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66" r:id="rId6"/>
    <p:sldId id="268" r:id="rId7"/>
    <p:sldId id="259" r:id="rId8"/>
    <p:sldId id="260" r:id="rId9"/>
    <p:sldId id="261" r:id="rId10"/>
    <p:sldId id="263" r:id="rId11"/>
    <p:sldId id="264" r:id="rId12"/>
    <p:sldId id="265" r:id="rId13"/>
    <p:sldId id="270" r:id="rId14"/>
    <p:sldId id="271" r:id="rId15"/>
    <p:sldId id="272"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631BC13-175A-49A0-9ED9-73A446454F4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3A34B7C0-F9AA-446E-9F6A-172581311B9F}">
      <dgm:prSet phldrT="[Текст]"/>
      <dgm:spPr/>
      <dgm:t>
        <a:bodyPr/>
        <a:lstStyle/>
        <a:p>
          <a:r>
            <a:rPr lang="en-US" dirty="0" err="1" smtClean="0"/>
            <a:t>Xujjatlashtirish</a:t>
          </a:r>
          <a:r>
            <a:rPr lang="en-US" dirty="0" smtClean="0"/>
            <a:t> </a:t>
          </a:r>
          <a:endParaRPr lang="ru-RU" dirty="0"/>
        </a:p>
      </dgm:t>
    </dgm:pt>
    <dgm:pt modelId="{70BD8F49-16E8-402D-85B2-465C722ABCC4}" cxnId="{D5E5CAB0-C2AB-4151-8933-0C5DD3363CA2}" type="parTrans">
      <dgm:prSet/>
      <dgm:spPr/>
      <dgm:t>
        <a:bodyPr/>
        <a:lstStyle/>
        <a:p>
          <a:endParaRPr lang="ru-RU"/>
        </a:p>
      </dgm:t>
    </dgm:pt>
    <dgm:pt modelId="{D2B54614-0522-467F-8879-0371A458E8B6}" cxnId="{D5E5CAB0-C2AB-4151-8933-0C5DD3363CA2}" type="sibTrans">
      <dgm:prSet/>
      <dgm:spPr/>
      <dgm:t>
        <a:bodyPr/>
        <a:lstStyle/>
        <a:p>
          <a:endParaRPr lang="ru-RU"/>
        </a:p>
      </dgm:t>
    </dgm:pt>
    <dgm:pt modelId="{892A9A91-3759-4CA4-B06A-9D91EFDEF963}">
      <dgm:prSet phldrT="[Текст]"/>
      <dgm:spPr/>
      <dgm:t>
        <a:bodyPr/>
        <a:lstStyle/>
        <a:p>
          <a:r>
            <a:rPr lang="en-US" dirty="0" err="1" smtClean="0"/>
            <a:t>Baholash</a:t>
          </a:r>
          <a:endParaRPr lang="ru-RU" dirty="0"/>
        </a:p>
      </dgm:t>
    </dgm:pt>
    <dgm:pt modelId="{739B2904-9EAE-4014-85B8-AD1EDDF200DB}" cxnId="{073FDD08-07A9-449E-8176-AB0B2C9CF06F}" type="parTrans">
      <dgm:prSet/>
      <dgm:spPr/>
      <dgm:t>
        <a:bodyPr/>
        <a:lstStyle/>
        <a:p>
          <a:endParaRPr lang="ru-RU"/>
        </a:p>
      </dgm:t>
    </dgm:pt>
    <dgm:pt modelId="{5BA7E9AD-FFEE-4317-8BA4-C2921E0CE793}" cxnId="{073FDD08-07A9-449E-8176-AB0B2C9CF06F}" type="sibTrans">
      <dgm:prSet/>
      <dgm:spPr/>
      <dgm:t>
        <a:bodyPr/>
        <a:lstStyle/>
        <a:p>
          <a:endParaRPr lang="ru-RU"/>
        </a:p>
      </dgm:t>
    </dgm:pt>
    <dgm:pt modelId="{A476FBDB-0E1D-49A1-AC0C-18FFBC39FD19}">
      <dgm:prSet phldrT="[Текст]"/>
      <dgm:spPr/>
      <dgm:t>
        <a:bodyPr/>
        <a:lstStyle/>
        <a:p>
          <a:endParaRPr lang="ru-RU" dirty="0"/>
        </a:p>
      </dgm:t>
    </dgm:pt>
    <dgm:pt modelId="{3E1BD07D-BAC1-4990-84E4-273152CF61EC}" cxnId="{EDB8CD58-B1B0-4DA8-BA61-1F8C5FDFA550}" type="parTrans">
      <dgm:prSet/>
      <dgm:spPr/>
      <dgm:t>
        <a:bodyPr/>
        <a:lstStyle/>
        <a:p>
          <a:endParaRPr lang="ru-RU"/>
        </a:p>
      </dgm:t>
    </dgm:pt>
    <dgm:pt modelId="{2817D22D-9811-4B01-B998-6876929F2D33}" cxnId="{EDB8CD58-B1B0-4DA8-BA61-1F8C5FDFA550}" type="sibTrans">
      <dgm:prSet/>
      <dgm:spPr/>
      <dgm:t>
        <a:bodyPr/>
        <a:lstStyle/>
        <a:p>
          <a:endParaRPr lang="ru-RU"/>
        </a:p>
      </dgm:t>
    </dgm:pt>
    <dgm:pt modelId="{883A247D-BC3A-4655-A014-8189499A9B82}">
      <dgm:prSet phldrT="[Текст]"/>
      <dgm:spPr/>
      <dgm:t>
        <a:bodyPr/>
        <a:lstStyle/>
        <a:p>
          <a:r>
            <a:rPr lang="en-US" dirty="0" err="1" smtClean="0"/>
            <a:t>Xisobvarqalar</a:t>
          </a:r>
          <a:r>
            <a:rPr lang="en-US" dirty="0" smtClean="0"/>
            <a:t> </a:t>
          </a:r>
          <a:r>
            <a:rPr lang="en-US" dirty="0" err="1" smtClean="0"/>
            <a:t>tizimi</a:t>
          </a:r>
          <a:r>
            <a:rPr lang="en-US" dirty="0" smtClean="0"/>
            <a:t> </a:t>
          </a:r>
          <a:endParaRPr lang="ru-RU" dirty="0"/>
        </a:p>
      </dgm:t>
    </dgm:pt>
    <dgm:pt modelId="{4B280F3D-8439-4705-A0CA-0C0F35D0AF96}" cxnId="{81C90378-BE89-40CB-A8D5-C78E89843217}" type="parTrans">
      <dgm:prSet/>
      <dgm:spPr/>
      <dgm:t>
        <a:bodyPr/>
        <a:lstStyle/>
        <a:p>
          <a:endParaRPr lang="ru-RU"/>
        </a:p>
      </dgm:t>
    </dgm:pt>
    <dgm:pt modelId="{07BDA674-710E-4D02-AE40-DF18481C7AE1}" cxnId="{81C90378-BE89-40CB-A8D5-C78E89843217}" type="sibTrans">
      <dgm:prSet/>
      <dgm:spPr/>
      <dgm:t>
        <a:bodyPr/>
        <a:lstStyle/>
        <a:p>
          <a:endParaRPr lang="ru-RU"/>
        </a:p>
      </dgm:t>
    </dgm:pt>
    <dgm:pt modelId="{6598146B-294E-4D80-B4C6-E78EDE407055}">
      <dgm:prSet phldrT="[Текст]"/>
      <dgm:spPr/>
      <dgm:t>
        <a:bodyPr/>
        <a:lstStyle/>
        <a:p>
          <a:r>
            <a:rPr lang="en-US" dirty="0" err="1" smtClean="0"/>
            <a:t>Ikki</a:t>
          </a:r>
          <a:r>
            <a:rPr lang="en-US" dirty="0" smtClean="0"/>
            <a:t> </a:t>
          </a:r>
          <a:r>
            <a:rPr lang="en-US" dirty="0" err="1" smtClean="0"/>
            <a:t>yoqlama</a:t>
          </a:r>
          <a:r>
            <a:rPr lang="en-US" dirty="0" smtClean="0"/>
            <a:t> </a:t>
          </a:r>
          <a:r>
            <a:rPr lang="en-US" dirty="0" err="1" smtClean="0"/>
            <a:t>yozuv</a:t>
          </a:r>
          <a:r>
            <a:rPr lang="en-US" dirty="0" smtClean="0"/>
            <a:t> </a:t>
          </a:r>
          <a:endParaRPr lang="ru-RU" dirty="0"/>
        </a:p>
      </dgm:t>
    </dgm:pt>
    <dgm:pt modelId="{E4EB7780-342A-47F4-9CAC-40C17BB48349}" cxnId="{7EB49B9D-3626-4392-8779-15A6E60A7773}" type="parTrans">
      <dgm:prSet/>
      <dgm:spPr/>
      <dgm:t>
        <a:bodyPr/>
        <a:lstStyle/>
        <a:p>
          <a:endParaRPr lang="ru-RU"/>
        </a:p>
      </dgm:t>
    </dgm:pt>
    <dgm:pt modelId="{248F8FAD-9C09-4F5A-BC46-707B6BB222FD}" cxnId="{7EB49B9D-3626-4392-8779-15A6E60A7773}" type="sibTrans">
      <dgm:prSet/>
      <dgm:spPr/>
      <dgm:t>
        <a:bodyPr/>
        <a:lstStyle/>
        <a:p>
          <a:endParaRPr lang="ru-RU"/>
        </a:p>
      </dgm:t>
    </dgm:pt>
    <dgm:pt modelId="{2037F74F-45B5-41B7-8275-43EB992D155B}">
      <dgm:prSet phldrT="[Текст]"/>
      <dgm:spPr/>
      <dgm:t>
        <a:bodyPr/>
        <a:lstStyle/>
        <a:p>
          <a:r>
            <a:rPr lang="en-US" dirty="0" err="1" smtClean="0"/>
            <a:t>Kalkulatsiya</a:t>
          </a:r>
          <a:r>
            <a:rPr lang="en-US" dirty="0" smtClean="0"/>
            <a:t> </a:t>
          </a:r>
          <a:endParaRPr lang="ru-RU" dirty="0"/>
        </a:p>
      </dgm:t>
    </dgm:pt>
    <dgm:pt modelId="{77AAB5FE-F35C-47D4-8BDC-9E2AADE03BE7}" cxnId="{45204C99-0613-40DF-A7D7-DFA9974AB992}" type="parTrans">
      <dgm:prSet/>
      <dgm:spPr/>
      <dgm:t>
        <a:bodyPr/>
        <a:lstStyle/>
        <a:p>
          <a:endParaRPr lang="ru-RU"/>
        </a:p>
      </dgm:t>
    </dgm:pt>
    <dgm:pt modelId="{58798626-C54B-489F-AAEB-23BC6B802DBF}" cxnId="{45204C99-0613-40DF-A7D7-DFA9974AB992}" type="sibTrans">
      <dgm:prSet/>
      <dgm:spPr/>
      <dgm:t>
        <a:bodyPr/>
        <a:lstStyle/>
        <a:p>
          <a:endParaRPr lang="ru-RU"/>
        </a:p>
      </dgm:t>
    </dgm:pt>
    <dgm:pt modelId="{C916EE82-6EBA-4D70-A4DB-0EA09FCEA864}">
      <dgm:prSet phldrT="[Текст]"/>
      <dgm:spPr/>
      <dgm:t>
        <a:bodyPr/>
        <a:lstStyle/>
        <a:p>
          <a:r>
            <a:rPr lang="en-US" dirty="0" err="1" smtClean="0"/>
            <a:t>Inventarizatsiya</a:t>
          </a:r>
          <a:endParaRPr lang="ru-RU" dirty="0"/>
        </a:p>
      </dgm:t>
    </dgm:pt>
    <dgm:pt modelId="{423192D4-3FD2-45AD-84B8-444CAE3B75AC}" cxnId="{F4CC5EBA-118C-45EF-B444-C4FB017D5AE9}" type="parTrans">
      <dgm:prSet/>
      <dgm:spPr/>
      <dgm:t>
        <a:bodyPr/>
        <a:lstStyle/>
        <a:p>
          <a:endParaRPr lang="ru-RU"/>
        </a:p>
      </dgm:t>
    </dgm:pt>
    <dgm:pt modelId="{E30FB631-5D69-41DC-BB67-9B0B337151CA}" cxnId="{F4CC5EBA-118C-45EF-B444-C4FB017D5AE9}" type="sibTrans">
      <dgm:prSet/>
      <dgm:spPr/>
      <dgm:t>
        <a:bodyPr/>
        <a:lstStyle/>
        <a:p>
          <a:endParaRPr lang="ru-RU"/>
        </a:p>
      </dgm:t>
    </dgm:pt>
    <dgm:pt modelId="{ACDDEC0F-7D3E-4148-873F-108E8D2990C7}">
      <dgm:prSet phldrT="[Текст]"/>
      <dgm:spPr/>
      <dgm:t>
        <a:bodyPr/>
        <a:lstStyle/>
        <a:p>
          <a:r>
            <a:rPr lang="en-US" dirty="0" err="1" smtClean="0"/>
            <a:t>Buxgalteriya</a:t>
          </a:r>
          <a:r>
            <a:rPr lang="en-US" dirty="0" smtClean="0"/>
            <a:t> </a:t>
          </a:r>
          <a:r>
            <a:rPr lang="en-US" dirty="0" err="1" smtClean="0"/>
            <a:t>balansi</a:t>
          </a:r>
          <a:r>
            <a:rPr lang="en-US" dirty="0" smtClean="0"/>
            <a:t> </a:t>
          </a:r>
          <a:r>
            <a:rPr lang="en-US" dirty="0" err="1" smtClean="0"/>
            <a:t>va</a:t>
          </a:r>
          <a:r>
            <a:rPr lang="en-US" dirty="0" smtClean="0"/>
            <a:t> </a:t>
          </a:r>
          <a:r>
            <a:rPr lang="en-US" dirty="0" err="1" smtClean="0"/>
            <a:t>Xisobot</a:t>
          </a:r>
          <a:r>
            <a:rPr lang="en-US" dirty="0" smtClean="0"/>
            <a:t> </a:t>
          </a:r>
          <a:endParaRPr lang="ru-RU" dirty="0"/>
        </a:p>
      </dgm:t>
    </dgm:pt>
    <dgm:pt modelId="{B192CC31-2D91-40CC-A20D-BD0C1FB22605}" cxnId="{08448CE7-276E-406B-8920-434D76DD38CB}" type="parTrans">
      <dgm:prSet/>
      <dgm:spPr/>
      <dgm:t>
        <a:bodyPr/>
        <a:lstStyle/>
        <a:p>
          <a:endParaRPr lang="ru-RU"/>
        </a:p>
      </dgm:t>
    </dgm:pt>
    <dgm:pt modelId="{AF9712CE-53ED-4A1D-91BD-0E35699A7CB1}" cxnId="{08448CE7-276E-406B-8920-434D76DD38CB}" type="sibTrans">
      <dgm:prSet/>
      <dgm:spPr/>
      <dgm:t>
        <a:bodyPr/>
        <a:lstStyle/>
        <a:p>
          <a:endParaRPr lang="ru-RU"/>
        </a:p>
      </dgm:t>
    </dgm:pt>
    <dgm:pt modelId="{253241B6-EB04-476B-8ADB-EC7904875C2F}">
      <dgm:prSet phldrT="[Текст]"/>
      <dgm:spPr/>
      <dgm:t>
        <a:bodyPr/>
        <a:lstStyle/>
        <a:p>
          <a:endParaRPr lang="ru-RU" dirty="0"/>
        </a:p>
      </dgm:t>
    </dgm:pt>
    <dgm:pt modelId="{757F45D3-BBCA-43B3-8EF4-3CB6A25B4041}" cxnId="{92746E48-07B2-4721-90A0-6655937BAB6D}" type="parTrans">
      <dgm:prSet/>
      <dgm:spPr/>
    </dgm:pt>
    <dgm:pt modelId="{4A3E990E-C31B-4F93-A5EA-D93121DF5A46}" cxnId="{92746E48-07B2-4721-90A0-6655937BAB6D}" type="sibTrans">
      <dgm:prSet/>
      <dgm:spPr/>
    </dgm:pt>
    <dgm:pt modelId="{AD4226D3-70D0-4CFB-9AA2-CCE934182B71}">
      <dgm:prSet phldrT="[Текст]"/>
      <dgm:spPr/>
      <dgm:t>
        <a:bodyPr/>
        <a:lstStyle/>
        <a:p>
          <a:endParaRPr lang="ru-RU" dirty="0"/>
        </a:p>
      </dgm:t>
    </dgm:pt>
    <dgm:pt modelId="{89428C2A-9F93-47F3-AD54-DA1FAD3DA1AC}" cxnId="{4B0C4ABE-F686-40AD-B4F5-B041684F5178}" type="parTrans">
      <dgm:prSet/>
      <dgm:spPr/>
    </dgm:pt>
    <dgm:pt modelId="{8EDD53A0-0DAF-4D72-ABF8-B9C4A2D291E2}" cxnId="{4B0C4ABE-F686-40AD-B4F5-B041684F5178}" type="sibTrans">
      <dgm:prSet/>
      <dgm:spPr/>
    </dgm:pt>
    <dgm:pt modelId="{2FD6AE49-0ACD-48AA-BE64-27523D27EFFF}" type="pres">
      <dgm:prSet presAssocID="{B631BC13-175A-49A0-9ED9-73A446454F4D}" presName="Name0" presStyleCnt="0">
        <dgm:presLayoutVars>
          <dgm:chMax val="7"/>
          <dgm:chPref val="7"/>
          <dgm:dir/>
        </dgm:presLayoutVars>
      </dgm:prSet>
      <dgm:spPr/>
    </dgm:pt>
    <dgm:pt modelId="{8B42CF53-6916-4F03-ABFD-1E443852D0F3}" type="pres">
      <dgm:prSet presAssocID="{B631BC13-175A-49A0-9ED9-73A446454F4D}" presName="Name1" presStyleCnt="0"/>
      <dgm:spPr/>
    </dgm:pt>
    <dgm:pt modelId="{D225CE8C-F378-41B6-9CD7-FB732A4E33FB}" type="pres">
      <dgm:prSet presAssocID="{B631BC13-175A-49A0-9ED9-73A446454F4D}" presName="cycle" presStyleCnt="0"/>
      <dgm:spPr/>
    </dgm:pt>
    <dgm:pt modelId="{3980ACF9-8E9A-455C-90AE-8ACE0BB1B724}" type="pres">
      <dgm:prSet presAssocID="{B631BC13-175A-49A0-9ED9-73A446454F4D}" presName="srcNode" presStyleLbl="node1" presStyleIdx="0" presStyleCnt="7"/>
      <dgm:spPr/>
    </dgm:pt>
    <dgm:pt modelId="{0F93C1B3-6AF0-4955-B467-7CE5CDD1BD2B}" type="pres">
      <dgm:prSet presAssocID="{B631BC13-175A-49A0-9ED9-73A446454F4D}" presName="conn" presStyleLbl="parChTrans1D2" presStyleIdx="0" presStyleCnt="1"/>
      <dgm:spPr/>
    </dgm:pt>
    <dgm:pt modelId="{EAEDF366-E785-4C82-9FCD-06A59256E29F}" type="pres">
      <dgm:prSet presAssocID="{B631BC13-175A-49A0-9ED9-73A446454F4D}" presName="extraNode" presStyleLbl="node1" presStyleIdx="0" presStyleCnt="7"/>
      <dgm:spPr/>
    </dgm:pt>
    <dgm:pt modelId="{3466470D-ACAA-4429-BD52-2EDE1DA8B0F4}" type="pres">
      <dgm:prSet presAssocID="{B631BC13-175A-49A0-9ED9-73A446454F4D}" presName="dstNode" presStyleLbl="node1" presStyleIdx="0" presStyleCnt="7"/>
      <dgm:spPr/>
    </dgm:pt>
    <dgm:pt modelId="{CFBDB550-C9CA-4FBE-8D65-A4C61A67571A}" type="pres">
      <dgm:prSet presAssocID="{3A34B7C0-F9AA-446E-9F6A-172581311B9F}" presName="text_1" presStyleLbl="node1" presStyleIdx="0" presStyleCnt="7">
        <dgm:presLayoutVars>
          <dgm:bulletEnabled val="1"/>
        </dgm:presLayoutVars>
      </dgm:prSet>
      <dgm:spPr/>
      <dgm:t>
        <a:bodyPr/>
        <a:lstStyle/>
        <a:p>
          <a:endParaRPr lang="ru-RU"/>
        </a:p>
      </dgm:t>
    </dgm:pt>
    <dgm:pt modelId="{44539E27-FBB0-4A1B-83E5-9BD7BB8E364C}" type="pres">
      <dgm:prSet presAssocID="{3A34B7C0-F9AA-446E-9F6A-172581311B9F}" presName="accent_1" presStyleCnt="0"/>
      <dgm:spPr/>
    </dgm:pt>
    <dgm:pt modelId="{882CF647-FA8E-40BD-A0CC-01E90E516112}" type="pres">
      <dgm:prSet presAssocID="{3A34B7C0-F9AA-446E-9F6A-172581311B9F}" presName="accentRepeatNode" presStyleLbl="solidFgAcc1" presStyleIdx="0" presStyleCnt="7"/>
      <dgm:spPr/>
    </dgm:pt>
    <dgm:pt modelId="{F50F2499-DA72-49E7-874D-427B451E0DB3}" type="pres">
      <dgm:prSet presAssocID="{892A9A91-3759-4CA4-B06A-9D91EFDEF963}" presName="text_2" presStyleLbl="node1" presStyleIdx="1" presStyleCnt="7">
        <dgm:presLayoutVars>
          <dgm:bulletEnabled val="1"/>
        </dgm:presLayoutVars>
      </dgm:prSet>
      <dgm:spPr/>
    </dgm:pt>
    <dgm:pt modelId="{E361DDAF-0BA8-4854-8D50-F126EC86A947}" type="pres">
      <dgm:prSet presAssocID="{892A9A91-3759-4CA4-B06A-9D91EFDEF963}" presName="accent_2" presStyleCnt="0"/>
      <dgm:spPr/>
    </dgm:pt>
    <dgm:pt modelId="{25886786-CDA2-424A-BDC0-2A48C50659F3}" type="pres">
      <dgm:prSet presAssocID="{892A9A91-3759-4CA4-B06A-9D91EFDEF963}" presName="accentRepeatNode" presStyleLbl="solidFgAcc1" presStyleIdx="1" presStyleCnt="7"/>
      <dgm:spPr/>
    </dgm:pt>
    <dgm:pt modelId="{22E386D8-62B1-4D40-A60F-46F65309FECE}" type="pres">
      <dgm:prSet presAssocID="{883A247D-BC3A-4655-A014-8189499A9B82}" presName="text_3" presStyleLbl="node1" presStyleIdx="2" presStyleCnt="7">
        <dgm:presLayoutVars>
          <dgm:bulletEnabled val="1"/>
        </dgm:presLayoutVars>
      </dgm:prSet>
      <dgm:spPr/>
      <dgm:t>
        <a:bodyPr/>
        <a:lstStyle/>
        <a:p>
          <a:endParaRPr lang="ru-RU"/>
        </a:p>
      </dgm:t>
    </dgm:pt>
    <dgm:pt modelId="{1C169205-7B85-4EF2-81DC-E38768D47D5A}" type="pres">
      <dgm:prSet presAssocID="{883A247D-BC3A-4655-A014-8189499A9B82}" presName="accent_3" presStyleCnt="0"/>
      <dgm:spPr/>
    </dgm:pt>
    <dgm:pt modelId="{CEB6981F-9F7A-4938-9BC5-01580C82B35B}" type="pres">
      <dgm:prSet presAssocID="{883A247D-BC3A-4655-A014-8189499A9B82}" presName="accentRepeatNode" presStyleLbl="solidFgAcc1" presStyleIdx="2" presStyleCnt="7"/>
      <dgm:spPr/>
    </dgm:pt>
    <dgm:pt modelId="{0BC5F3C5-2165-40D0-9584-EF608CA3DFD8}" type="pres">
      <dgm:prSet presAssocID="{6598146B-294E-4D80-B4C6-E78EDE407055}" presName="text_4" presStyleLbl="node1" presStyleIdx="3" presStyleCnt="7">
        <dgm:presLayoutVars>
          <dgm:bulletEnabled val="1"/>
        </dgm:presLayoutVars>
      </dgm:prSet>
      <dgm:spPr/>
      <dgm:t>
        <a:bodyPr/>
        <a:lstStyle/>
        <a:p>
          <a:endParaRPr lang="ru-RU"/>
        </a:p>
      </dgm:t>
    </dgm:pt>
    <dgm:pt modelId="{9A38A694-4E31-4A70-BB12-5CA0B6F572B8}" type="pres">
      <dgm:prSet presAssocID="{6598146B-294E-4D80-B4C6-E78EDE407055}" presName="accent_4" presStyleCnt="0"/>
      <dgm:spPr/>
    </dgm:pt>
    <dgm:pt modelId="{454FA604-D13F-4506-A268-2ED518A37339}" type="pres">
      <dgm:prSet presAssocID="{6598146B-294E-4D80-B4C6-E78EDE407055}" presName="accentRepeatNode" presStyleLbl="solidFgAcc1" presStyleIdx="3" presStyleCnt="7"/>
      <dgm:spPr/>
    </dgm:pt>
    <dgm:pt modelId="{C5320433-418D-45C5-971F-3716365B7628}" type="pres">
      <dgm:prSet presAssocID="{2037F74F-45B5-41B7-8275-43EB992D155B}" presName="text_5" presStyleLbl="node1" presStyleIdx="4" presStyleCnt="7">
        <dgm:presLayoutVars>
          <dgm:bulletEnabled val="1"/>
        </dgm:presLayoutVars>
      </dgm:prSet>
      <dgm:spPr/>
    </dgm:pt>
    <dgm:pt modelId="{FD1220A4-CBB8-4DFD-AC7B-455046C27B3F}" type="pres">
      <dgm:prSet presAssocID="{2037F74F-45B5-41B7-8275-43EB992D155B}" presName="accent_5" presStyleCnt="0"/>
      <dgm:spPr/>
    </dgm:pt>
    <dgm:pt modelId="{5B6D219A-BC01-4E99-86A4-863DDA0142C0}" type="pres">
      <dgm:prSet presAssocID="{2037F74F-45B5-41B7-8275-43EB992D155B}" presName="accentRepeatNode" presStyleLbl="solidFgAcc1" presStyleIdx="4" presStyleCnt="7"/>
      <dgm:spPr/>
    </dgm:pt>
    <dgm:pt modelId="{91B82EDD-EDE8-479A-84C0-6A96EA7402F9}" type="pres">
      <dgm:prSet presAssocID="{C916EE82-6EBA-4D70-A4DB-0EA09FCEA864}" presName="text_6" presStyleLbl="node1" presStyleIdx="5" presStyleCnt="7">
        <dgm:presLayoutVars>
          <dgm:bulletEnabled val="1"/>
        </dgm:presLayoutVars>
      </dgm:prSet>
      <dgm:spPr/>
      <dgm:t>
        <a:bodyPr/>
        <a:lstStyle/>
        <a:p>
          <a:endParaRPr lang="ru-RU"/>
        </a:p>
      </dgm:t>
    </dgm:pt>
    <dgm:pt modelId="{A2932CAF-C114-449B-B68F-BDEB1E6B2DBF}" type="pres">
      <dgm:prSet presAssocID="{C916EE82-6EBA-4D70-A4DB-0EA09FCEA864}" presName="accent_6" presStyleCnt="0"/>
      <dgm:spPr/>
    </dgm:pt>
    <dgm:pt modelId="{8C723D32-C6F9-4733-A8EA-336E8FB6A339}" type="pres">
      <dgm:prSet presAssocID="{C916EE82-6EBA-4D70-A4DB-0EA09FCEA864}" presName="accentRepeatNode" presStyleLbl="solidFgAcc1" presStyleIdx="5" presStyleCnt="7"/>
      <dgm:spPr/>
    </dgm:pt>
    <dgm:pt modelId="{0A3E9FF1-7FA3-4CFB-A71F-7636CFBBC328}" type="pres">
      <dgm:prSet presAssocID="{ACDDEC0F-7D3E-4148-873F-108E8D2990C7}" presName="text_7" presStyleLbl="node1" presStyleIdx="6" presStyleCnt="7">
        <dgm:presLayoutVars>
          <dgm:bulletEnabled val="1"/>
        </dgm:presLayoutVars>
      </dgm:prSet>
      <dgm:spPr/>
      <dgm:t>
        <a:bodyPr/>
        <a:lstStyle/>
        <a:p>
          <a:endParaRPr lang="ru-RU"/>
        </a:p>
      </dgm:t>
    </dgm:pt>
    <dgm:pt modelId="{E2B7B06C-C7FF-4AA7-98D0-1D4E3588AE4E}" type="pres">
      <dgm:prSet presAssocID="{ACDDEC0F-7D3E-4148-873F-108E8D2990C7}" presName="accent_7" presStyleCnt="0"/>
      <dgm:spPr/>
    </dgm:pt>
    <dgm:pt modelId="{512B0EA1-8C52-46A7-A8E1-04735F15D891}" type="pres">
      <dgm:prSet presAssocID="{ACDDEC0F-7D3E-4148-873F-108E8D2990C7}" presName="accentRepeatNode" presStyleLbl="solidFgAcc1" presStyleIdx="6" presStyleCnt="7"/>
      <dgm:spPr/>
    </dgm:pt>
  </dgm:ptLst>
  <dgm:cxnLst>
    <dgm:cxn modelId="{03AC6922-0AAE-45FF-A3C9-A5DC4F169DB8}" type="presOf" srcId="{ACDDEC0F-7D3E-4148-873F-108E8D2990C7}" destId="{0A3E9FF1-7FA3-4CFB-A71F-7636CFBBC328}" srcOrd="0" destOrd="0" presId="urn:microsoft.com/office/officeart/2008/layout/VerticalCurvedList"/>
    <dgm:cxn modelId="{4B0C4ABE-F686-40AD-B4F5-B041684F5178}" srcId="{B631BC13-175A-49A0-9ED9-73A446454F4D}" destId="{AD4226D3-70D0-4CFB-9AA2-CCE934182B71}" srcOrd="7" destOrd="0" parTransId="{89428C2A-9F93-47F3-AD54-DA1FAD3DA1AC}" sibTransId="{8EDD53A0-0DAF-4D72-ABF8-B9C4A2D291E2}"/>
    <dgm:cxn modelId="{D5E5CAB0-C2AB-4151-8933-0C5DD3363CA2}" srcId="{B631BC13-175A-49A0-9ED9-73A446454F4D}" destId="{3A34B7C0-F9AA-446E-9F6A-172581311B9F}" srcOrd="0" destOrd="0" parTransId="{70BD8F49-16E8-402D-85B2-465C722ABCC4}" sibTransId="{D2B54614-0522-467F-8879-0371A458E8B6}"/>
    <dgm:cxn modelId="{92746E48-07B2-4721-90A0-6655937BAB6D}" srcId="{B631BC13-175A-49A0-9ED9-73A446454F4D}" destId="{253241B6-EB04-476B-8ADB-EC7904875C2F}" srcOrd="8" destOrd="0" parTransId="{757F45D3-BBCA-43B3-8EF4-3CB6A25B4041}" sibTransId="{4A3E990E-C31B-4F93-A5EA-D93121DF5A46}"/>
    <dgm:cxn modelId="{08448CE7-276E-406B-8920-434D76DD38CB}" srcId="{B631BC13-175A-49A0-9ED9-73A446454F4D}" destId="{ACDDEC0F-7D3E-4148-873F-108E8D2990C7}" srcOrd="6" destOrd="0" parTransId="{B192CC31-2D91-40CC-A20D-BD0C1FB22605}" sibTransId="{AF9712CE-53ED-4A1D-91BD-0E35699A7CB1}"/>
    <dgm:cxn modelId="{81C90378-BE89-40CB-A8D5-C78E89843217}" srcId="{B631BC13-175A-49A0-9ED9-73A446454F4D}" destId="{883A247D-BC3A-4655-A014-8189499A9B82}" srcOrd="2" destOrd="0" parTransId="{4B280F3D-8439-4705-A0CA-0C0F35D0AF96}" sibTransId="{07BDA674-710E-4D02-AE40-DF18481C7AE1}"/>
    <dgm:cxn modelId="{652184C0-2AB1-4712-92A9-EE72BA32D20D}" type="presOf" srcId="{6598146B-294E-4D80-B4C6-E78EDE407055}" destId="{0BC5F3C5-2165-40D0-9584-EF608CA3DFD8}" srcOrd="0" destOrd="0" presId="urn:microsoft.com/office/officeart/2008/layout/VerticalCurvedList"/>
    <dgm:cxn modelId="{F4CC5EBA-118C-45EF-B444-C4FB017D5AE9}" srcId="{B631BC13-175A-49A0-9ED9-73A446454F4D}" destId="{C916EE82-6EBA-4D70-A4DB-0EA09FCEA864}" srcOrd="5" destOrd="0" parTransId="{423192D4-3FD2-45AD-84B8-444CAE3B75AC}" sibTransId="{E30FB631-5D69-41DC-BB67-9B0B337151CA}"/>
    <dgm:cxn modelId="{073FDD08-07A9-449E-8176-AB0B2C9CF06F}" srcId="{B631BC13-175A-49A0-9ED9-73A446454F4D}" destId="{892A9A91-3759-4CA4-B06A-9D91EFDEF963}" srcOrd="1" destOrd="0" parTransId="{739B2904-9EAE-4014-85B8-AD1EDDF200DB}" sibTransId="{5BA7E9AD-FFEE-4317-8BA4-C2921E0CE793}"/>
    <dgm:cxn modelId="{EDB8CD58-B1B0-4DA8-BA61-1F8C5FDFA550}" srcId="{B631BC13-175A-49A0-9ED9-73A446454F4D}" destId="{A476FBDB-0E1D-49A1-AC0C-18FFBC39FD19}" srcOrd="9" destOrd="0" parTransId="{3E1BD07D-BAC1-4990-84E4-273152CF61EC}" sibTransId="{2817D22D-9811-4B01-B998-6876929F2D33}"/>
    <dgm:cxn modelId="{7CA18204-F37E-46EF-BB57-9315DB4C33F6}" type="presOf" srcId="{883A247D-BC3A-4655-A014-8189499A9B82}" destId="{22E386D8-62B1-4D40-A60F-46F65309FECE}" srcOrd="0" destOrd="0" presId="urn:microsoft.com/office/officeart/2008/layout/VerticalCurvedList"/>
    <dgm:cxn modelId="{7EB49B9D-3626-4392-8779-15A6E60A7773}" srcId="{B631BC13-175A-49A0-9ED9-73A446454F4D}" destId="{6598146B-294E-4D80-B4C6-E78EDE407055}" srcOrd="3" destOrd="0" parTransId="{E4EB7780-342A-47F4-9CAC-40C17BB48349}" sibTransId="{248F8FAD-9C09-4F5A-BC46-707B6BB222FD}"/>
    <dgm:cxn modelId="{4398A6C0-6071-4872-8F91-2D5B48C58E2B}" type="presOf" srcId="{B631BC13-175A-49A0-9ED9-73A446454F4D}" destId="{2FD6AE49-0ACD-48AA-BE64-27523D27EFFF}" srcOrd="0" destOrd="0" presId="urn:microsoft.com/office/officeart/2008/layout/VerticalCurvedList"/>
    <dgm:cxn modelId="{366ABF41-41B7-4BAC-8751-72FBA266674C}" type="presOf" srcId="{C916EE82-6EBA-4D70-A4DB-0EA09FCEA864}" destId="{91B82EDD-EDE8-479A-84C0-6A96EA7402F9}" srcOrd="0" destOrd="0" presId="urn:microsoft.com/office/officeart/2008/layout/VerticalCurvedList"/>
    <dgm:cxn modelId="{45204C99-0613-40DF-A7D7-DFA9974AB992}" srcId="{B631BC13-175A-49A0-9ED9-73A446454F4D}" destId="{2037F74F-45B5-41B7-8275-43EB992D155B}" srcOrd="4" destOrd="0" parTransId="{77AAB5FE-F35C-47D4-8BDC-9E2AADE03BE7}" sibTransId="{58798626-C54B-489F-AAEB-23BC6B802DBF}"/>
    <dgm:cxn modelId="{BBDD0E9B-8E41-44A8-8A58-B583AA5D851C}" type="presOf" srcId="{D2B54614-0522-467F-8879-0371A458E8B6}" destId="{0F93C1B3-6AF0-4955-B467-7CE5CDD1BD2B}" srcOrd="0" destOrd="0" presId="urn:microsoft.com/office/officeart/2008/layout/VerticalCurvedList"/>
    <dgm:cxn modelId="{1ED6F3D8-E88C-4656-8968-1BB12A9F03B8}" type="presOf" srcId="{3A34B7C0-F9AA-446E-9F6A-172581311B9F}" destId="{CFBDB550-C9CA-4FBE-8D65-A4C61A67571A}" srcOrd="0" destOrd="0" presId="urn:microsoft.com/office/officeart/2008/layout/VerticalCurvedList"/>
    <dgm:cxn modelId="{20941B41-06A6-45BF-9936-3783B5FD471C}" type="presOf" srcId="{2037F74F-45B5-41B7-8275-43EB992D155B}" destId="{C5320433-418D-45C5-971F-3716365B7628}" srcOrd="0" destOrd="0" presId="urn:microsoft.com/office/officeart/2008/layout/VerticalCurvedList"/>
    <dgm:cxn modelId="{3CC95ED9-05F8-4AAF-BED8-53CD9E0F29CE}" type="presOf" srcId="{892A9A91-3759-4CA4-B06A-9D91EFDEF963}" destId="{F50F2499-DA72-49E7-874D-427B451E0DB3}" srcOrd="0" destOrd="0" presId="urn:microsoft.com/office/officeart/2008/layout/VerticalCurvedList"/>
    <dgm:cxn modelId="{2BA56AE8-CCD2-475A-A282-5696D37FA171}" type="presParOf" srcId="{2FD6AE49-0ACD-48AA-BE64-27523D27EFFF}" destId="{8B42CF53-6916-4F03-ABFD-1E443852D0F3}" srcOrd="0" destOrd="0" presId="urn:microsoft.com/office/officeart/2008/layout/VerticalCurvedList"/>
    <dgm:cxn modelId="{282090E9-CB85-43A4-97CA-27DDB02CE888}" type="presParOf" srcId="{8B42CF53-6916-4F03-ABFD-1E443852D0F3}" destId="{D225CE8C-F378-41B6-9CD7-FB732A4E33FB}" srcOrd="0" destOrd="0" presId="urn:microsoft.com/office/officeart/2008/layout/VerticalCurvedList"/>
    <dgm:cxn modelId="{FF6669B5-F092-41EF-AFD6-6C5D017E01CC}" type="presParOf" srcId="{D225CE8C-F378-41B6-9CD7-FB732A4E33FB}" destId="{3980ACF9-8E9A-455C-90AE-8ACE0BB1B724}" srcOrd="0" destOrd="0" presId="urn:microsoft.com/office/officeart/2008/layout/VerticalCurvedList"/>
    <dgm:cxn modelId="{1612FF9A-00B5-4C11-8646-A8E99F4F1C9B}" type="presParOf" srcId="{D225CE8C-F378-41B6-9CD7-FB732A4E33FB}" destId="{0F93C1B3-6AF0-4955-B467-7CE5CDD1BD2B}" srcOrd="1" destOrd="0" presId="urn:microsoft.com/office/officeart/2008/layout/VerticalCurvedList"/>
    <dgm:cxn modelId="{DB963D87-3127-427E-932A-319028886BF2}" type="presParOf" srcId="{D225CE8C-F378-41B6-9CD7-FB732A4E33FB}" destId="{EAEDF366-E785-4C82-9FCD-06A59256E29F}" srcOrd="2" destOrd="0" presId="urn:microsoft.com/office/officeart/2008/layout/VerticalCurvedList"/>
    <dgm:cxn modelId="{3CDDCAB2-711F-4AA4-9B45-9EEB9564E37B}" type="presParOf" srcId="{D225CE8C-F378-41B6-9CD7-FB732A4E33FB}" destId="{3466470D-ACAA-4429-BD52-2EDE1DA8B0F4}" srcOrd="3" destOrd="0" presId="urn:microsoft.com/office/officeart/2008/layout/VerticalCurvedList"/>
    <dgm:cxn modelId="{42DC4CC9-896C-455D-A58E-C6664C6AC8DC}" type="presParOf" srcId="{8B42CF53-6916-4F03-ABFD-1E443852D0F3}" destId="{CFBDB550-C9CA-4FBE-8D65-A4C61A67571A}" srcOrd="1" destOrd="0" presId="urn:microsoft.com/office/officeart/2008/layout/VerticalCurvedList"/>
    <dgm:cxn modelId="{1C93B850-2D91-48E6-BE2C-A8A5190DEDFA}" type="presParOf" srcId="{8B42CF53-6916-4F03-ABFD-1E443852D0F3}" destId="{44539E27-FBB0-4A1B-83E5-9BD7BB8E364C}" srcOrd="2" destOrd="0" presId="urn:microsoft.com/office/officeart/2008/layout/VerticalCurvedList"/>
    <dgm:cxn modelId="{3DA69166-7465-4A5C-B4B7-A642FE6E3A89}" type="presParOf" srcId="{44539E27-FBB0-4A1B-83E5-9BD7BB8E364C}" destId="{882CF647-FA8E-40BD-A0CC-01E90E516112}" srcOrd="0" destOrd="0" presId="urn:microsoft.com/office/officeart/2008/layout/VerticalCurvedList"/>
    <dgm:cxn modelId="{E3D18442-17CF-4723-BA8E-21AB8B58EA13}" type="presParOf" srcId="{8B42CF53-6916-4F03-ABFD-1E443852D0F3}" destId="{F50F2499-DA72-49E7-874D-427B451E0DB3}" srcOrd="3" destOrd="0" presId="urn:microsoft.com/office/officeart/2008/layout/VerticalCurvedList"/>
    <dgm:cxn modelId="{E3F26733-4D59-4FC7-9D60-C655ED768072}" type="presParOf" srcId="{8B42CF53-6916-4F03-ABFD-1E443852D0F3}" destId="{E361DDAF-0BA8-4854-8D50-F126EC86A947}" srcOrd="4" destOrd="0" presId="urn:microsoft.com/office/officeart/2008/layout/VerticalCurvedList"/>
    <dgm:cxn modelId="{58486EC3-1347-44B3-A395-C4AB464A52BF}" type="presParOf" srcId="{E361DDAF-0BA8-4854-8D50-F126EC86A947}" destId="{25886786-CDA2-424A-BDC0-2A48C50659F3}" srcOrd="0" destOrd="0" presId="urn:microsoft.com/office/officeart/2008/layout/VerticalCurvedList"/>
    <dgm:cxn modelId="{8AC4AF32-7937-484D-8A0B-337438244058}" type="presParOf" srcId="{8B42CF53-6916-4F03-ABFD-1E443852D0F3}" destId="{22E386D8-62B1-4D40-A60F-46F65309FECE}" srcOrd="5" destOrd="0" presId="urn:microsoft.com/office/officeart/2008/layout/VerticalCurvedList"/>
    <dgm:cxn modelId="{C9AE6DC6-0AF9-40FD-8236-EB1B31131CFA}" type="presParOf" srcId="{8B42CF53-6916-4F03-ABFD-1E443852D0F3}" destId="{1C169205-7B85-4EF2-81DC-E38768D47D5A}" srcOrd="6" destOrd="0" presId="urn:microsoft.com/office/officeart/2008/layout/VerticalCurvedList"/>
    <dgm:cxn modelId="{514E1303-42F7-4EF4-BC56-B3D9B02F7430}" type="presParOf" srcId="{1C169205-7B85-4EF2-81DC-E38768D47D5A}" destId="{CEB6981F-9F7A-4938-9BC5-01580C82B35B}" srcOrd="0" destOrd="0" presId="urn:microsoft.com/office/officeart/2008/layout/VerticalCurvedList"/>
    <dgm:cxn modelId="{FD268175-AF4F-43E2-95D3-F0545222831A}" type="presParOf" srcId="{8B42CF53-6916-4F03-ABFD-1E443852D0F3}" destId="{0BC5F3C5-2165-40D0-9584-EF608CA3DFD8}" srcOrd="7" destOrd="0" presId="urn:microsoft.com/office/officeart/2008/layout/VerticalCurvedList"/>
    <dgm:cxn modelId="{35EF3FFC-9E8C-44DB-94EA-F0954482B6E5}" type="presParOf" srcId="{8B42CF53-6916-4F03-ABFD-1E443852D0F3}" destId="{9A38A694-4E31-4A70-BB12-5CA0B6F572B8}" srcOrd="8" destOrd="0" presId="urn:microsoft.com/office/officeart/2008/layout/VerticalCurvedList"/>
    <dgm:cxn modelId="{08BD7425-2334-4759-AE0B-19CDBCDB2D5D}" type="presParOf" srcId="{9A38A694-4E31-4A70-BB12-5CA0B6F572B8}" destId="{454FA604-D13F-4506-A268-2ED518A37339}" srcOrd="0" destOrd="0" presId="urn:microsoft.com/office/officeart/2008/layout/VerticalCurvedList"/>
    <dgm:cxn modelId="{64970EDE-EA1C-4A96-B53F-1FD56FA2B502}" type="presParOf" srcId="{8B42CF53-6916-4F03-ABFD-1E443852D0F3}" destId="{C5320433-418D-45C5-971F-3716365B7628}" srcOrd="9" destOrd="0" presId="urn:microsoft.com/office/officeart/2008/layout/VerticalCurvedList"/>
    <dgm:cxn modelId="{B9774B25-6710-40BB-B271-7787790A6006}" type="presParOf" srcId="{8B42CF53-6916-4F03-ABFD-1E443852D0F3}" destId="{FD1220A4-CBB8-4DFD-AC7B-455046C27B3F}" srcOrd="10" destOrd="0" presId="urn:microsoft.com/office/officeart/2008/layout/VerticalCurvedList"/>
    <dgm:cxn modelId="{1F91F0C5-3478-4414-A2DC-82E44B56501B}" type="presParOf" srcId="{FD1220A4-CBB8-4DFD-AC7B-455046C27B3F}" destId="{5B6D219A-BC01-4E99-86A4-863DDA0142C0}" srcOrd="0" destOrd="0" presId="urn:microsoft.com/office/officeart/2008/layout/VerticalCurvedList"/>
    <dgm:cxn modelId="{0B29BB86-1AA0-4F86-9F6C-3DAFE21126E5}" type="presParOf" srcId="{8B42CF53-6916-4F03-ABFD-1E443852D0F3}" destId="{91B82EDD-EDE8-479A-84C0-6A96EA7402F9}" srcOrd="11" destOrd="0" presId="urn:microsoft.com/office/officeart/2008/layout/VerticalCurvedList"/>
    <dgm:cxn modelId="{952CAD50-E395-48F5-A8EE-3F42997913FD}" type="presParOf" srcId="{8B42CF53-6916-4F03-ABFD-1E443852D0F3}" destId="{A2932CAF-C114-449B-B68F-BDEB1E6B2DBF}" srcOrd="12" destOrd="0" presId="urn:microsoft.com/office/officeart/2008/layout/VerticalCurvedList"/>
    <dgm:cxn modelId="{3A388567-23A8-46DF-B4B2-F75F9C10ABA7}" type="presParOf" srcId="{A2932CAF-C114-449B-B68F-BDEB1E6B2DBF}" destId="{8C723D32-C6F9-4733-A8EA-336E8FB6A339}" srcOrd="0" destOrd="0" presId="urn:microsoft.com/office/officeart/2008/layout/VerticalCurvedList"/>
    <dgm:cxn modelId="{C2165F8C-FC12-4C9D-8B4A-082BC15EA804}" type="presParOf" srcId="{8B42CF53-6916-4F03-ABFD-1E443852D0F3}" destId="{0A3E9FF1-7FA3-4CFB-A71F-7636CFBBC328}" srcOrd="13" destOrd="0" presId="urn:microsoft.com/office/officeart/2008/layout/VerticalCurvedList"/>
    <dgm:cxn modelId="{F41CE048-3BE7-44DB-BDB0-20641A24C8FE}" type="presParOf" srcId="{8B42CF53-6916-4F03-ABFD-1E443852D0F3}" destId="{E2B7B06C-C7FF-4AA7-98D0-1D4E3588AE4E}" srcOrd="14" destOrd="0" presId="urn:microsoft.com/office/officeart/2008/layout/VerticalCurvedList"/>
    <dgm:cxn modelId="{189BA785-8AEA-41D8-A5FF-EB79D3CA6EC0}" type="presParOf" srcId="{E2B7B06C-C7FF-4AA7-98D0-1D4E3588AE4E}" destId="{512B0EA1-8C52-46A7-A8E1-04735F15D891}" srcOrd="0" destOrd="0" presId="urn:microsoft.com/office/officeart/2008/layout/VerticalCurv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Группа 1"/>
      <dsp:cNvGrpSpPr/>
    </dsp:nvGrpSpPr>
    <dsp:grpSpPr>
      <a:xfrm>
        <a:off x="0" y="0"/>
        <a:ext cx="9222377" cy="5364480"/>
        <a:chOff x="0" y="0"/>
        <a:chExt cx="9222377" cy="5364480"/>
      </a:xfrm>
    </dsp:grpSpPr>
    <dsp:sp modelId="{0F93C1B3-6AF0-4955-B467-7CE5CDD1BD2B}">
      <dsp:nvSpPr>
        <dsp:cNvPr id="4" name="Арка 3"/>
        <dsp:cNvSpPr/>
      </dsp:nvSpPr>
      <dsp:spPr bwMode="white">
        <a:xfrm>
          <a:off x="-6002549" y="-940691"/>
          <a:ext cx="7245861" cy="7245861"/>
        </a:xfrm>
        <a:prstGeom prst="blockArc">
          <a:avLst>
            <a:gd name="adj1" fmla="val 18900000"/>
            <a:gd name="adj2" fmla="val 2700000"/>
            <a:gd name="adj3" fmla="val 249"/>
          </a:avLst>
        </a:prstGeom>
      </dsp:spPr>
      <dsp:style>
        <a:lnRef idx="2">
          <a:schemeClr val="accent1">
            <a:shade val="60000"/>
          </a:schemeClr>
        </a:lnRef>
        <a:fillRef idx="0">
          <a:schemeClr val="accent1"/>
        </a:fillRef>
        <a:effectRef idx="0">
          <a:scrgbClr r="0" g="0" b="0"/>
        </a:effectRef>
        <a:fontRef idx="minor"/>
      </dsp:style>
      <dsp:txXfrm>
        <a:off x="-6002549" y="-940691"/>
        <a:ext cx="7245861" cy="7245861"/>
      </dsp:txXfrm>
    </dsp:sp>
    <dsp:sp modelId="{CFBDB550-C9CA-4FBE-8D65-A4C61A67571A}">
      <dsp:nvSpPr>
        <dsp:cNvPr id="7" name="Прямоугольник 6"/>
        <dsp:cNvSpPr/>
      </dsp:nvSpPr>
      <dsp:spPr bwMode="white">
        <a:xfrm>
          <a:off x="447934" y="243869"/>
          <a:ext cx="8774443" cy="487524"/>
        </a:xfrm>
        <a:prstGeom prst="rect">
          <a:avLst/>
        </a:prstGeom>
      </dsp:spPr>
      <dsp:style>
        <a:lnRef idx="2">
          <a:schemeClr val="lt1"/>
        </a:lnRef>
        <a:fillRef idx="1">
          <a:schemeClr val="accent1"/>
        </a:fillRef>
        <a:effectRef idx="0">
          <a:scrgbClr r="0" g="0" b="0"/>
        </a:effectRef>
        <a:fontRef idx="minor">
          <a:schemeClr val="lt1"/>
        </a:fontRef>
      </dsp:style>
      <dsp:txBody>
        <a:bodyPr lIns="386972" tIns="58420" rIns="58420" bIns="58420" anchor="ctr"/>
        <a:lstStyle>
          <a:lvl1pPr algn="l">
            <a:defRPr sz="23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en-US" dirty="0" err="1" smtClean="0"/>
            <a:t>Xujjatlashtirish</a:t>
          </a:r>
          <a:r>
            <a:rPr lang="en-US" dirty="0" smtClean="0"/>
            <a:t> </a:t>
          </a:r>
          <a:endParaRPr lang="ru-RU" dirty="0"/>
        </a:p>
      </dsp:txBody>
      <dsp:txXfrm>
        <a:off x="447934" y="243869"/>
        <a:ext cx="8774443" cy="487524"/>
      </dsp:txXfrm>
    </dsp:sp>
    <dsp:sp modelId="{882CF647-FA8E-40BD-A0CC-01E90E516112}">
      <dsp:nvSpPr>
        <dsp:cNvPr id="8" name="Овал 7"/>
        <dsp:cNvSpPr/>
      </dsp:nvSpPr>
      <dsp:spPr bwMode="white">
        <a:xfrm>
          <a:off x="143232" y="182929"/>
          <a:ext cx="609405" cy="609405"/>
        </a:xfrm>
        <a:prstGeom prst="ellipse">
          <a:avLst/>
        </a:prstGeom>
      </dsp:spPr>
      <dsp:style>
        <a:lnRef idx="2">
          <a:schemeClr val="accent1"/>
        </a:lnRef>
        <a:fillRef idx="1">
          <a:schemeClr val="lt1"/>
        </a:fillRef>
        <a:effectRef idx="0">
          <a:scrgbClr r="0" g="0" b="0"/>
        </a:effectRef>
        <a:fontRef idx="minor"/>
      </dsp:style>
      <dsp:txXfrm>
        <a:off x="143232" y="182929"/>
        <a:ext cx="609405" cy="609405"/>
      </dsp:txXfrm>
    </dsp:sp>
    <dsp:sp modelId="{F50F2499-DA72-49E7-874D-427B451E0DB3}">
      <dsp:nvSpPr>
        <dsp:cNvPr id="9" name="Прямоугольник 8"/>
        <dsp:cNvSpPr/>
      </dsp:nvSpPr>
      <dsp:spPr bwMode="white">
        <a:xfrm>
          <a:off x="889431" y="975584"/>
          <a:ext cx="8332946" cy="487524"/>
        </a:xfrm>
        <a:prstGeom prst="rect">
          <a:avLst/>
        </a:prstGeom>
      </dsp:spPr>
      <dsp:style>
        <a:lnRef idx="2">
          <a:schemeClr val="lt1"/>
        </a:lnRef>
        <a:fillRef idx="1">
          <a:schemeClr val="accent1"/>
        </a:fillRef>
        <a:effectRef idx="0">
          <a:scrgbClr r="0" g="0" b="0"/>
        </a:effectRef>
        <a:fontRef idx="minor">
          <a:schemeClr val="lt1"/>
        </a:fontRef>
      </dsp:style>
      <dsp:txBody>
        <a:bodyPr lIns="386972" tIns="58420" rIns="58420" bIns="58420" anchor="ctr"/>
        <a:lstStyle>
          <a:lvl1pPr algn="l">
            <a:defRPr sz="23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en-US" dirty="0" err="1" smtClean="0"/>
            <a:t>Baholash</a:t>
          </a:r>
          <a:endParaRPr lang="ru-RU" dirty="0"/>
        </a:p>
      </dsp:txBody>
      <dsp:txXfrm>
        <a:off x="889431" y="975584"/>
        <a:ext cx="8332946" cy="487524"/>
      </dsp:txXfrm>
    </dsp:sp>
    <dsp:sp modelId="{25886786-CDA2-424A-BDC0-2A48C50659F3}">
      <dsp:nvSpPr>
        <dsp:cNvPr id="10" name="Овал 9"/>
        <dsp:cNvSpPr/>
      </dsp:nvSpPr>
      <dsp:spPr bwMode="white">
        <a:xfrm>
          <a:off x="584728" y="914644"/>
          <a:ext cx="609405" cy="609405"/>
        </a:xfrm>
        <a:prstGeom prst="ellipse">
          <a:avLst/>
        </a:prstGeom>
      </dsp:spPr>
      <dsp:style>
        <a:lnRef idx="2">
          <a:schemeClr val="accent1"/>
        </a:lnRef>
        <a:fillRef idx="1">
          <a:schemeClr val="lt1"/>
        </a:fillRef>
        <a:effectRef idx="0">
          <a:scrgbClr r="0" g="0" b="0"/>
        </a:effectRef>
        <a:fontRef idx="minor"/>
      </dsp:style>
      <dsp:txXfrm>
        <a:off x="584728" y="914644"/>
        <a:ext cx="609405" cy="609405"/>
      </dsp:txXfrm>
    </dsp:sp>
    <dsp:sp modelId="{22E386D8-62B1-4D40-A60F-46F65309FECE}">
      <dsp:nvSpPr>
        <dsp:cNvPr id="11" name="Прямоугольник 10"/>
        <dsp:cNvSpPr/>
      </dsp:nvSpPr>
      <dsp:spPr bwMode="white">
        <a:xfrm>
          <a:off x="1131369" y="1706763"/>
          <a:ext cx="8091008" cy="487524"/>
        </a:xfrm>
        <a:prstGeom prst="rect">
          <a:avLst/>
        </a:prstGeom>
      </dsp:spPr>
      <dsp:style>
        <a:lnRef idx="2">
          <a:schemeClr val="lt1"/>
        </a:lnRef>
        <a:fillRef idx="1">
          <a:schemeClr val="accent1"/>
        </a:fillRef>
        <a:effectRef idx="0">
          <a:scrgbClr r="0" g="0" b="0"/>
        </a:effectRef>
        <a:fontRef idx="minor">
          <a:schemeClr val="lt1"/>
        </a:fontRef>
      </dsp:style>
      <dsp:txBody>
        <a:bodyPr lIns="386972" tIns="58420" rIns="58420" bIns="58420" anchor="ctr"/>
        <a:lstStyle>
          <a:lvl1pPr algn="l">
            <a:defRPr sz="23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en-US" dirty="0" err="1" smtClean="0"/>
            <a:t>Xisobvarqalar</a:t>
          </a:r>
          <a:r>
            <a:rPr lang="en-US" dirty="0" smtClean="0"/>
            <a:t> </a:t>
          </a:r>
          <a:r>
            <a:rPr lang="en-US" dirty="0" err="1" smtClean="0"/>
            <a:t>tizimi</a:t>
          </a:r>
          <a:r>
            <a:rPr lang="en-US" dirty="0" smtClean="0"/>
            <a:t> </a:t>
          </a:r>
          <a:endParaRPr lang="ru-RU" dirty="0"/>
        </a:p>
      </dsp:txBody>
      <dsp:txXfrm>
        <a:off x="1131369" y="1706763"/>
        <a:ext cx="8091008" cy="487524"/>
      </dsp:txXfrm>
    </dsp:sp>
    <dsp:sp modelId="{CEB6981F-9F7A-4938-9BC5-01580C82B35B}">
      <dsp:nvSpPr>
        <dsp:cNvPr id="12" name="Овал 11"/>
        <dsp:cNvSpPr/>
      </dsp:nvSpPr>
      <dsp:spPr bwMode="white">
        <a:xfrm>
          <a:off x="826666" y="1645822"/>
          <a:ext cx="609405" cy="609405"/>
        </a:xfrm>
        <a:prstGeom prst="ellipse">
          <a:avLst/>
        </a:prstGeom>
      </dsp:spPr>
      <dsp:style>
        <a:lnRef idx="2">
          <a:schemeClr val="accent1"/>
        </a:lnRef>
        <a:fillRef idx="1">
          <a:schemeClr val="lt1"/>
        </a:fillRef>
        <a:effectRef idx="0">
          <a:scrgbClr r="0" g="0" b="0"/>
        </a:effectRef>
        <a:fontRef idx="minor"/>
      </dsp:style>
      <dsp:txXfrm>
        <a:off x="826666" y="1645822"/>
        <a:ext cx="609405" cy="609405"/>
      </dsp:txXfrm>
    </dsp:sp>
    <dsp:sp modelId="{0BC5F3C5-2165-40D0-9584-EF608CA3DFD8}">
      <dsp:nvSpPr>
        <dsp:cNvPr id="13" name="Прямоугольник 12"/>
        <dsp:cNvSpPr/>
      </dsp:nvSpPr>
      <dsp:spPr bwMode="white">
        <a:xfrm>
          <a:off x="1208617" y="2438478"/>
          <a:ext cx="8013760" cy="487524"/>
        </a:xfrm>
        <a:prstGeom prst="rect">
          <a:avLst/>
        </a:prstGeom>
      </dsp:spPr>
      <dsp:style>
        <a:lnRef idx="2">
          <a:schemeClr val="lt1"/>
        </a:lnRef>
        <a:fillRef idx="1">
          <a:schemeClr val="accent1"/>
        </a:fillRef>
        <a:effectRef idx="0">
          <a:scrgbClr r="0" g="0" b="0"/>
        </a:effectRef>
        <a:fontRef idx="minor">
          <a:schemeClr val="lt1"/>
        </a:fontRef>
      </dsp:style>
      <dsp:txBody>
        <a:bodyPr lIns="386972" tIns="58420" rIns="58420" bIns="58420" anchor="ctr"/>
        <a:lstStyle>
          <a:lvl1pPr algn="l">
            <a:defRPr sz="23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en-US" dirty="0" err="1" smtClean="0"/>
            <a:t>Ikki</a:t>
          </a:r>
          <a:r>
            <a:rPr lang="en-US" dirty="0" smtClean="0"/>
            <a:t> </a:t>
          </a:r>
          <a:r>
            <a:rPr lang="en-US" dirty="0" err="1" smtClean="0"/>
            <a:t>yoqlama</a:t>
          </a:r>
          <a:r>
            <a:rPr lang="en-US" dirty="0" smtClean="0"/>
            <a:t> </a:t>
          </a:r>
          <a:r>
            <a:rPr lang="en-US" dirty="0" err="1" smtClean="0"/>
            <a:t>yozuv</a:t>
          </a:r>
          <a:r>
            <a:rPr lang="en-US" dirty="0" smtClean="0"/>
            <a:t> </a:t>
          </a:r>
          <a:endParaRPr lang="ru-RU" dirty="0"/>
        </a:p>
      </dsp:txBody>
      <dsp:txXfrm>
        <a:off x="1208617" y="2438478"/>
        <a:ext cx="8013760" cy="487524"/>
      </dsp:txXfrm>
    </dsp:sp>
    <dsp:sp modelId="{454FA604-D13F-4506-A268-2ED518A37339}">
      <dsp:nvSpPr>
        <dsp:cNvPr id="14" name="Овал 13"/>
        <dsp:cNvSpPr/>
      </dsp:nvSpPr>
      <dsp:spPr bwMode="white">
        <a:xfrm>
          <a:off x="903915" y="2377538"/>
          <a:ext cx="609405" cy="609405"/>
        </a:xfrm>
        <a:prstGeom prst="ellipse">
          <a:avLst/>
        </a:prstGeom>
      </dsp:spPr>
      <dsp:style>
        <a:lnRef idx="2">
          <a:schemeClr val="accent1"/>
        </a:lnRef>
        <a:fillRef idx="1">
          <a:schemeClr val="lt1"/>
        </a:fillRef>
        <a:effectRef idx="0">
          <a:scrgbClr r="0" g="0" b="0"/>
        </a:effectRef>
        <a:fontRef idx="minor"/>
      </dsp:style>
      <dsp:txXfrm>
        <a:off x="903915" y="2377538"/>
        <a:ext cx="609405" cy="609405"/>
      </dsp:txXfrm>
    </dsp:sp>
    <dsp:sp modelId="{C5320433-418D-45C5-971F-3716365B7628}">
      <dsp:nvSpPr>
        <dsp:cNvPr id="15" name="Прямоугольник 14"/>
        <dsp:cNvSpPr/>
      </dsp:nvSpPr>
      <dsp:spPr bwMode="white">
        <a:xfrm>
          <a:off x="1131369" y="3170193"/>
          <a:ext cx="8091008" cy="487524"/>
        </a:xfrm>
        <a:prstGeom prst="rect">
          <a:avLst/>
        </a:prstGeom>
      </dsp:spPr>
      <dsp:style>
        <a:lnRef idx="2">
          <a:schemeClr val="lt1"/>
        </a:lnRef>
        <a:fillRef idx="1">
          <a:schemeClr val="accent1"/>
        </a:fillRef>
        <a:effectRef idx="0">
          <a:scrgbClr r="0" g="0" b="0"/>
        </a:effectRef>
        <a:fontRef idx="minor">
          <a:schemeClr val="lt1"/>
        </a:fontRef>
      </dsp:style>
      <dsp:txBody>
        <a:bodyPr lIns="386972" tIns="58420" rIns="58420" bIns="58420" anchor="ctr"/>
        <a:lstStyle>
          <a:lvl1pPr algn="l">
            <a:defRPr sz="23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en-US" dirty="0" err="1" smtClean="0"/>
            <a:t>Kalkulatsiya</a:t>
          </a:r>
          <a:r>
            <a:rPr lang="en-US" dirty="0" smtClean="0"/>
            <a:t> </a:t>
          </a:r>
          <a:endParaRPr lang="ru-RU" dirty="0"/>
        </a:p>
      </dsp:txBody>
      <dsp:txXfrm>
        <a:off x="1131369" y="3170193"/>
        <a:ext cx="8091008" cy="487524"/>
      </dsp:txXfrm>
    </dsp:sp>
    <dsp:sp modelId="{5B6D219A-BC01-4E99-86A4-863DDA0142C0}">
      <dsp:nvSpPr>
        <dsp:cNvPr id="16" name="Овал 15"/>
        <dsp:cNvSpPr/>
      </dsp:nvSpPr>
      <dsp:spPr bwMode="white">
        <a:xfrm>
          <a:off x="826666" y="3109253"/>
          <a:ext cx="609405" cy="609405"/>
        </a:xfrm>
        <a:prstGeom prst="ellipse">
          <a:avLst/>
        </a:prstGeom>
      </dsp:spPr>
      <dsp:style>
        <a:lnRef idx="2">
          <a:schemeClr val="accent1"/>
        </a:lnRef>
        <a:fillRef idx="1">
          <a:schemeClr val="lt1"/>
        </a:fillRef>
        <a:effectRef idx="0">
          <a:scrgbClr r="0" g="0" b="0"/>
        </a:effectRef>
        <a:fontRef idx="minor"/>
      </dsp:style>
      <dsp:txXfrm>
        <a:off x="826666" y="3109253"/>
        <a:ext cx="609405" cy="609405"/>
      </dsp:txXfrm>
    </dsp:sp>
    <dsp:sp modelId="{91B82EDD-EDE8-479A-84C0-6A96EA7402F9}">
      <dsp:nvSpPr>
        <dsp:cNvPr id="17" name="Прямоугольник 16"/>
        <dsp:cNvSpPr/>
      </dsp:nvSpPr>
      <dsp:spPr bwMode="white">
        <a:xfrm>
          <a:off x="889431" y="3901372"/>
          <a:ext cx="8332946" cy="487524"/>
        </a:xfrm>
        <a:prstGeom prst="rect">
          <a:avLst/>
        </a:prstGeom>
      </dsp:spPr>
      <dsp:style>
        <a:lnRef idx="2">
          <a:schemeClr val="lt1"/>
        </a:lnRef>
        <a:fillRef idx="1">
          <a:schemeClr val="accent1"/>
        </a:fillRef>
        <a:effectRef idx="0">
          <a:scrgbClr r="0" g="0" b="0"/>
        </a:effectRef>
        <a:fontRef idx="minor">
          <a:schemeClr val="lt1"/>
        </a:fontRef>
      </dsp:style>
      <dsp:txBody>
        <a:bodyPr lIns="386972" tIns="58420" rIns="58420" bIns="58420" anchor="ctr"/>
        <a:lstStyle>
          <a:lvl1pPr algn="l">
            <a:defRPr sz="23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en-US" dirty="0" err="1" smtClean="0"/>
            <a:t>Inventarizatsiya</a:t>
          </a:r>
          <a:endParaRPr lang="ru-RU" dirty="0"/>
        </a:p>
      </dsp:txBody>
      <dsp:txXfrm>
        <a:off x="889431" y="3901372"/>
        <a:ext cx="8332946" cy="487524"/>
      </dsp:txXfrm>
    </dsp:sp>
    <dsp:sp modelId="{8C723D32-C6F9-4733-A8EA-336E8FB6A339}">
      <dsp:nvSpPr>
        <dsp:cNvPr id="18" name="Овал 17"/>
        <dsp:cNvSpPr/>
      </dsp:nvSpPr>
      <dsp:spPr bwMode="white">
        <a:xfrm>
          <a:off x="584728" y="3840431"/>
          <a:ext cx="609405" cy="609405"/>
        </a:xfrm>
        <a:prstGeom prst="ellipse">
          <a:avLst/>
        </a:prstGeom>
      </dsp:spPr>
      <dsp:style>
        <a:lnRef idx="2">
          <a:schemeClr val="accent1"/>
        </a:lnRef>
        <a:fillRef idx="1">
          <a:schemeClr val="lt1"/>
        </a:fillRef>
        <a:effectRef idx="0">
          <a:scrgbClr r="0" g="0" b="0"/>
        </a:effectRef>
        <a:fontRef idx="minor"/>
      </dsp:style>
      <dsp:txXfrm>
        <a:off x="584728" y="3840431"/>
        <a:ext cx="609405" cy="609405"/>
      </dsp:txXfrm>
    </dsp:sp>
    <dsp:sp modelId="{0A3E9FF1-7FA3-4CFB-A71F-7636CFBBC328}">
      <dsp:nvSpPr>
        <dsp:cNvPr id="19" name="Прямоугольник 18"/>
        <dsp:cNvSpPr/>
      </dsp:nvSpPr>
      <dsp:spPr bwMode="white">
        <a:xfrm>
          <a:off x="447934" y="4633087"/>
          <a:ext cx="8774443" cy="487524"/>
        </a:xfrm>
        <a:prstGeom prst="rect">
          <a:avLst/>
        </a:prstGeom>
      </dsp:spPr>
      <dsp:style>
        <a:lnRef idx="2">
          <a:schemeClr val="lt1"/>
        </a:lnRef>
        <a:fillRef idx="1">
          <a:schemeClr val="accent1"/>
        </a:fillRef>
        <a:effectRef idx="0">
          <a:scrgbClr r="0" g="0" b="0"/>
        </a:effectRef>
        <a:fontRef idx="minor">
          <a:schemeClr val="lt1"/>
        </a:fontRef>
      </dsp:style>
      <dsp:txBody>
        <a:bodyPr lIns="386972" tIns="58420" rIns="58420" bIns="58420" anchor="ctr"/>
        <a:lstStyle>
          <a:lvl1pPr algn="l">
            <a:defRPr sz="23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en-US" dirty="0" err="1" smtClean="0"/>
            <a:t>Buxgalteriya</a:t>
          </a:r>
          <a:r>
            <a:rPr lang="en-US" dirty="0" smtClean="0"/>
            <a:t> </a:t>
          </a:r>
          <a:r>
            <a:rPr lang="en-US" dirty="0" err="1" smtClean="0"/>
            <a:t>balansi</a:t>
          </a:r>
          <a:r>
            <a:rPr lang="en-US" dirty="0" smtClean="0"/>
            <a:t> </a:t>
          </a:r>
          <a:r>
            <a:rPr lang="en-US" dirty="0" err="1" smtClean="0"/>
            <a:t>va</a:t>
          </a:r>
          <a:r>
            <a:rPr lang="en-US" dirty="0" smtClean="0"/>
            <a:t> </a:t>
          </a:r>
          <a:r>
            <a:rPr lang="en-US" dirty="0" err="1" smtClean="0"/>
            <a:t>Xisobot</a:t>
          </a:r>
          <a:r>
            <a:rPr lang="en-US" dirty="0" smtClean="0"/>
            <a:t> </a:t>
          </a:r>
          <a:endParaRPr lang="ru-RU" dirty="0"/>
        </a:p>
      </dsp:txBody>
      <dsp:txXfrm>
        <a:off x="447934" y="4633087"/>
        <a:ext cx="8774443" cy="487524"/>
      </dsp:txXfrm>
    </dsp:sp>
    <dsp:sp modelId="{512B0EA1-8C52-46A7-A8E1-04735F15D891}">
      <dsp:nvSpPr>
        <dsp:cNvPr id="20" name="Овал 19"/>
        <dsp:cNvSpPr/>
      </dsp:nvSpPr>
      <dsp:spPr bwMode="white">
        <a:xfrm>
          <a:off x="143232" y="4572146"/>
          <a:ext cx="609405" cy="609405"/>
        </a:xfrm>
        <a:prstGeom prst="ellipse">
          <a:avLst/>
        </a:prstGeom>
      </dsp:spPr>
      <dsp:style>
        <a:lnRef idx="2">
          <a:schemeClr val="accent1"/>
        </a:lnRef>
        <a:fillRef idx="1">
          <a:schemeClr val="lt1"/>
        </a:fillRef>
        <a:effectRef idx="0">
          <a:scrgbClr r="0" g="0" b="0"/>
        </a:effectRef>
        <a:fontRef idx="minor"/>
      </dsp:style>
      <dsp:txXfrm>
        <a:off x="143232" y="4572146"/>
        <a:ext cx="609405" cy="609405"/>
      </dsp:txXfrm>
    </dsp:sp>
    <dsp:sp modelId="{3980ACF9-8E9A-455C-90AE-8ACE0BB1B724}">
      <dsp:nvSpPr>
        <dsp:cNvPr id="3" name="Прямоугольник 2" hidden="1"/>
        <dsp:cNvSpPr/>
      </dsp:nvSpPr>
      <dsp:spPr bwMode="white">
        <a:xfrm>
          <a:off x="151453" y="115169"/>
          <a:ext cx="36000" cy="36000"/>
        </a:xfrm>
        <a:prstGeom prst="rect">
          <a:avLst/>
        </a:prstGeom>
      </dsp:spPr>
      <dsp:style>
        <a:lnRef idx="2">
          <a:schemeClr val="lt1"/>
        </a:lnRef>
        <a:fillRef idx="1">
          <a:schemeClr val="accent1"/>
        </a:fillRef>
        <a:effectRef idx="0">
          <a:scrgbClr r="0" g="0" b="0"/>
        </a:effectRef>
        <a:fontRef idx="minor">
          <a:schemeClr val="lt1"/>
        </a:fontRef>
      </dsp:style>
      <dsp:txXfrm>
        <a:off x="151453" y="115169"/>
        <a:ext cx="36000" cy="36000"/>
      </dsp:txXfrm>
    </dsp:sp>
    <dsp:sp modelId="{EAEDF366-E785-4C82-9FCD-06A59256E29F}">
      <dsp:nvSpPr>
        <dsp:cNvPr id="5" name="Прямоугольник 4" hidden="1"/>
        <dsp:cNvSpPr/>
      </dsp:nvSpPr>
      <dsp:spPr bwMode="white">
        <a:xfrm>
          <a:off x="1207312" y="2664240"/>
          <a:ext cx="36000" cy="36000"/>
        </a:xfrm>
        <a:prstGeom prst="rect">
          <a:avLst/>
        </a:prstGeom>
      </dsp:spPr>
      <dsp:style>
        <a:lnRef idx="2">
          <a:schemeClr val="lt1"/>
        </a:lnRef>
        <a:fillRef idx="1">
          <a:schemeClr val="accent1"/>
        </a:fillRef>
        <a:effectRef idx="0">
          <a:scrgbClr r="0" g="0" b="0"/>
        </a:effectRef>
        <a:fontRef idx="minor">
          <a:schemeClr val="lt1"/>
        </a:fontRef>
      </dsp:style>
      <dsp:txXfrm>
        <a:off x="1207312" y="2664240"/>
        <a:ext cx="36000" cy="36000"/>
      </dsp:txXfrm>
    </dsp:sp>
    <dsp:sp modelId="{3466470D-ACAA-4429-BD52-2EDE1DA8B0F4}">
      <dsp:nvSpPr>
        <dsp:cNvPr id="6" name="Прямоугольник 5" hidden="1"/>
        <dsp:cNvSpPr/>
      </dsp:nvSpPr>
      <dsp:spPr bwMode="white">
        <a:xfrm>
          <a:off x="151453" y="5213311"/>
          <a:ext cx="36000" cy="36000"/>
        </a:xfrm>
        <a:prstGeom prst="rect">
          <a:avLst/>
        </a:prstGeom>
      </dsp:spPr>
      <dsp:style>
        <a:lnRef idx="2">
          <a:schemeClr val="lt1"/>
        </a:lnRef>
        <a:fillRef idx="1">
          <a:schemeClr val="accent1"/>
        </a:fillRef>
        <a:effectRef idx="0">
          <a:scrgbClr r="0" g="0" b="0"/>
        </a:effectRef>
        <a:fontRef idx="minor">
          <a:schemeClr val="lt1"/>
        </a:fontRef>
      </dsp:style>
      <dsp:txXfrm>
        <a:off x="151453" y="5213311"/>
        <a:ext cx="36000" cy="3600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endParaRPr lang="ru-RU" smtClean="0"/>
          </a:p>
        </p:txBody>
      </p:sp>
      <p:sp>
        <p:nvSpPr>
          <p:cNvPr id="4" name="Date Placeholder 3"/>
          <p:cNvSpPr>
            <a:spLocks noGrp="1"/>
          </p:cNvSpPr>
          <p:nvPr>
            <p:ph type="dt" sz="half" idx="10"/>
          </p:nvPr>
        </p:nvSpPr>
        <p:spPr/>
        <p:txBody>
          <a:bodyPr/>
          <a:lstStyle/>
          <a:p>
            <a:fld id="{48A87A34-81AB-432B-8DAE-1953F412C126}"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12" name="Content Placeholder 3"/>
          <p:cNvSpPr>
            <a:spLocks noGrp="1"/>
          </p:cNvSpPr>
          <p:nvPr>
            <p:ph sz="quarter" idx="13"/>
          </p:nvPr>
        </p:nvSpPr>
        <p:spPr>
          <a:xfrm>
            <a:off x="913774" y="3051012"/>
            <a:ext cx="5106027" cy="2740187"/>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13" name="Content Placeholder 5"/>
          <p:cNvSpPr>
            <a:spLocks noGrp="1"/>
          </p:cNvSpPr>
          <p:nvPr>
            <p:ph sz="quarter" idx="14"/>
          </p:nvPr>
        </p:nvSpPr>
        <p:spPr>
          <a:xfrm>
            <a:off x="6172200" y="3051012"/>
            <a:ext cx="5105401" cy="2740187"/>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48A87A34-81AB-432B-8DAE-1953F412C12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48A87A34-81AB-432B-8DAE-1953F412C12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48A87A34-81AB-432B-8DAE-1953F412C12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48A87A34-81AB-432B-8DAE-1953F412C12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48A87A34-81AB-432B-8DAE-1953F412C12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endParaRPr lang="en-US" sz="8000" dirty="0">
              <a:solidFill>
                <a:schemeClr val="tx1"/>
              </a:solidFill>
              <a:effectLst/>
            </a:endParaRP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endParaRPr lang="en-US" sz="8000" dirty="0">
              <a:solidFill>
                <a:schemeClr val="tx1"/>
              </a:solidFill>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48A87A34-81AB-432B-8DAE-1953F412C12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3" name="Date Placeholder 2"/>
          <p:cNvSpPr>
            <a:spLocks noGrp="1"/>
          </p:cNvSpPr>
          <p:nvPr>
            <p:ph type="dt" sz="half" idx="10"/>
          </p:nvPr>
        </p:nvSpPr>
        <p:spPr/>
        <p:txBody>
          <a:bodyPr/>
          <a:lstStyle/>
          <a:p>
            <a:fld id="{48A87A34-81AB-432B-8DAE-1953F412C126}"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3" name="Date Placeholder 2"/>
          <p:cNvSpPr>
            <a:spLocks noGrp="1"/>
          </p:cNvSpPr>
          <p:nvPr>
            <p:ph type="dt" sz="half" idx="10"/>
          </p:nvPr>
        </p:nvSpPr>
        <p:spPr/>
        <p:txBody>
          <a:bodyPr/>
          <a:lstStyle/>
          <a:p>
            <a:fld id="{48A87A34-81AB-432B-8DAE-1953F412C126}"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3.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pPr algn="l"/>
            <a:r>
              <a:rPr lang="en-US" sz="3600" dirty="0" err="1"/>
              <a:t>XOʻJALIK</a:t>
            </a:r>
            <a:r>
              <a:rPr lang="en-US" sz="3600" dirty="0"/>
              <a:t> </a:t>
            </a:r>
            <a:r>
              <a:rPr lang="en-US" sz="3600" dirty="0" err="1"/>
              <a:t>YuRITUVChI</a:t>
            </a:r>
            <a:r>
              <a:rPr lang="en-US" sz="3600" dirty="0"/>
              <a:t> </a:t>
            </a:r>
            <a:r>
              <a:rPr lang="en-US" sz="3600" dirty="0" smtClean="0"/>
              <a:t>SUBEKTLARDA </a:t>
            </a:r>
            <a:r>
              <a:rPr lang="en-US" sz="3600" dirty="0" err="1"/>
              <a:t>BUXGALTERIYa</a:t>
            </a:r>
            <a:r>
              <a:rPr lang="en-US" sz="3600" dirty="0"/>
              <a:t> HISOBINI </a:t>
            </a:r>
            <a:r>
              <a:rPr lang="en-US" sz="3600" dirty="0" err="1"/>
              <a:t>TAShKIL</a:t>
            </a:r>
            <a:r>
              <a:rPr lang="en-US" sz="3600" dirty="0"/>
              <a:t> </a:t>
            </a:r>
            <a:r>
              <a:rPr lang="en-US" sz="3600" dirty="0" err="1"/>
              <a:t>ETISh</a:t>
            </a:r>
            <a:r>
              <a:rPr lang="en-US" sz="3600" dirty="0"/>
              <a:t> VA </a:t>
            </a:r>
            <a:r>
              <a:rPr lang="en-US" sz="3600" dirty="0" err="1"/>
              <a:t>YuRITISh</a:t>
            </a:r>
            <a:r>
              <a:rPr lang="en-US" sz="3600" dirty="0"/>
              <a:t> TARTIBI</a:t>
            </a:r>
            <a:endParaRPr lang="ru-RU" sz="3600" dirty="0"/>
          </a:p>
        </p:txBody>
      </p:sp>
      <p:sp>
        <p:nvSpPr>
          <p:cNvPr id="3" name="Подзаголовок 2"/>
          <p:cNvSpPr>
            <a:spLocks noGrp="1"/>
          </p:cNvSpPr>
          <p:nvPr>
            <p:ph type="subTitle" idx="1"/>
          </p:nvPr>
        </p:nvSpPr>
        <p:spPr>
          <a:xfrm>
            <a:off x="174760" y="5418909"/>
            <a:ext cx="8689976" cy="1371599"/>
          </a:xfrm>
        </p:spPr>
        <p:txBody>
          <a:bodyPr>
            <a:normAutofit/>
          </a:bodyPr>
          <a:lstStyle/>
          <a:p>
            <a:r>
              <a:rPr lang="en-US" sz="1800" dirty="0" err="1" smtClean="0"/>
              <a:t>Qabul</a:t>
            </a:r>
            <a:r>
              <a:rPr lang="en-US" sz="1800" dirty="0" smtClean="0"/>
              <a:t> </a:t>
            </a:r>
            <a:r>
              <a:rPr lang="en-US" sz="1800" dirty="0" err="1" smtClean="0"/>
              <a:t>qildi</a:t>
            </a:r>
            <a:r>
              <a:rPr lang="en-US" sz="1800" dirty="0" smtClean="0"/>
              <a:t>: </a:t>
            </a:r>
            <a:r>
              <a:rPr lang="en-US" sz="1800" dirty="0" err="1" smtClean="0"/>
              <a:t>Matrasulov</a:t>
            </a:r>
            <a:r>
              <a:rPr lang="en-US" sz="1800" dirty="0" smtClean="0"/>
              <a:t> </a:t>
            </a:r>
            <a:r>
              <a:rPr lang="en-US" sz="1800" dirty="0" err="1" smtClean="0"/>
              <a:t>Bahodir</a:t>
            </a:r>
            <a:r>
              <a:rPr lang="en-US" sz="1800" dirty="0" smtClean="0"/>
              <a:t>   </a:t>
            </a:r>
            <a:endParaRPr lang="en-US" sz="1800" dirty="0" smtClean="0"/>
          </a:p>
          <a:p>
            <a:r>
              <a:rPr lang="en-US" sz="1800" dirty="0" smtClean="0"/>
              <a:t>       </a:t>
            </a:r>
            <a:r>
              <a:rPr lang="en-US" sz="1800" dirty="0" err="1" smtClean="0"/>
              <a:t>Topshirdi</a:t>
            </a:r>
            <a:r>
              <a:rPr lang="en-US" sz="1800" dirty="0" smtClean="0"/>
              <a:t>: </a:t>
            </a:r>
            <a:r>
              <a:rPr lang="en-US" sz="1800" dirty="0" err="1" smtClean="0"/>
              <a:t>muhammadaliyeva</a:t>
            </a:r>
            <a:r>
              <a:rPr lang="en-US" sz="1800" dirty="0" smtClean="0"/>
              <a:t> </a:t>
            </a:r>
            <a:r>
              <a:rPr lang="en-US" sz="1800" dirty="0" err="1" smtClean="0"/>
              <a:t>zulfizar</a:t>
            </a:r>
            <a:endParaRPr lang="ru-RU"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MA'RUZA REJASI:</a:t>
            </a:r>
            <a:endParaRPr lang="ru-RU" dirty="0"/>
          </a:p>
        </p:txBody>
      </p:sp>
      <p:sp>
        <p:nvSpPr>
          <p:cNvPr id="3" name="Объект 2"/>
          <p:cNvSpPr>
            <a:spLocks noGrp="1"/>
          </p:cNvSpPr>
          <p:nvPr>
            <p:ph sz="quarter" idx="13"/>
          </p:nvPr>
        </p:nvSpPr>
        <p:spPr/>
        <p:txBody>
          <a:bodyPr/>
          <a:lstStyle/>
          <a:p>
            <a:r>
              <a:rPr lang="en-US" dirty="0"/>
              <a:t>1. </a:t>
            </a:r>
            <a:r>
              <a:rPr lang="en-US" dirty="0" err="1"/>
              <a:t>Buxgalteriya</a:t>
            </a:r>
            <a:r>
              <a:rPr lang="en-US" dirty="0"/>
              <a:t> </a:t>
            </a:r>
            <a:r>
              <a:rPr lang="en-US" dirty="0" err="1"/>
              <a:t>hisobining</a:t>
            </a:r>
            <a:r>
              <a:rPr lang="en-US" dirty="0"/>
              <a:t> </a:t>
            </a:r>
            <a:r>
              <a:rPr lang="en-US" dirty="0" err="1"/>
              <a:t>nazariy</a:t>
            </a:r>
            <a:r>
              <a:rPr lang="en-US" dirty="0"/>
              <a:t> </a:t>
            </a:r>
            <a:r>
              <a:rPr lang="en-US" dirty="0" err="1"/>
              <a:t>va</a:t>
            </a:r>
            <a:r>
              <a:rPr lang="en-US" dirty="0"/>
              <a:t> </a:t>
            </a:r>
            <a:r>
              <a:rPr lang="en-US" dirty="0" err="1"/>
              <a:t>huquqiy</a:t>
            </a:r>
            <a:r>
              <a:rPr lang="en-US" dirty="0"/>
              <a:t> </a:t>
            </a:r>
            <a:r>
              <a:rPr lang="en-US" dirty="0" err="1" smtClean="0"/>
              <a:t>asoslari</a:t>
            </a:r>
            <a:endParaRPr lang="en-US" dirty="0" smtClean="0"/>
          </a:p>
          <a:p>
            <a:pPr algn="just"/>
            <a:r>
              <a:rPr lang="en-US" dirty="0"/>
              <a:t>2. Bosh  buxgalteriyaning burchi, xuquqi va javobgarligi.</a:t>
            </a:r>
            <a:endParaRPr lang="en-US" dirty="0"/>
          </a:p>
          <a:p>
            <a:pPr algn="just"/>
            <a:r>
              <a:rPr lang="en-US" dirty="0" smtClean="0"/>
              <a:t>3</a:t>
            </a:r>
            <a:r>
              <a:rPr lang="en-US" dirty="0"/>
              <a:t>. Buxgalteriya apparati, tuzilishi va  vazifalari.</a:t>
            </a:r>
            <a:endParaRPr lang="en-US" dirty="0"/>
          </a:p>
          <a:p>
            <a:pPr algn="just"/>
            <a:r>
              <a:rPr lang="en-US" dirty="0"/>
              <a:t>4. Buxgalteriya xisobini tashkil etishni  takomillashtirish.</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4106" y="357050"/>
            <a:ext cx="10364451" cy="1036321"/>
          </a:xfrm>
        </p:spPr>
        <p:txBody>
          <a:bodyPr/>
          <a:lstStyle/>
          <a:p>
            <a:r>
              <a:rPr lang="en-US" dirty="0" err="1"/>
              <a:t>Xoʻjalik</a:t>
            </a:r>
            <a:r>
              <a:rPr lang="en-US" dirty="0"/>
              <a:t> </a:t>
            </a:r>
            <a:r>
              <a:rPr lang="en-US" dirty="0" err="1"/>
              <a:t>hisobining</a:t>
            </a:r>
            <a:r>
              <a:rPr lang="en-US" dirty="0"/>
              <a:t> </a:t>
            </a:r>
            <a:r>
              <a:rPr lang="en-US" dirty="0" err="1"/>
              <a:t>umumiy</a:t>
            </a:r>
            <a:r>
              <a:rPr lang="en-US" dirty="0"/>
              <a:t> </a:t>
            </a:r>
            <a:r>
              <a:rPr lang="en-US" dirty="0" err="1"/>
              <a:t>tavsifi</a:t>
            </a:r>
            <a:endParaRPr lang="ru-RU" dirty="0"/>
          </a:p>
        </p:txBody>
      </p:sp>
      <p:sp>
        <p:nvSpPr>
          <p:cNvPr id="4" name="Объект 3"/>
          <p:cNvSpPr>
            <a:spLocks noGrp="1"/>
          </p:cNvSpPr>
          <p:nvPr>
            <p:ph sz="quarter" idx="13"/>
          </p:nvPr>
        </p:nvSpPr>
        <p:spPr>
          <a:xfrm>
            <a:off x="3457303" y="1948542"/>
            <a:ext cx="4841966" cy="3675018"/>
          </a:xfrm>
          <a:prstGeom prst="star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ormAutofit fontScale="85000" lnSpcReduction="20000"/>
          </a:bodyPr>
          <a:lstStyle>
            <a:defPPr>
              <a:defRPr lang="ru-RU">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err="1">
                <a:solidFill>
                  <a:schemeClr val="bg1"/>
                </a:solidFill>
              </a:rPr>
              <a:t>Xoʻjalik</a:t>
            </a:r>
            <a:r>
              <a:rPr lang="en-US" sz="1600" dirty="0">
                <a:solidFill>
                  <a:schemeClr val="bg1"/>
                </a:solidFill>
              </a:rPr>
              <a:t> </a:t>
            </a:r>
            <a:r>
              <a:rPr lang="en-US" sz="1600" dirty="0" err="1">
                <a:solidFill>
                  <a:schemeClr val="bg1"/>
                </a:solidFill>
              </a:rPr>
              <a:t>hisobi</a:t>
            </a:r>
            <a:r>
              <a:rPr lang="en-US" sz="1600" dirty="0">
                <a:solidFill>
                  <a:schemeClr val="bg1"/>
                </a:solidFill>
              </a:rPr>
              <a:t> deb - </a:t>
            </a:r>
            <a:r>
              <a:rPr lang="en-US" sz="1600" dirty="0" err="1">
                <a:solidFill>
                  <a:schemeClr val="bg1"/>
                </a:solidFill>
              </a:rPr>
              <a:t>xoʻjalik</a:t>
            </a:r>
            <a:r>
              <a:rPr lang="en-US" sz="1600" dirty="0">
                <a:solidFill>
                  <a:schemeClr val="bg1"/>
                </a:solidFill>
              </a:rPr>
              <a:t> </a:t>
            </a:r>
            <a:r>
              <a:rPr lang="en-US" sz="1600" dirty="0" err="1">
                <a:solidFill>
                  <a:schemeClr val="bg1"/>
                </a:solidFill>
              </a:rPr>
              <a:t>faoliyatining</a:t>
            </a:r>
            <a:r>
              <a:rPr lang="en-US" sz="1600" dirty="0">
                <a:solidFill>
                  <a:schemeClr val="bg1"/>
                </a:solidFill>
              </a:rPr>
              <a:t> </a:t>
            </a:r>
            <a:r>
              <a:rPr lang="en-US" sz="1600" dirty="0" err="1">
                <a:solidFill>
                  <a:schemeClr val="bg1"/>
                </a:solidFill>
              </a:rPr>
              <a:t>rivojlanish</a:t>
            </a:r>
            <a:r>
              <a:rPr lang="en-US" sz="1600" dirty="0">
                <a:solidFill>
                  <a:schemeClr val="bg1"/>
                </a:solidFill>
              </a:rPr>
              <a:t> </a:t>
            </a:r>
            <a:r>
              <a:rPr lang="en-US" sz="1600" dirty="0" err="1">
                <a:solidFill>
                  <a:schemeClr val="bg1"/>
                </a:solidFill>
              </a:rPr>
              <a:t>istiqbollarini</a:t>
            </a:r>
            <a:r>
              <a:rPr lang="en-US" sz="1600" dirty="0">
                <a:solidFill>
                  <a:schemeClr val="bg1"/>
                </a:solidFill>
              </a:rPr>
              <a:t> </a:t>
            </a:r>
            <a:r>
              <a:rPr lang="en-US" sz="1600" dirty="0" err="1">
                <a:solidFill>
                  <a:schemeClr val="bg1"/>
                </a:solidFill>
              </a:rPr>
              <a:t>aniqlash</a:t>
            </a:r>
            <a:r>
              <a:rPr lang="en-US" sz="1600" dirty="0">
                <a:solidFill>
                  <a:schemeClr val="bg1"/>
                </a:solidFill>
              </a:rPr>
              <a:t>, </a:t>
            </a:r>
            <a:r>
              <a:rPr lang="en-US" sz="1600" dirty="0" err="1">
                <a:solidFill>
                  <a:schemeClr val="bg1"/>
                </a:solidFill>
              </a:rPr>
              <a:t>uni</a:t>
            </a:r>
            <a:r>
              <a:rPr lang="en-US" sz="1600" dirty="0">
                <a:solidFill>
                  <a:schemeClr val="bg1"/>
                </a:solidFill>
              </a:rPr>
              <a:t> </a:t>
            </a:r>
            <a:r>
              <a:rPr lang="en-US" sz="1600" dirty="0" err="1">
                <a:solidFill>
                  <a:schemeClr val="bg1"/>
                </a:solidFill>
              </a:rPr>
              <a:t>boshqarish</a:t>
            </a:r>
            <a:r>
              <a:rPr lang="en-US" sz="1600" dirty="0">
                <a:solidFill>
                  <a:schemeClr val="bg1"/>
                </a:solidFill>
              </a:rPr>
              <a:t> </a:t>
            </a:r>
            <a:r>
              <a:rPr lang="en-US" sz="1600" dirty="0" err="1">
                <a:solidFill>
                  <a:schemeClr val="bg1"/>
                </a:solidFill>
              </a:rPr>
              <a:t>va</a:t>
            </a:r>
            <a:r>
              <a:rPr lang="en-US" sz="1600" dirty="0">
                <a:solidFill>
                  <a:schemeClr val="bg1"/>
                </a:solidFill>
              </a:rPr>
              <a:t> </a:t>
            </a:r>
            <a:r>
              <a:rPr lang="en-US" sz="1600" dirty="0" err="1">
                <a:solidFill>
                  <a:schemeClr val="bg1"/>
                </a:solidFill>
              </a:rPr>
              <a:t>nazorat</a:t>
            </a:r>
            <a:r>
              <a:rPr lang="en-US" sz="1600" dirty="0">
                <a:solidFill>
                  <a:schemeClr val="bg1"/>
                </a:solidFill>
              </a:rPr>
              <a:t> </a:t>
            </a:r>
            <a:r>
              <a:rPr lang="en-US" sz="1600" dirty="0" err="1">
                <a:solidFill>
                  <a:schemeClr val="bg1"/>
                </a:solidFill>
              </a:rPr>
              <a:t>qilish</a:t>
            </a:r>
            <a:r>
              <a:rPr lang="en-US" sz="1600" dirty="0">
                <a:solidFill>
                  <a:schemeClr val="bg1"/>
                </a:solidFill>
              </a:rPr>
              <a:t> </a:t>
            </a:r>
            <a:r>
              <a:rPr lang="en-US" sz="1600" dirty="0" err="1">
                <a:solidFill>
                  <a:schemeClr val="bg1"/>
                </a:solidFill>
              </a:rPr>
              <a:t>maqsadida</a:t>
            </a:r>
            <a:r>
              <a:rPr lang="en-US" sz="1600" dirty="0">
                <a:solidFill>
                  <a:schemeClr val="bg1"/>
                </a:solidFill>
              </a:rPr>
              <a:t> </a:t>
            </a:r>
            <a:r>
              <a:rPr lang="en-US" sz="1600" dirty="0" err="1">
                <a:solidFill>
                  <a:schemeClr val="bg1"/>
                </a:solidFill>
              </a:rPr>
              <a:t>shu</a:t>
            </a:r>
            <a:r>
              <a:rPr lang="en-US" sz="1600" dirty="0">
                <a:solidFill>
                  <a:schemeClr val="bg1"/>
                </a:solidFill>
              </a:rPr>
              <a:t> </a:t>
            </a:r>
            <a:r>
              <a:rPr lang="en-US" sz="1600" dirty="0" err="1">
                <a:solidFill>
                  <a:schemeClr val="bg1"/>
                </a:solidFill>
              </a:rPr>
              <a:t>jarayonni</a:t>
            </a:r>
            <a:r>
              <a:rPr lang="en-US" sz="1600" dirty="0">
                <a:solidFill>
                  <a:schemeClr val="bg1"/>
                </a:solidFill>
              </a:rPr>
              <a:t> </a:t>
            </a:r>
            <a:r>
              <a:rPr lang="en-US" sz="1600" dirty="0" err="1">
                <a:solidFill>
                  <a:schemeClr val="bg1"/>
                </a:solidFill>
              </a:rPr>
              <a:t>miqdoriy</a:t>
            </a:r>
            <a:r>
              <a:rPr lang="en-US" sz="1600" dirty="0">
                <a:solidFill>
                  <a:schemeClr val="bg1"/>
                </a:solidFill>
              </a:rPr>
              <a:t> (</a:t>
            </a:r>
            <a:r>
              <a:rPr lang="en-US" sz="1600" dirty="0" err="1">
                <a:solidFill>
                  <a:schemeClr val="bg1"/>
                </a:solidFill>
              </a:rPr>
              <a:t>qiymat</a:t>
            </a:r>
            <a:r>
              <a:rPr lang="en-US" sz="1600" dirty="0">
                <a:solidFill>
                  <a:schemeClr val="bg1"/>
                </a:solidFill>
              </a:rPr>
              <a:t>, </a:t>
            </a:r>
            <a:r>
              <a:rPr lang="en-US" sz="1600" dirty="0" err="1">
                <a:solidFill>
                  <a:schemeClr val="bg1"/>
                </a:solidFill>
              </a:rPr>
              <a:t>mehnat</a:t>
            </a:r>
            <a:r>
              <a:rPr lang="en-US" sz="1600" dirty="0">
                <a:solidFill>
                  <a:schemeClr val="bg1"/>
                </a:solidFill>
              </a:rPr>
              <a:t>) </a:t>
            </a:r>
            <a:r>
              <a:rPr lang="en-US" sz="1600" dirty="0" err="1">
                <a:solidFill>
                  <a:schemeClr val="bg1"/>
                </a:solidFill>
              </a:rPr>
              <a:t>aks</a:t>
            </a:r>
            <a:r>
              <a:rPr lang="en-US" sz="1600" dirty="0">
                <a:solidFill>
                  <a:schemeClr val="bg1"/>
                </a:solidFill>
              </a:rPr>
              <a:t> </a:t>
            </a:r>
            <a:r>
              <a:rPr lang="en-US" sz="1600" dirty="0" err="1">
                <a:solidFill>
                  <a:schemeClr val="bg1"/>
                </a:solidFill>
              </a:rPr>
              <a:t>ettirish</a:t>
            </a:r>
            <a:r>
              <a:rPr lang="en-US" sz="1600" dirty="0">
                <a:solidFill>
                  <a:schemeClr val="bg1"/>
                </a:solidFill>
              </a:rPr>
              <a:t> </a:t>
            </a:r>
            <a:r>
              <a:rPr lang="en-US" sz="1600" dirty="0" err="1">
                <a:solidFill>
                  <a:schemeClr val="bg1"/>
                </a:solidFill>
              </a:rPr>
              <a:t>va</a:t>
            </a:r>
            <a:r>
              <a:rPr lang="en-US" sz="1600" dirty="0">
                <a:solidFill>
                  <a:schemeClr val="bg1"/>
                </a:solidFill>
              </a:rPr>
              <a:t> </a:t>
            </a:r>
            <a:r>
              <a:rPr lang="en-US" sz="1600" dirty="0" err="1">
                <a:solidFill>
                  <a:schemeClr val="bg1"/>
                </a:solidFill>
              </a:rPr>
              <a:t>sifat</a:t>
            </a:r>
            <a:r>
              <a:rPr lang="en-US" sz="1600" dirty="0">
                <a:solidFill>
                  <a:schemeClr val="bg1"/>
                </a:solidFill>
              </a:rPr>
              <a:t> </a:t>
            </a:r>
            <a:r>
              <a:rPr lang="en-US" sz="1600" dirty="0" err="1">
                <a:solidFill>
                  <a:schemeClr val="bg1"/>
                </a:solidFill>
              </a:rPr>
              <a:t>jihatidan</a:t>
            </a:r>
            <a:r>
              <a:rPr lang="en-US" sz="1600" dirty="0">
                <a:solidFill>
                  <a:schemeClr val="bg1"/>
                </a:solidFill>
              </a:rPr>
              <a:t> </a:t>
            </a:r>
            <a:r>
              <a:rPr lang="en-US" sz="1600" dirty="0" err="1">
                <a:solidFill>
                  <a:schemeClr val="bg1"/>
                </a:solidFill>
              </a:rPr>
              <a:t>tavsiflashga</a:t>
            </a:r>
            <a:r>
              <a:rPr lang="en-US" sz="1600" dirty="0">
                <a:solidFill>
                  <a:schemeClr val="bg1"/>
                </a:solidFill>
              </a:rPr>
              <a:t> </a:t>
            </a:r>
            <a:r>
              <a:rPr lang="en-US" sz="1600" dirty="0" err="1">
                <a:solidFill>
                  <a:schemeClr val="bg1"/>
                </a:solidFill>
              </a:rPr>
              <a:t>aytiladi</a:t>
            </a:r>
            <a:r>
              <a:rPr lang="en-US" sz="1600" dirty="0">
                <a:solidFill>
                  <a:schemeClr val="bg1"/>
                </a:solidFill>
              </a:rPr>
              <a:t>.</a:t>
            </a:r>
            <a:endParaRPr lang="ru-RU" sz="1600" dirty="0">
              <a:solidFill>
                <a:schemeClr val="bg1"/>
              </a:solidFill>
            </a:endParaRPr>
          </a:p>
        </p:txBody>
      </p:sp>
      <p:sp>
        <p:nvSpPr>
          <p:cNvPr id="5" name="Rectangular Callout 61"/>
          <p:cNvSpPr/>
          <p:nvPr/>
        </p:nvSpPr>
        <p:spPr>
          <a:xfrm flipH="1">
            <a:off x="363148" y="1107108"/>
            <a:ext cx="2692914" cy="2036686"/>
          </a:xfrm>
          <a:prstGeom prst="wedgeRectCallout">
            <a:avLst>
              <a:gd name="adj1" fmla="val -50844"/>
              <a:gd name="adj2" fmla="val 78400"/>
            </a:avLst>
          </a:prstGeom>
          <a:solidFill>
            <a:srgbClr val="7B0051"/>
          </a:solidFill>
          <a:ln>
            <a:solidFill>
              <a:srgbClr val="5F003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ru-RU">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lgn="ctr">
              <a:spcAft>
                <a:spcPts val="600"/>
              </a:spcAft>
            </a:pPr>
            <a:r>
              <a:rPr lang="en-US" sz="1400" b="1" dirty="0" err="1">
                <a:solidFill>
                  <a:schemeClr val="bg1"/>
                </a:solidFill>
              </a:rPr>
              <a:t>Iqtisodiyotni</a:t>
            </a:r>
            <a:r>
              <a:rPr lang="en-US" sz="1400" b="1" dirty="0">
                <a:solidFill>
                  <a:schemeClr val="bg1"/>
                </a:solidFill>
              </a:rPr>
              <a:t> </a:t>
            </a:r>
            <a:r>
              <a:rPr lang="en-US" sz="1400" b="1" dirty="0" err="1">
                <a:solidFill>
                  <a:schemeClr val="bg1"/>
                </a:solidFill>
              </a:rPr>
              <a:t>modernizasiyalash</a:t>
            </a:r>
            <a:r>
              <a:rPr lang="en-US" sz="1400" b="1" dirty="0">
                <a:solidFill>
                  <a:schemeClr val="bg1"/>
                </a:solidFill>
              </a:rPr>
              <a:t> </a:t>
            </a:r>
            <a:r>
              <a:rPr lang="en-US" sz="1400" b="1" dirty="0" err="1">
                <a:solidFill>
                  <a:schemeClr val="bg1"/>
                </a:solidFill>
              </a:rPr>
              <a:t>sharoitida</a:t>
            </a:r>
            <a:r>
              <a:rPr lang="en-US" sz="1400" b="1" dirty="0">
                <a:solidFill>
                  <a:schemeClr val="bg1"/>
                </a:solidFill>
              </a:rPr>
              <a:t> </a:t>
            </a:r>
            <a:r>
              <a:rPr lang="en-US" sz="1400" b="1" dirty="0" err="1">
                <a:solidFill>
                  <a:schemeClr val="bg1"/>
                </a:solidFill>
              </a:rPr>
              <a:t>xoʻjalik</a:t>
            </a:r>
            <a:r>
              <a:rPr lang="en-US" sz="1400" b="1" dirty="0">
                <a:solidFill>
                  <a:schemeClr val="bg1"/>
                </a:solidFill>
              </a:rPr>
              <a:t> </a:t>
            </a:r>
            <a:r>
              <a:rPr lang="en-US" sz="1400" b="1" dirty="0" err="1">
                <a:solidFill>
                  <a:schemeClr val="bg1"/>
                </a:solidFill>
              </a:rPr>
              <a:t>hisobining</a:t>
            </a:r>
            <a:r>
              <a:rPr lang="en-US" sz="1400" b="1" dirty="0">
                <a:solidFill>
                  <a:schemeClr val="bg1"/>
                </a:solidFill>
              </a:rPr>
              <a:t> </a:t>
            </a:r>
            <a:r>
              <a:rPr lang="en-US" sz="1400" b="1" dirty="0" err="1">
                <a:solidFill>
                  <a:schemeClr val="bg1"/>
                </a:solidFill>
              </a:rPr>
              <a:t>koʻrsatkichlari</a:t>
            </a:r>
            <a:r>
              <a:rPr lang="en-US" sz="1400" b="1" dirty="0">
                <a:solidFill>
                  <a:schemeClr val="bg1"/>
                </a:solidFill>
              </a:rPr>
              <a:t> </a:t>
            </a:r>
            <a:r>
              <a:rPr lang="en-US" sz="1400" b="1" dirty="0" err="1">
                <a:solidFill>
                  <a:schemeClr val="bg1"/>
                </a:solidFill>
              </a:rPr>
              <a:t>ichki</a:t>
            </a:r>
            <a:r>
              <a:rPr lang="en-US" sz="1400" b="1" dirty="0">
                <a:solidFill>
                  <a:schemeClr val="bg1"/>
                </a:solidFill>
              </a:rPr>
              <a:t> </a:t>
            </a:r>
            <a:r>
              <a:rPr lang="en-US" sz="1400" b="1" dirty="0" err="1">
                <a:solidFill>
                  <a:schemeClr val="bg1"/>
                </a:solidFill>
              </a:rPr>
              <a:t>va</a:t>
            </a:r>
            <a:r>
              <a:rPr lang="en-US" sz="1400" b="1" dirty="0">
                <a:solidFill>
                  <a:schemeClr val="bg1"/>
                </a:solidFill>
              </a:rPr>
              <a:t> </a:t>
            </a:r>
            <a:r>
              <a:rPr lang="en-US" sz="1400" b="1" dirty="0" err="1">
                <a:solidFill>
                  <a:schemeClr val="bg1"/>
                </a:solidFill>
              </a:rPr>
              <a:t>tashqiga</a:t>
            </a:r>
            <a:r>
              <a:rPr lang="en-US" sz="1400" b="1" dirty="0">
                <a:solidFill>
                  <a:schemeClr val="bg1"/>
                </a:solidFill>
              </a:rPr>
              <a:t> </a:t>
            </a:r>
            <a:r>
              <a:rPr lang="en-US" sz="1400" b="1" dirty="0" err="1">
                <a:solidFill>
                  <a:schemeClr val="bg1"/>
                </a:solidFill>
              </a:rPr>
              <a:t>boʻlinib</a:t>
            </a:r>
            <a:r>
              <a:rPr lang="en-US" sz="1400" b="1" dirty="0">
                <a:solidFill>
                  <a:schemeClr val="bg1"/>
                </a:solidFill>
              </a:rPr>
              <a:t>, </a:t>
            </a:r>
            <a:r>
              <a:rPr lang="en-US" sz="1400" b="1" dirty="0" err="1">
                <a:solidFill>
                  <a:schemeClr val="bg1"/>
                </a:solidFill>
              </a:rPr>
              <a:t>axborotdan</a:t>
            </a:r>
            <a:r>
              <a:rPr lang="en-US" sz="1400" b="1" dirty="0">
                <a:solidFill>
                  <a:schemeClr val="bg1"/>
                </a:solidFill>
              </a:rPr>
              <a:t> ham </a:t>
            </a:r>
            <a:r>
              <a:rPr lang="en-US" sz="1400" b="1" dirty="0" err="1">
                <a:solidFill>
                  <a:schemeClr val="bg1"/>
                </a:solidFill>
              </a:rPr>
              <a:t>tashqi</a:t>
            </a:r>
            <a:r>
              <a:rPr lang="en-US" sz="1400" b="1" dirty="0">
                <a:solidFill>
                  <a:schemeClr val="bg1"/>
                </a:solidFill>
              </a:rPr>
              <a:t> (</a:t>
            </a:r>
            <a:r>
              <a:rPr lang="en-US" sz="1400" b="1" dirty="0" err="1">
                <a:solidFill>
                  <a:schemeClr val="bg1"/>
                </a:solidFill>
              </a:rPr>
              <a:t>aksionerlar</a:t>
            </a:r>
            <a:r>
              <a:rPr lang="en-US" sz="1400" b="1" dirty="0">
                <a:solidFill>
                  <a:schemeClr val="bg1"/>
                </a:solidFill>
              </a:rPr>
              <a:t>, </a:t>
            </a:r>
            <a:r>
              <a:rPr lang="en-US" sz="1400" b="1" dirty="0" err="1">
                <a:solidFill>
                  <a:schemeClr val="bg1"/>
                </a:solidFill>
              </a:rPr>
              <a:t>xissadorlar</a:t>
            </a:r>
            <a:r>
              <a:rPr lang="en-US" sz="1400" b="1" dirty="0">
                <a:solidFill>
                  <a:schemeClr val="bg1"/>
                </a:solidFill>
              </a:rPr>
              <a:t> </a:t>
            </a:r>
            <a:r>
              <a:rPr lang="en-US" sz="1400" b="1" dirty="0" err="1">
                <a:solidFill>
                  <a:schemeClr val="bg1"/>
                </a:solidFill>
              </a:rPr>
              <a:t>va</a:t>
            </a:r>
            <a:r>
              <a:rPr lang="en-US" sz="1400" b="1" dirty="0">
                <a:solidFill>
                  <a:schemeClr val="bg1"/>
                </a:solidFill>
              </a:rPr>
              <a:t> </a:t>
            </a:r>
            <a:r>
              <a:rPr lang="en-US" sz="1400" b="1" dirty="0" err="1">
                <a:solidFill>
                  <a:schemeClr val="bg1"/>
                </a:solidFill>
              </a:rPr>
              <a:t>boshqa</a:t>
            </a:r>
            <a:r>
              <a:rPr lang="en-US" sz="1400" b="1" dirty="0">
                <a:solidFill>
                  <a:schemeClr val="bg1"/>
                </a:solidFill>
              </a:rPr>
              <a:t> </a:t>
            </a:r>
            <a:r>
              <a:rPr lang="en-US" sz="1400" b="1" dirty="0" err="1">
                <a:solidFill>
                  <a:schemeClr val="bg1"/>
                </a:solidFill>
              </a:rPr>
              <a:t>mulk</a:t>
            </a:r>
            <a:r>
              <a:rPr lang="en-US" sz="1400" b="1" dirty="0">
                <a:solidFill>
                  <a:schemeClr val="bg1"/>
                </a:solidFill>
              </a:rPr>
              <a:t> </a:t>
            </a:r>
            <a:r>
              <a:rPr lang="en-US" sz="1400" b="1" dirty="0" err="1">
                <a:solidFill>
                  <a:schemeClr val="bg1"/>
                </a:solidFill>
              </a:rPr>
              <a:t>egalari</a:t>
            </a:r>
            <a:r>
              <a:rPr lang="en-US" sz="1400" b="1" dirty="0">
                <a:solidFill>
                  <a:schemeClr val="bg1"/>
                </a:solidFill>
              </a:rPr>
              <a:t>), </a:t>
            </a:r>
            <a:r>
              <a:rPr lang="en-US" sz="1400" b="1" dirty="0" err="1">
                <a:solidFill>
                  <a:schemeClr val="bg1"/>
                </a:solidFill>
              </a:rPr>
              <a:t>hamda</a:t>
            </a:r>
            <a:r>
              <a:rPr lang="en-US" sz="1400" b="1" dirty="0">
                <a:solidFill>
                  <a:schemeClr val="bg1"/>
                </a:solidFill>
              </a:rPr>
              <a:t> </a:t>
            </a:r>
            <a:r>
              <a:rPr lang="en-US" sz="1400" b="1" dirty="0" err="1">
                <a:solidFill>
                  <a:schemeClr val="bg1"/>
                </a:solidFill>
              </a:rPr>
              <a:t>ichki</a:t>
            </a:r>
            <a:r>
              <a:rPr lang="en-US" sz="1400" b="1" dirty="0">
                <a:solidFill>
                  <a:schemeClr val="bg1"/>
                </a:solidFill>
              </a:rPr>
              <a:t> </a:t>
            </a:r>
            <a:r>
              <a:rPr lang="en-US" sz="1400" b="1" dirty="0" err="1">
                <a:solidFill>
                  <a:schemeClr val="bg1"/>
                </a:solidFill>
              </a:rPr>
              <a:t>qiziquvchilar</a:t>
            </a:r>
            <a:r>
              <a:rPr lang="en-US" sz="1400" b="1" dirty="0">
                <a:solidFill>
                  <a:schemeClr val="bg1"/>
                </a:solidFill>
              </a:rPr>
              <a:t>, </a:t>
            </a:r>
            <a:r>
              <a:rPr lang="en-US" sz="1400" b="1" dirty="0" err="1">
                <a:solidFill>
                  <a:schemeClr val="bg1"/>
                </a:solidFill>
              </a:rPr>
              <a:t>menejerlar</a:t>
            </a:r>
            <a:r>
              <a:rPr lang="en-US" sz="1400" b="1" dirty="0">
                <a:solidFill>
                  <a:schemeClr val="bg1"/>
                </a:solidFill>
              </a:rPr>
              <a:t> </a:t>
            </a:r>
            <a:r>
              <a:rPr lang="en-US" sz="1400" b="1" dirty="0" err="1">
                <a:solidFill>
                  <a:schemeClr val="bg1"/>
                </a:solidFill>
              </a:rPr>
              <a:t>tomonidan</a:t>
            </a:r>
            <a:r>
              <a:rPr lang="en-US" sz="1400" b="1" dirty="0">
                <a:solidFill>
                  <a:schemeClr val="bg1"/>
                </a:solidFill>
              </a:rPr>
              <a:t> </a:t>
            </a:r>
            <a:r>
              <a:rPr lang="en-US" sz="1400" b="1" dirty="0" err="1">
                <a:solidFill>
                  <a:schemeClr val="bg1"/>
                </a:solidFill>
              </a:rPr>
              <a:t>foydalaniladi</a:t>
            </a:r>
            <a:r>
              <a:rPr lang="en-US" sz="1400" b="1" dirty="0">
                <a:solidFill>
                  <a:schemeClr val="bg1"/>
                </a:solidFill>
              </a:rPr>
              <a:t>.</a:t>
            </a:r>
            <a:endParaRPr lang="en-US" sz="1400" b="1" dirty="0">
              <a:solidFill>
                <a:schemeClr val="bg1"/>
              </a:solidFill>
            </a:endParaRPr>
          </a:p>
        </p:txBody>
      </p:sp>
      <p:sp>
        <p:nvSpPr>
          <p:cNvPr id="6" name="Rectangular Callout 60"/>
          <p:cNvSpPr/>
          <p:nvPr/>
        </p:nvSpPr>
        <p:spPr>
          <a:xfrm flipH="1">
            <a:off x="363148" y="4475032"/>
            <a:ext cx="2692914" cy="2297056"/>
          </a:xfrm>
          <a:prstGeom prst="wedgeRectCallout">
            <a:avLst>
              <a:gd name="adj1" fmla="val -50845"/>
              <a:gd name="adj2" fmla="val -79912"/>
            </a:avLst>
          </a:prstGeom>
          <a:solidFill>
            <a:srgbClr val="6DA042"/>
          </a:solidFill>
          <a:ln>
            <a:solidFill>
              <a:srgbClr val="5F8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lvl="0" algn="ctr">
              <a:spcAft>
                <a:spcPts val="600"/>
              </a:spcAft>
            </a:pPr>
            <a:r>
              <a:rPr lang="en-US" sz="1200" b="1" dirty="0" err="1">
                <a:solidFill>
                  <a:schemeClr val="tx1"/>
                </a:solidFill>
              </a:rPr>
              <a:t>Buxgalteriya</a:t>
            </a:r>
            <a:r>
              <a:rPr lang="en-US" sz="1200" b="1" dirty="0">
                <a:solidFill>
                  <a:schemeClr val="tx1"/>
                </a:solidFill>
              </a:rPr>
              <a:t> </a:t>
            </a:r>
            <a:r>
              <a:rPr lang="en-US" sz="1200" b="1" dirty="0" err="1">
                <a:solidFill>
                  <a:schemeClr val="tx1"/>
                </a:solidFill>
              </a:rPr>
              <a:t>hisobi</a:t>
            </a:r>
            <a:r>
              <a:rPr lang="en-US" sz="1200" b="1" dirty="0">
                <a:solidFill>
                  <a:schemeClr val="tx1"/>
                </a:solidFill>
              </a:rPr>
              <a:t> </a:t>
            </a:r>
            <a:r>
              <a:rPr lang="en-US" sz="1200" b="1" dirty="0" err="1">
                <a:solidFill>
                  <a:schemeClr val="tx1"/>
                </a:solidFill>
              </a:rPr>
              <a:t>ichki</a:t>
            </a:r>
            <a:r>
              <a:rPr lang="en-US" sz="1200" b="1" dirty="0">
                <a:solidFill>
                  <a:schemeClr val="tx1"/>
                </a:solidFill>
              </a:rPr>
              <a:t> </a:t>
            </a:r>
            <a:r>
              <a:rPr lang="en-US" sz="1200" b="1" dirty="0" err="1">
                <a:solidFill>
                  <a:schemeClr val="tx1"/>
                </a:solidFill>
              </a:rPr>
              <a:t>boshqarish</a:t>
            </a:r>
            <a:r>
              <a:rPr lang="en-US" sz="1200" b="1" dirty="0">
                <a:solidFill>
                  <a:schemeClr val="tx1"/>
                </a:solidFill>
              </a:rPr>
              <a:t> </a:t>
            </a:r>
            <a:r>
              <a:rPr lang="en-US" sz="1200" b="1" dirty="0" err="1">
                <a:solidFill>
                  <a:schemeClr val="tx1"/>
                </a:solidFill>
              </a:rPr>
              <a:t>va</a:t>
            </a:r>
            <a:r>
              <a:rPr lang="en-US" sz="1200" b="1" dirty="0">
                <a:solidFill>
                  <a:schemeClr val="tx1"/>
                </a:solidFill>
              </a:rPr>
              <a:t> </a:t>
            </a:r>
            <a:r>
              <a:rPr lang="en-US" sz="1200" b="1" dirty="0" err="1">
                <a:solidFill>
                  <a:schemeClr val="tx1"/>
                </a:solidFill>
              </a:rPr>
              <a:t>tashqi</a:t>
            </a:r>
            <a:r>
              <a:rPr lang="en-US" sz="1200" b="1" dirty="0">
                <a:solidFill>
                  <a:schemeClr val="tx1"/>
                </a:solidFill>
              </a:rPr>
              <a:t> </a:t>
            </a:r>
            <a:r>
              <a:rPr lang="en-US" sz="1200" b="1" dirty="0" err="1">
                <a:solidFill>
                  <a:schemeClr val="tx1"/>
                </a:solidFill>
              </a:rPr>
              <a:t>iste'molchilarning</a:t>
            </a:r>
            <a:r>
              <a:rPr lang="en-US" sz="1200" b="1" dirty="0">
                <a:solidFill>
                  <a:schemeClr val="tx1"/>
                </a:solidFill>
              </a:rPr>
              <a:t> </a:t>
            </a:r>
            <a:r>
              <a:rPr lang="en-US" sz="1200" b="1" dirty="0" err="1">
                <a:solidFill>
                  <a:schemeClr val="tx1"/>
                </a:solidFill>
              </a:rPr>
              <a:t>maqsadlari</a:t>
            </a:r>
            <a:r>
              <a:rPr lang="en-US" sz="1200" b="1" dirty="0">
                <a:solidFill>
                  <a:schemeClr val="tx1"/>
                </a:solidFill>
              </a:rPr>
              <a:t> </a:t>
            </a:r>
            <a:r>
              <a:rPr lang="en-US" sz="1200" b="1" dirty="0" err="1">
                <a:solidFill>
                  <a:schemeClr val="tx1"/>
                </a:solidFill>
              </a:rPr>
              <a:t>uchun</a:t>
            </a:r>
            <a:r>
              <a:rPr lang="en-US" sz="1200" b="1" dirty="0">
                <a:solidFill>
                  <a:schemeClr val="tx1"/>
                </a:solidFill>
              </a:rPr>
              <a:t> </a:t>
            </a:r>
            <a:r>
              <a:rPr lang="en-US" sz="1200" b="1" dirty="0" err="1">
                <a:solidFill>
                  <a:schemeClr val="tx1"/>
                </a:solidFill>
              </a:rPr>
              <a:t>joriy</a:t>
            </a:r>
            <a:r>
              <a:rPr lang="en-US" sz="1200" b="1" dirty="0">
                <a:solidFill>
                  <a:schemeClr val="tx1"/>
                </a:solidFill>
              </a:rPr>
              <a:t> </a:t>
            </a:r>
            <a:r>
              <a:rPr lang="en-US" sz="1200" b="1" dirty="0" err="1">
                <a:solidFill>
                  <a:schemeClr val="tx1"/>
                </a:solidFill>
              </a:rPr>
              <a:t>va</a:t>
            </a:r>
            <a:r>
              <a:rPr lang="en-US" sz="1200" b="1" dirty="0">
                <a:solidFill>
                  <a:schemeClr val="tx1"/>
                </a:solidFill>
              </a:rPr>
              <a:t> </a:t>
            </a:r>
            <a:r>
              <a:rPr lang="en-US" sz="1200" b="1" dirty="0" err="1">
                <a:solidFill>
                  <a:schemeClr val="tx1"/>
                </a:solidFill>
              </a:rPr>
              <a:t>yakuniy</a:t>
            </a:r>
            <a:r>
              <a:rPr lang="en-US" sz="1200" b="1" dirty="0">
                <a:solidFill>
                  <a:schemeClr val="tx1"/>
                </a:solidFill>
              </a:rPr>
              <a:t> </a:t>
            </a:r>
            <a:r>
              <a:rPr lang="en-US" sz="1200" b="1" dirty="0" err="1">
                <a:solidFill>
                  <a:schemeClr val="tx1"/>
                </a:solidFill>
              </a:rPr>
              <a:t>axborotni</a:t>
            </a:r>
            <a:r>
              <a:rPr lang="en-US" sz="1200" b="1" dirty="0">
                <a:solidFill>
                  <a:schemeClr val="tx1"/>
                </a:solidFill>
              </a:rPr>
              <a:t> </a:t>
            </a:r>
            <a:r>
              <a:rPr lang="en-US" sz="1200" b="1" dirty="0" err="1">
                <a:solidFill>
                  <a:schemeClr val="tx1"/>
                </a:solidFill>
              </a:rPr>
              <a:t>olish</a:t>
            </a:r>
            <a:r>
              <a:rPr lang="en-US" sz="1200" b="1" dirty="0">
                <a:solidFill>
                  <a:schemeClr val="tx1"/>
                </a:solidFill>
              </a:rPr>
              <a:t> </a:t>
            </a:r>
            <a:r>
              <a:rPr lang="en-US" sz="1200" b="1" dirty="0" err="1">
                <a:solidFill>
                  <a:schemeClr val="tx1"/>
                </a:solidFill>
              </a:rPr>
              <a:t>bilan</a:t>
            </a:r>
            <a:r>
              <a:rPr lang="en-US" sz="1200" b="1" dirty="0">
                <a:solidFill>
                  <a:schemeClr val="tx1"/>
                </a:solidFill>
              </a:rPr>
              <a:t> </a:t>
            </a:r>
            <a:r>
              <a:rPr lang="en-US" sz="1200" b="1" dirty="0" err="1">
                <a:solidFill>
                  <a:schemeClr val="tx1"/>
                </a:solidFill>
              </a:rPr>
              <a:t>korxonalar</a:t>
            </a:r>
            <a:r>
              <a:rPr lang="en-US" sz="1200" b="1" dirty="0">
                <a:solidFill>
                  <a:schemeClr val="tx1"/>
                </a:solidFill>
              </a:rPr>
              <a:t>, </a:t>
            </a:r>
            <a:r>
              <a:rPr lang="en-US" sz="1200" b="1" dirty="0" err="1">
                <a:solidFill>
                  <a:schemeClr val="tx1"/>
                </a:solidFill>
              </a:rPr>
              <a:t>tashkilotlar</a:t>
            </a:r>
            <a:r>
              <a:rPr lang="en-US" sz="1200" b="1" dirty="0">
                <a:solidFill>
                  <a:schemeClr val="tx1"/>
                </a:solidFill>
              </a:rPr>
              <a:t> </a:t>
            </a:r>
            <a:r>
              <a:rPr lang="en-US" sz="1200" b="1" dirty="0" err="1">
                <a:solidFill>
                  <a:schemeClr val="tx1"/>
                </a:solidFill>
              </a:rPr>
              <a:t>va</a:t>
            </a:r>
            <a:r>
              <a:rPr lang="en-US" sz="1200" b="1" dirty="0">
                <a:solidFill>
                  <a:schemeClr val="tx1"/>
                </a:solidFill>
              </a:rPr>
              <a:t> </a:t>
            </a:r>
            <a:r>
              <a:rPr lang="en-US" sz="1200" b="1" dirty="0" err="1">
                <a:solidFill>
                  <a:schemeClr val="tx1"/>
                </a:solidFill>
              </a:rPr>
              <a:t>muassasalarning</a:t>
            </a:r>
            <a:r>
              <a:rPr lang="en-US" sz="1200" b="1" dirty="0">
                <a:solidFill>
                  <a:schemeClr val="tx1"/>
                </a:solidFill>
              </a:rPr>
              <a:t> </a:t>
            </a:r>
            <a:r>
              <a:rPr lang="en-US" sz="1200" b="1" dirty="0" err="1">
                <a:solidFill>
                  <a:schemeClr val="tx1"/>
                </a:solidFill>
              </a:rPr>
              <a:t>xoʻjalik</a:t>
            </a:r>
            <a:r>
              <a:rPr lang="en-US" sz="1200" b="1" dirty="0">
                <a:solidFill>
                  <a:schemeClr val="tx1"/>
                </a:solidFill>
              </a:rPr>
              <a:t> </a:t>
            </a:r>
            <a:r>
              <a:rPr lang="en-US" sz="1200" b="1" dirty="0" err="1">
                <a:solidFill>
                  <a:schemeClr val="tx1"/>
                </a:solidFill>
              </a:rPr>
              <a:t>faoliyati</a:t>
            </a:r>
            <a:r>
              <a:rPr lang="en-US" sz="1200" b="1" dirty="0">
                <a:solidFill>
                  <a:schemeClr val="tx1"/>
                </a:solidFill>
              </a:rPr>
              <a:t> </a:t>
            </a:r>
            <a:r>
              <a:rPr lang="en-US" sz="1200" b="1" dirty="0" err="1">
                <a:solidFill>
                  <a:schemeClr val="tx1"/>
                </a:solidFill>
              </a:rPr>
              <a:t>ustidan</a:t>
            </a:r>
            <a:r>
              <a:rPr lang="en-US" sz="1200" b="1" dirty="0">
                <a:solidFill>
                  <a:schemeClr val="tx1"/>
                </a:solidFill>
              </a:rPr>
              <a:t> </a:t>
            </a:r>
            <a:r>
              <a:rPr lang="en-US" sz="1200" b="1" dirty="0" err="1">
                <a:solidFill>
                  <a:schemeClr val="tx1"/>
                </a:solidFill>
              </a:rPr>
              <a:t>uzluksiz</a:t>
            </a:r>
            <a:r>
              <a:rPr lang="en-US" sz="1200" b="1" dirty="0">
                <a:solidFill>
                  <a:schemeClr val="tx1"/>
                </a:solidFill>
              </a:rPr>
              <a:t> </a:t>
            </a:r>
            <a:r>
              <a:rPr lang="en-US" sz="1200" b="1" dirty="0" err="1">
                <a:solidFill>
                  <a:schemeClr val="tx1"/>
                </a:solidFill>
              </a:rPr>
              <a:t>va</a:t>
            </a:r>
            <a:r>
              <a:rPr lang="en-US" sz="1200" b="1" dirty="0">
                <a:solidFill>
                  <a:schemeClr val="tx1"/>
                </a:solidFill>
              </a:rPr>
              <a:t> </a:t>
            </a:r>
            <a:r>
              <a:rPr lang="en-US" sz="1200" b="1" dirty="0" err="1">
                <a:solidFill>
                  <a:schemeClr val="tx1"/>
                </a:solidFill>
              </a:rPr>
              <a:t>oʻzaro</a:t>
            </a:r>
            <a:r>
              <a:rPr lang="en-US" sz="1200" b="1" dirty="0">
                <a:solidFill>
                  <a:schemeClr val="tx1"/>
                </a:solidFill>
              </a:rPr>
              <a:t> </a:t>
            </a:r>
            <a:r>
              <a:rPr lang="en-US" sz="1200" b="1" dirty="0" err="1">
                <a:solidFill>
                  <a:schemeClr val="tx1"/>
                </a:solidFill>
              </a:rPr>
              <a:t>bogʻliq</a:t>
            </a:r>
            <a:r>
              <a:rPr lang="en-US" sz="1200" b="1" dirty="0">
                <a:solidFill>
                  <a:schemeClr val="tx1"/>
                </a:solidFill>
              </a:rPr>
              <a:t> </a:t>
            </a:r>
            <a:r>
              <a:rPr lang="en-US" sz="1200" b="1" dirty="0" err="1">
                <a:solidFill>
                  <a:schemeClr val="tx1"/>
                </a:solidFill>
              </a:rPr>
              <a:t>boʻlgan</a:t>
            </a:r>
            <a:r>
              <a:rPr lang="en-US" sz="1200" b="1" dirty="0">
                <a:solidFill>
                  <a:schemeClr val="tx1"/>
                </a:solidFill>
              </a:rPr>
              <a:t> </a:t>
            </a:r>
            <a:r>
              <a:rPr lang="en-US" sz="1200" b="1" dirty="0" err="1">
                <a:solidFill>
                  <a:schemeClr val="tx1"/>
                </a:solidFill>
              </a:rPr>
              <a:t>kuzatish</a:t>
            </a:r>
            <a:r>
              <a:rPr lang="en-US" sz="1200" b="1" dirty="0">
                <a:solidFill>
                  <a:schemeClr val="tx1"/>
                </a:solidFill>
              </a:rPr>
              <a:t> </a:t>
            </a:r>
            <a:r>
              <a:rPr lang="en-US" sz="1200" b="1" dirty="0" err="1">
                <a:solidFill>
                  <a:schemeClr val="tx1"/>
                </a:solidFill>
              </a:rPr>
              <a:t>va</a:t>
            </a:r>
            <a:r>
              <a:rPr lang="en-US" sz="1200" b="1" dirty="0">
                <a:solidFill>
                  <a:schemeClr val="tx1"/>
                </a:solidFill>
              </a:rPr>
              <a:t> </a:t>
            </a:r>
            <a:r>
              <a:rPr lang="en-US" sz="1200" b="1" dirty="0" err="1">
                <a:solidFill>
                  <a:schemeClr val="tx1"/>
                </a:solidFill>
              </a:rPr>
              <a:t>nazorat</a:t>
            </a:r>
            <a:r>
              <a:rPr lang="en-US" sz="1200" b="1" dirty="0">
                <a:solidFill>
                  <a:schemeClr val="tx1"/>
                </a:solidFill>
              </a:rPr>
              <a:t> </a:t>
            </a:r>
            <a:r>
              <a:rPr lang="en-US" sz="1200" b="1" dirty="0" err="1">
                <a:solidFill>
                  <a:schemeClr val="tx1"/>
                </a:solidFill>
              </a:rPr>
              <a:t>qilish</a:t>
            </a:r>
            <a:r>
              <a:rPr lang="en-US" sz="1200" b="1" dirty="0">
                <a:solidFill>
                  <a:schemeClr val="tx1"/>
                </a:solidFill>
              </a:rPr>
              <a:t> </a:t>
            </a:r>
            <a:r>
              <a:rPr lang="en-US" sz="1200" b="1" dirty="0" err="1">
                <a:solidFill>
                  <a:schemeClr val="tx1"/>
                </a:solidFill>
              </a:rPr>
              <a:t>tizimidan</a:t>
            </a:r>
            <a:r>
              <a:rPr lang="en-US" sz="1200" b="1" dirty="0">
                <a:solidFill>
                  <a:schemeClr val="tx1"/>
                </a:solidFill>
              </a:rPr>
              <a:t> </a:t>
            </a:r>
            <a:r>
              <a:rPr lang="en-US" sz="1200" b="1" dirty="0" err="1">
                <a:solidFill>
                  <a:schemeClr val="tx1"/>
                </a:solidFill>
              </a:rPr>
              <a:t>iborat</a:t>
            </a:r>
            <a:r>
              <a:rPr lang="en-US" sz="1200" b="1" dirty="0">
                <a:solidFill>
                  <a:schemeClr val="tx1"/>
                </a:solidFill>
              </a:rPr>
              <a:t>.</a:t>
            </a:r>
            <a:endParaRPr lang="en-US" sz="1200" b="1" dirty="0">
              <a:solidFill>
                <a:schemeClr val="tx1"/>
              </a:solidFill>
            </a:endParaRPr>
          </a:p>
        </p:txBody>
      </p:sp>
      <p:sp>
        <p:nvSpPr>
          <p:cNvPr id="7" name="Rectangular Callout 58"/>
          <p:cNvSpPr/>
          <p:nvPr/>
        </p:nvSpPr>
        <p:spPr>
          <a:xfrm>
            <a:off x="8700510" y="1098400"/>
            <a:ext cx="2503009" cy="2123772"/>
          </a:xfrm>
          <a:prstGeom prst="wedgeRectCallout">
            <a:avLst>
              <a:gd name="adj1" fmla="val -49853"/>
              <a:gd name="adj2" fmla="val 82549"/>
            </a:avLst>
          </a:prstGeom>
          <a:solidFill>
            <a:srgbClr val="7B0051"/>
          </a:solidFill>
          <a:ln>
            <a:solidFill>
              <a:srgbClr val="5F003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ru-RU">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lgn="ctr">
              <a:spcAft>
                <a:spcPts val="600"/>
              </a:spcAft>
            </a:pPr>
            <a:r>
              <a:rPr lang="en-US" sz="1400" b="1" dirty="0" err="1"/>
              <a:t>Tezkor</a:t>
            </a:r>
            <a:r>
              <a:rPr lang="en-US" sz="1400" b="1" dirty="0"/>
              <a:t> (</a:t>
            </a:r>
            <a:r>
              <a:rPr lang="en-US" sz="1400" b="1" dirty="0" err="1"/>
              <a:t>operativ</a:t>
            </a:r>
            <a:r>
              <a:rPr lang="en-US" sz="1400" b="1" dirty="0"/>
              <a:t>) </a:t>
            </a:r>
            <a:r>
              <a:rPr lang="en-US" sz="1400" b="1" dirty="0" err="1"/>
              <a:t>hisobi</a:t>
            </a:r>
            <a:r>
              <a:rPr lang="en-US" sz="1400" b="1" dirty="0"/>
              <a:t> </a:t>
            </a:r>
            <a:endParaRPr lang="en-US" sz="1400" b="1" dirty="0"/>
          </a:p>
          <a:p>
            <a:pPr marL="91440" algn="ctr">
              <a:spcAft>
                <a:spcPts val="600"/>
              </a:spcAft>
            </a:pPr>
            <a:r>
              <a:rPr lang="en-US" sz="1400" b="1" dirty="0" err="1"/>
              <a:t>ayrim</a:t>
            </a:r>
            <a:r>
              <a:rPr lang="en-US" sz="1400" b="1" dirty="0"/>
              <a:t> </a:t>
            </a:r>
            <a:r>
              <a:rPr lang="en-US" sz="1400" b="1" dirty="0" err="1"/>
              <a:t>xoʻjalik</a:t>
            </a:r>
            <a:r>
              <a:rPr lang="en-US" sz="1400" b="1" dirty="0"/>
              <a:t> </a:t>
            </a:r>
            <a:r>
              <a:rPr lang="en-US" sz="1400" b="1" dirty="0" err="1"/>
              <a:t>muomalalari</a:t>
            </a:r>
            <a:r>
              <a:rPr lang="en-US" sz="1400" b="1" dirty="0"/>
              <a:t> </a:t>
            </a:r>
            <a:r>
              <a:rPr lang="en-US" sz="1400" b="1" dirty="0" err="1"/>
              <a:t>va</a:t>
            </a:r>
            <a:r>
              <a:rPr lang="en-US" sz="1400" b="1" dirty="0"/>
              <a:t> </a:t>
            </a:r>
            <a:r>
              <a:rPr lang="en-US" sz="1400" b="1" dirty="0" err="1"/>
              <a:t>jarayonlarini</a:t>
            </a:r>
            <a:r>
              <a:rPr lang="en-US" sz="1400" b="1" dirty="0"/>
              <a:t> </a:t>
            </a:r>
            <a:r>
              <a:rPr lang="en-US" sz="1400" b="1" dirty="0" err="1"/>
              <a:t>bevosita</a:t>
            </a:r>
            <a:r>
              <a:rPr lang="en-US" sz="1400" b="1" dirty="0"/>
              <a:t> </a:t>
            </a:r>
            <a:r>
              <a:rPr lang="en-US" sz="1400" b="1" dirty="0" err="1"/>
              <a:t>ular</a:t>
            </a:r>
            <a:r>
              <a:rPr lang="en-US" sz="1400" b="1" dirty="0"/>
              <a:t> </a:t>
            </a:r>
            <a:r>
              <a:rPr lang="en-US" sz="1400" b="1" dirty="0" err="1"/>
              <a:t>sodir</a:t>
            </a:r>
            <a:r>
              <a:rPr lang="en-US" sz="1400" b="1" dirty="0"/>
              <a:t> </a:t>
            </a:r>
            <a:r>
              <a:rPr lang="en-US" sz="1400" b="1" dirty="0" err="1"/>
              <a:t>boʻlayotgan</a:t>
            </a:r>
            <a:r>
              <a:rPr lang="en-US" sz="1400" b="1" dirty="0"/>
              <a:t> </a:t>
            </a:r>
            <a:r>
              <a:rPr lang="en-US" sz="1400" b="1" dirty="0" err="1"/>
              <a:t>vaqtida</a:t>
            </a:r>
            <a:r>
              <a:rPr lang="en-US" sz="1400" b="1" dirty="0"/>
              <a:t> </a:t>
            </a:r>
            <a:r>
              <a:rPr lang="en-US" sz="1400" b="1" dirty="0" err="1"/>
              <a:t>boshqarish</a:t>
            </a:r>
            <a:r>
              <a:rPr lang="en-US" sz="1400" b="1" dirty="0"/>
              <a:t> </a:t>
            </a:r>
            <a:r>
              <a:rPr lang="en-US" sz="1400" b="1" dirty="0" err="1"/>
              <a:t>maqsadida</a:t>
            </a:r>
            <a:r>
              <a:rPr lang="en-US" sz="1400" b="1" dirty="0"/>
              <a:t> </a:t>
            </a:r>
            <a:r>
              <a:rPr lang="en-US" sz="1400" b="1" dirty="0" err="1"/>
              <a:t>joriy</a:t>
            </a:r>
            <a:r>
              <a:rPr lang="en-US" sz="1400" b="1" dirty="0"/>
              <a:t> </a:t>
            </a:r>
            <a:r>
              <a:rPr lang="en-US" sz="1400" b="1" dirty="0" err="1"/>
              <a:t>kuzatish</a:t>
            </a:r>
            <a:r>
              <a:rPr lang="en-US" sz="1400" b="1" dirty="0"/>
              <a:t> </a:t>
            </a:r>
            <a:r>
              <a:rPr lang="en-US" sz="1400" b="1" dirty="0" err="1"/>
              <a:t>va</a:t>
            </a:r>
            <a:r>
              <a:rPr lang="en-US" sz="1400" b="1" dirty="0"/>
              <a:t> </a:t>
            </a:r>
            <a:r>
              <a:rPr lang="en-US" sz="1400" b="1" dirty="0" err="1"/>
              <a:t>nazorat</a:t>
            </a:r>
            <a:r>
              <a:rPr lang="en-US" sz="1400" b="1" dirty="0"/>
              <a:t> </a:t>
            </a:r>
            <a:r>
              <a:rPr lang="en-US" sz="1400" b="1" dirty="0" err="1"/>
              <a:t>qilish</a:t>
            </a:r>
            <a:r>
              <a:rPr lang="en-US" sz="1400" b="1" dirty="0"/>
              <a:t> </a:t>
            </a:r>
            <a:r>
              <a:rPr lang="en-US" sz="1400" b="1" dirty="0" err="1"/>
              <a:t>tizimi</a:t>
            </a:r>
            <a:r>
              <a:rPr lang="en-US" sz="1400" b="1" dirty="0"/>
              <a:t> </a:t>
            </a:r>
            <a:r>
              <a:rPr lang="en-US" sz="1400" b="1" dirty="0" err="1"/>
              <a:t>boʻlib</a:t>
            </a:r>
            <a:r>
              <a:rPr lang="en-US" sz="1400" b="1" dirty="0"/>
              <a:t> </a:t>
            </a:r>
            <a:r>
              <a:rPr lang="en-US" sz="1400" b="1" dirty="0" err="1"/>
              <a:t>hisoblanadi</a:t>
            </a:r>
            <a:r>
              <a:rPr lang="en-US" sz="1400" b="1" dirty="0"/>
              <a:t>.</a:t>
            </a:r>
            <a:endParaRPr lang="en-US" sz="1400" b="1" dirty="0"/>
          </a:p>
        </p:txBody>
      </p:sp>
      <p:sp>
        <p:nvSpPr>
          <p:cNvPr id="8" name="Rectangular Callout 59"/>
          <p:cNvSpPr/>
          <p:nvPr/>
        </p:nvSpPr>
        <p:spPr>
          <a:xfrm>
            <a:off x="8700510" y="4415713"/>
            <a:ext cx="2660797" cy="2415694"/>
          </a:xfrm>
          <a:prstGeom prst="wedgeRectCallout">
            <a:avLst>
              <a:gd name="adj1" fmla="val -49854"/>
              <a:gd name="adj2" fmla="val -74382"/>
            </a:avLst>
          </a:prstGeom>
          <a:solidFill>
            <a:schemeClr val="accent3">
              <a:lumMod val="75000"/>
            </a:schemeClr>
          </a:solidFill>
          <a:ln>
            <a:solidFill>
              <a:srgbClr val="009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0805" algn="ctr">
              <a:spcAft>
                <a:spcPts val="600"/>
              </a:spcAft>
            </a:pPr>
            <a:r>
              <a:rPr lang="en-US" sz="2000" dirty="0" err="1">
                <a:solidFill>
                  <a:schemeClr val="tx1"/>
                </a:solidFill>
              </a:rPr>
              <a:t>Statistika</a:t>
            </a:r>
            <a:r>
              <a:rPr lang="en-US" sz="2000" dirty="0">
                <a:solidFill>
                  <a:schemeClr val="tx1"/>
                </a:solidFill>
              </a:rPr>
              <a:t> </a:t>
            </a:r>
            <a:r>
              <a:rPr lang="en-US" sz="2000" dirty="0" err="1">
                <a:solidFill>
                  <a:schemeClr val="tx1"/>
                </a:solidFill>
              </a:rPr>
              <a:t>hisobi</a:t>
            </a:r>
            <a:r>
              <a:rPr lang="en-US" sz="2000" dirty="0">
                <a:solidFill>
                  <a:schemeClr val="tx1"/>
                </a:solidFill>
              </a:rPr>
              <a:t> </a:t>
            </a:r>
            <a:r>
              <a:rPr lang="en-US" sz="2000" dirty="0" err="1">
                <a:solidFill>
                  <a:schemeClr val="tx1"/>
                </a:solidFill>
              </a:rPr>
              <a:t>ommaviy</a:t>
            </a:r>
            <a:r>
              <a:rPr lang="en-US" sz="2000" dirty="0">
                <a:solidFill>
                  <a:schemeClr val="tx1"/>
                </a:solidFill>
              </a:rPr>
              <a:t> (</a:t>
            </a:r>
            <a:r>
              <a:rPr lang="en-US" sz="2000" dirty="0" err="1">
                <a:solidFill>
                  <a:schemeClr val="tx1"/>
                </a:solidFill>
              </a:rPr>
              <a:t>ijtimoiy</a:t>
            </a:r>
            <a:r>
              <a:rPr lang="en-US" sz="2000" dirty="0">
                <a:solidFill>
                  <a:schemeClr val="tx1"/>
                </a:solidFill>
              </a:rPr>
              <a:t>) </a:t>
            </a:r>
            <a:r>
              <a:rPr lang="en-US" sz="2000" dirty="0" err="1">
                <a:solidFill>
                  <a:schemeClr val="tx1"/>
                </a:solidFill>
              </a:rPr>
              <a:t>xoʻjalik</a:t>
            </a:r>
            <a:r>
              <a:rPr lang="en-US" sz="2000" dirty="0">
                <a:solidFill>
                  <a:schemeClr val="tx1"/>
                </a:solidFill>
              </a:rPr>
              <a:t> </a:t>
            </a:r>
            <a:r>
              <a:rPr lang="en-US" sz="2000" dirty="0" err="1">
                <a:solidFill>
                  <a:schemeClr val="tx1"/>
                </a:solidFill>
              </a:rPr>
              <a:t>hodisalar</a:t>
            </a:r>
            <a:r>
              <a:rPr lang="en-US" sz="2000" dirty="0">
                <a:solidFill>
                  <a:schemeClr val="tx1"/>
                </a:solidFill>
              </a:rPr>
              <a:t> </a:t>
            </a:r>
            <a:r>
              <a:rPr lang="en-US" sz="2000" dirty="0" err="1">
                <a:solidFill>
                  <a:schemeClr val="tx1"/>
                </a:solidFill>
              </a:rPr>
              <a:t>toʻgʻrisidagi</a:t>
            </a:r>
            <a:r>
              <a:rPr lang="en-US" sz="2000" dirty="0">
                <a:solidFill>
                  <a:schemeClr val="tx1"/>
                </a:solidFill>
              </a:rPr>
              <a:t> </a:t>
            </a:r>
            <a:r>
              <a:rPr lang="en-US" sz="2000" dirty="0" err="1">
                <a:solidFill>
                  <a:schemeClr val="tx1"/>
                </a:solidFill>
              </a:rPr>
              <a:t>ma'lumotlarni</a:t>
            </a:r>
            <a:r>
              <a:rPr lang="en-US" sz="2000" dirty="0">
                <a:solidFill>
                  <a:schemeClr val="tx1"/>
                </a:solidFill>
              </a:rPr>
              <a:t> </a:t>
            </a:r>
            <a:r>
              <a:rPr lang="en-US" sz="2000" dirty="0" err="1">
                <a:solidFill>
                  <a:schemeClr val="tx1"/>
                </a:solidFill>
              </a:rPr>
              <a:t>yigʻish</a:t>
            </a:r>
            <a:r>
              <a:rPr lang="en-US" sz="2000" dirty="0">
                <a:solidFill>
                  <a:schemeClr val="tx1"/>
                </a:solidFill>
              </a:rPr>
              <a:t> </a:t>
            </a:r>
            <a:r>
              <a:rPr lang="en-US" sz="2000" dirty="0" err="1">
                <a:solidFill>
                  <a:schemeClr val="tx1"/>
                </a:solidFill>
              </a:rPr>
              <a:t>va</a:t>
            </a:r>
            <a:r>
              <a:rPr lang="en-US" sz="2000" dirty="0">
                <a:solidFill>
                  <a:schemeClr val="tx1"/>
                </a:solidFill>
              </a:rPr>
              <a:t> </a:t>
            </a:r>
            <a:r>
              <a:rPr lang="en-US" sz="2000" dirty="0" err="1">
                <a:solidFill>
                  <a:schemeClr val="tx1"/>
                </a:solidFill>
              </a:rPr>
              <a:t>ishlash</a:t>
            </a:r>
            <a:r>
              <a:rPr lang="en-US" sz="2000" dirty="0">
                <a:solidFill>
                  <a:schemeClr val="tx1"/>
                </a:solidFill>
              </a:rPr>
              <a:t> </a:t>
            </a:r>
            <a:r>
              <a:rPr lang="en-US" sz="2000" dirty="0" err="1">
                <a:solidFill>
                  <a:schemeClr val="tx1"/>
                </a:solidFill>
              </a:rPr>
              <a:t>tizimidan</a:t>
            </a:r>
            <a:r>
              <a:rPr lang="en-US" sz="2000" dirty="0">
                <a:solidFill>
                  <a:schemeClr val="tx1"/>
                </a:solidFill>
              </a:rPr>
              <a:t> </a:t>
            </a:r>
            <a:r>
              <a:rPr lang="en-US" sz="2000" dirty="0" err="1">
                <a:solidFill>
                  <a:schemeClr val="tx1"/>
                </a:solidFill>
              </a:rPr>
              <a:t>iborat</a:t>
            </a:r>
            <a:r>
              <a:rPr lang="en-US" sz="2000" dirty="0">
                <a:solidFill>
                  <a:schemeClr val="tx1"/>
                </a:solidFill>
              </a:rPr>
              <a:t>.</a:t>
            </a:r>
            <a:endParaRPr lang="en-US" sz="2000" b="1"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3314" name="Group 2"/>
          <p:cNvGrpSpPr/>
          <p:nvPr/>
        </p:nvGrpSpPr>
        <p:grpSpPr>
          <a:xfrm>
            <a:off x="755650" y="332105"/>
            <a:ext cx="10436225" cy="5833745"/>
            <a:chOff x="476" y="73"/>
            <a:chExt cx="4944" cy="3675"/>
          </a:xfrm>
        </p:grpSpPr>
        <p:sp>
          <p:nvSpPr>
            <p:cNvPr id="13315" name="Rectangle 3"/>
            <p:cNvSpPr/>
            <p:nvPr/>
          </p:nvSpPr>
          <p:spPr>
            <a:xfrm>
              <a:off x="1565" y="73"/>
              <a:ext cx="2812" cy="75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Buxgalteriya hisobini tashkil etish tizimi</a:t>
              </a:r>
              <a:endParaRPr dirty="0">
                <a:latin typeface="Times New Roman" panose="02020603050405020304" pitchFamily="18" charset="0"/>
              </a:endParaRPr>
            </a:p>
          </p:txBody>
        </p:sp>
        <p:sp>
          <p:nvSpPr>
            <p:cNvPr id="13316" name="Rectangle 4"/>
            <p:cNvSpPr/>
            <p:nvPr/>
          </p:nvSpPr>
          <p:spPr>
            <a:xfrm>
              <a:off x="794" y="1026"/>
              <a:ext cx="2087" cy="681"/>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“Buxgalteriya xizmati to’g’risida </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Nizom” ishlab chiqish</a:t>
              </a:r>
              <a:endParaRPr dirty="0">
                <a:latin typeface="Times New Roman" panose="02020603050405020304" pitchFamily="18" charset="0"/>
              </a:endParaRPr>
            </a:p>
          </p:txBody>
        </p:sp>
        <p:sp>
          <p:nvSpPr>
            <p:cNvPr id="13317" name="Rectangle 5"/>
            <p:cNvSpPr/>
            <p:nvPr/>
          </p:nvSpPr>
          <p:spPr>
            <a:xfrm>
              <a:off x="3016" y="1026"/>
              <a:ext cx="2087" cy="681"/>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Hisob axborotlariga ishlov berish</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texnologiyasini yaratish</a:t>
              </a:r>
              <a:endParaRPr dirty="0">
                <a:latin typeface="Times New Roman" panose="02020603050405020304" pitchFamily="18" charset="0"/>
              </a:endParaRPr>
            </a:p>
          </p:txBody>
        </p:sp>
        <p:sp>
          <p:nvSpPr>
            <p:cNvPr id="13318" name="Rectangle 6"/>
            <p:cNvSpPr/>
            <p:nvPr/>
          </p:nvSpPr>
          <p:spPr>
            <a:xfrm>
              <a:off x="794" y="1842"/>
              <a:ext cx="2086" cy="1089"/>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Buxgalteriya xodimlari va boshqa</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aloqador xodimlarning lavozim</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yo’riqnomasi ishlab chiqiladi</a:t>
              </a:r>
              <a:endParaRPr dirty="0">
                <a:latin typeface="Times New Roman" panose="02020603050405020304" pitchFamily="18" charset="0"/>
              </a:endParaRPr>
            </a:p>
          </p:txBody>
        </p:sp>
        <p:sp>
          <p:nvSpPr>
            <p:cNvPr id="13319" name="Rectangle 7"/>
            <p:cNvSpPr/>
            <p:nvPr/>
          </p:nvSpPr>
          <p:spPr>
            <a:xfrm>
              <a:off x="3016" y="1979"/>
              <a:ext cx="2087" cy="681"/>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Hujjatlar nomenklaturasi va saqlash</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tartibi ishlab chiqiladi</a:t>
              </a:r>
              <a:endParaRPr dirty="0">
                <a:latin typeface="Times New Roman" panose="02020603050405020304" pitchFamily="18" charset="0"/>
              </a:endParaRPr>
            </a:p>
          </p:txBody>
        </p:sp>
        <p:sp>
          <p:nvSpPr>
            <p:cNvPr id="13320" name="Rectangle 8"/>
            <p:cNvSpPr/>
            <p:nvPr/>
          </p:nvSpPr>
          <p:spPr>
            <a:xfrm>
              <a:off x="794" y="3067"/>
              <a:ext cx="2087" cy="681"/>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Hujjatlar aylanish grafigi tuziladi</a:t>
              </a:r>
              <a:endParaRPr dirty="0">
                <a:latin typeface="Times New Roman" panose="02020603050405020304" pitchFamily="18" charset="0"/>
              </a:endParaRPr>
            </a:p>
          </p:txBody>
        </p:sp>
        <p:sp>
          <p:nvSpPr>
            <p:cNvPr id="13321" name="Rectangle 9"/>
            <p:cNvSpPr/>
            <p:nvPr/>
          </p:nvSpPr>
          <p:spPr>
            <a:xfrm>
              <a:off x="3016" y="2976"/>
              <a:ext cx="2087" cy="772"/>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Hujjatlar ahamiyati va saqlash </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muddati bo’yicha ekspertiza </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qilinadi</a:t>
              </a:r>
              <a:endParaRPr dirty="0">
                <a:latin typeface="Times New Roman" panose="02020603050405020304" pitchFamily="18" charset="0"/>
              </a:endParaRPr>
            </a:p>
          </p:txBody>
        </p:sp>
        <p:sp>
          <p:nvSpPr>
            <p:cNvPr id="13322" name="Line 10"/>
            <p:cNvSpPr/>
            <p:nvPr/>
          </p:nvSpPr>
          <p:spPr>
            <a:xfrm flipH="1">
              <a:off x="476" y="436"/>
              <a:ext cx="1089" cy="0"/>
            </a:xfrm>
            <a:prstGeom prst="line">
              <a:avLst/>
            </a:prstGeom>
            <a:ln w="9525" cap="flat" cmpd="sng">
              <a:solidFill>
                <a:schemeClr val="tx1"/>
              </a:solidFill>
              <a:prstDash val="solid"/>
              <a:headEnd type="none" w="med" len="med"/>
              <a:tailEnd type="none" w="med" len="med"/>
            </a:ln>
          </p:spPr>
        </p:sp>
        <p:sp>
          <p:nvSpPr>
            <p:cNvPr id="13323" name="Line 11"/>
            <p:cNvSpPr/>
            <p:nvPr/>
          </p:nvSpPr>
          <p:spPr>
            <a:xfrm>
              <a:off x="476" y="436"/>
              <a:ext cx="0" cy="3039"/>
            </a:xfrm>
            <a:prstGeom prst="line">
              <a:avLst/>
            </a:prstGeom>
            <a:ln w="9525" cap="flat" cmpd="sng">
              <a:solidFill>
                <a:schemeClr val="tx1"/>
              </a:solidFill>
              <a:prstDash val="solid"/>
              <a:headEnd type="none" w="med" len="med"/>
              <a:tailEnd type="none" w="med" len="med"/>
            </a:ln>
          </p:spPr>
        </p:sp>
        <p:sp>
          <p:nvSpPr>
            <p:cNvPr id="13324" name="Line 12"/>
            <p:cNvSpPr/>
            <p:nvPr/>
          </p:nvSpPr>
          <p:spPr>
            <a:xfrm flipH="1">
              <a:off x="4377" y="436"/>
              <a:ext cx="1043" cy="0"/>
            </a:xfrm>
            <a:prstGeom prst="line">
              <a:avLst/>
            </a:prstGeom>
            <a:ln w="9525" cap="flat" cmpd="sng">
              <a:solidFill>
                <a:schemeClr val="tx1"/>
              </a:solidFill>
              <a:prstDash val="solid"/>
              <a:headEnd type="none" w="med" len="med"/>
              <a:tailEnd type="none" w="med" len="med"/>
            </a:ln>
          </p:spPr>
        </p:sp>
        <p:sp>
          <p:nvSpPr>
            <p:cNvPr id="13325" name="Line 13"/>
            <p:cNvSpPr/>
            <p:nvPr/>
          </p:nvSpPr>
          <p:spPr>
            <a:xfrm>
              <a:off x="5420" y="436"/>
              <a:ext cx="0" cy="3039"/>
            </a:xfrm>
            <a:prstGeom prst="line">
              <a:avLst/>
            </a:prstGeom>
            <a:ln w="9525" cap="flat" cmpd="sng">
              <a:solidFill>
                <a:schemeClr val="tx1"/>
              </a:solidFill>
              <a:prstDash val="solid"/>
              <a:headEnd type="none" w="med" len="med"/>
              <a:tailEnd type="none" w="med" len="med"/>
            </a:ln>
          </p:spPr>
        </p:sp>
        <p:sp>
          <p:nvSpPr>
            <p:cNvPr id="13326" name="Line 14"/>
            <p:cNvSpPr/>
            <p:nvPr/>
          </p:nvSpPr>
          <p:spPr>
            <a:xfrm>
              <a:off x="476" y="3475"/>
              <a:ext cx="317" cy="0"/>
            </a:xfrm>
            <a:prstGeom prst="line">
              <a:avLst/>
            </a:prstGeom>
            <a:ln w="9525" cap="flat" cmpd="sng">
              <a:solidFill>
                <a:schemeClr val="tx1"/>
              </a:solidFill>
              <a:prstDash val="solid"/>
              <a:headEnd type="none" w="med" len="med"/>
              <a:tailEnd type="none" w="med" len="med"/>
            </a:ln>
          </p:spPr>
        </p:sp>
        <p:sp>
          <p:nvSpPr>
            <p:cNvPr id="13327" name="Line 15"/>
            <p:cNvSpPr/>
            <p:nvPr/>
          </p:nvSpPr>
          <p:spPr>
            <a:xfrm>
              <a:off x="476" y="2432"/>
              <a:ext cx="317" cy="0"/>
            </a:xfrm>
            <a:prstGeom prst="line">
              <a:avLst/>
            </a:prstGeom>
            <a:ln w="9525" cap="flat" cmpd="sng">
              <a:solidFill>
                <a:schemeClr val="tx1"/>
              </a:solidFill>
              <a:prstDash val="solid"/>
              <a:headEnd type="none" w="med" len="med"/>
              <a:tailEnd type="none" w="med" len="med"/>
            </a:ln>
          </p:spPr>
        </p:sp>
        <p:sp>
          <p:nvSpPr>
            <p:cNvPr id="13328" name="Line 16"/>
            <p:cNvSpPr/>
            <p:nvPr/>
          </p:nvSpPr>
          <p:spPr>
            <a:xfrm>
              <a:off x="476" y="1344"/>
              <a:ext cx="317" cy="0"/>
            </a:xfrm>
            <a:prstGeom prst="line">
              <a:avLst/>
            </a:prstGeom>
            <a:ln w="9525" cap="flat" cmpd="sng">
              <a:solidFill>
                <a:schemeClr val="tx1"/>
              </a:solidFill>
              <a:prstDash val="solid"/>
              <a:headEnd type="none" w="med" len="med"/>
              <a:tailEnd type="none" w="med" len="med"/>
            </a:ln>
          </p:spPr>
        </p:sp>
        <p:sp>
          <p:nvSpPr>
            <p:cNvPr id="13329" name="Line 17"/>
            <p:cNvSpPr/>
            <p:nvPr/>
          </p:nvSpPr>
          <p:spPr>
            <a:xfrm>
              <a:off x="5103" y="1298"/>
              <a:ext cx="317" cy="0"/>
            </a:xfrm>
            <a:prstGeom prst="line">
              <a:avLst/>
            </a:prstGeom>
            <a:ln w="9525" cap="flat" cmpd="sng">
              <a:solidFill>
                <a:schemeClr val="tx1"/>
              </a:solidFill>
              <a:prstDash val="solid"/>
              <a:headEnd type="none" w="med" len="med"/>
              <a:tailEnd type="none" w="med" len="med"/>
            </a:ln>
          </p:spPr>
        </p:sp>
        <p:sp>
          <p:nvSpPr>
            <p:cNvPr id="13330" name="Line 18"/>
            <p:cNvSpPr/>
            <p:nvPr/>
          </p:nvSpPr>
          <p:spPr>
            <a:xfrm>
              <a:off x="5103" y="2251"/>
              <a:ext cx="317" cy="0"/>
            </a:xfrm>
            <a:prstGeom prst="line">
              <a:avLst/>
            </a:prstGeom>
            <a:ln w="9525" cap="flat" cmpd="sng">
              <a:solidFill>
                <a:schemeClr val="tx1"/>
              </a:solidFill>
              <a:prstDash val="solid"/>
              <a:headEnd type="none" w="med" len="med"/>
              <a:tailEnd type="none" w="med" len="med"/>
            </a:ln>
          </p:spPr>
        </p:sp>
        <p:sp>
          <p:nvSpPr>
            <p:cNvPr id="13331" name="Line 19"/>
            <p:cNvSpPr/>
            <p:nvPr/>
          </p:nvSpPr>
          <p:spPr>
            <a:xfrm>
              <a:off x="5103" y="3475"/>
              <a:ext cx="317" cy="0"/>
            </a:xfrm>
            <a:prstGeom prst="line">
              <a:avLst/>
            </a:prstGeom>
            <a:ln w="9525" cap="flat" cmpd="sng">
              <a:solidFill>
                <a:schemeClr val="tx1"/>
              </a:solidFill>
              <a:prstDash val="solid"/>
              <a:headEnd type="none" w="med" len="med"/>
              <a:tailEnd type="none" w="med" len="med"/>
            </a:ln>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5362" name="Group 2"/>
          <p:cNvGrpSpPr/>
          <p:nvPr/>
        </p:nvGrpSpPr>
        <p:grpSpPr>
          <a:xfrm>
            <a:off x="755650" y="838200"/>
            <a:ext cx="10521315" cy="5217160"/>
            <a:chOff x="476" y="209"/>
            <a:chExt cx="4944" cy="2721"/>
          </a:xfrm>
        </p:grpSpPr>
        <p:sp>
          <p:nvSpPr>
            <p:cNvPr id="15363" name="Rectangle 3"/>
            <p:cNvSpPr/>
            <p:nvPr/>
          </p:nvSpPr>
          <p:spPr>
            <a:xfrm>
              <a:off x="1565" y="209"/>
              <a:ext cx="2812" cy="75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sz="2000" dirty="0">
                  <a:latin typeface="Times New Roman" panose="02020603050405020304" pitchFamily="18" charset="0"/>
                </a:rPr>
                <a:t>Bux. hisobini tashkil etishga qo’yiladigan</a:t>
              </a:r>
              <a:endParaRPr lang="en-US" altLang="x-none" sz="2000" dirty="0">
                <a:latin typeface="Times New Roman" panose="02020603050405020304" pitchFamily="18" charset="0"/>
              </a:endParaRPr>
            </a:p>
            <a:p>
              <a:pPr algn="ctr"/>
              <a:r>
                <a:rPr lang="en-US" altLang="x-none" sz="2000" dirty="0">
                  <a:latin typeface="Times New Roman" panose="02020603050405020304" pitchFamily="18" charset="0"/>
                </a:rPr>
                <a:t>asosiy talablar</a:t>
              </a:r>
              <a:endParaRPr dirty="0">
                <a:latin typeface="Times New Roman" panose="02020603050405020304" pitchFamily="18" charset="0"/>
              </a:endParaRPr>
            </a:p>
          </p:txBody>
        </p:sp>
        <p:sp>
          <p:nvSpPr>
            <p:cNvPr id="15364" name="Rectangle 4"/>
            <p:cNvSpPr/>
            <p:nvPr/>
          </p:nvSpPr>
          <p:spPr>
            <a:xfrm>
              <a:off x="794" y="1162"/>
              <a:ext cx="2087" cy="862"/>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Hisobot davrida xo’jalik </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muomalalarini to’liq aks ettirish</a:t>
              </a:r>
              <a:endParaRPr lang="en-US" altLang="x-none" dirty="0">
                <a:latin typeface="Times New Roman" panose="02020603050405020304" pitchFamily="18" charset="0"/>
              </a:endParaRPr>
            </a:p>
            <a:p>
              <a:pPr algn="ctr"/>
              <a:endParaRPr dirty="0">
                <a:latin typeface="Times New Roman" panose="02020603050405020304" pitchFamily="18" charset="0"/>
              </a:endParaRPr>
            </a:p>
          </p:txBody>
        </p:sp>
        <p:sp>
          <p:nvSpPr>
            <p:cNvPr id="15365" name="Rectangle 5"/>
            <p:cNvSpPr/>
            <p:nvPr/>
          </p:nvSpPr>
          <p:spPr>
            <a:xfrm>
              <a:off x="3016" y="1162"/>
              <a:ext cx="2087" cy="862"/>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Ishlab chiqarish xarajatlari va </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kapital qo’yilmalarni alohida</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hisobga olish</a:t>
              </a:r>
              <a:endParaRPr dirty="0">
                <a:latin typeface="Times New Roman" panose="02020603050405020304" pitchFamily="18" charset="0"/>
              </a:endParaRPr>
            </a:p>
          </p:txBody>
        </p:sp>
        <p:sp>
          <p:nvSpPr>
            <p:cNvPr id="15366" name="Rectangle 6"/>
            <p:cNvSpPr/>
            <p:nvPr/>
          </p:nvSpPr>
          <p:spPr>
            <a:xfrm>
              <a:off x="794" y="2205"/>
              <a:ext cx="2086" cy="725"/>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Daromadlar va xarajatlarni hisobot</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davrlariga to’g’ri olib borish</a:t>
              </a:r>
              <a:endParaRPr dirty="0">
                <a:latin typeface="Times New Roman" panose="02020603050405020304" pitchFamily="18" charset="0"/>
              </a:endParaRPr>
            </a:p>
          </p:txBody>
        </p:sp>
        <p:sp>
          <p:nvSpPr>
            <p:cNvPr id="15367" name="Rectangle 7"/>
            <p:cNvSpPr/>
            <p:nvPr/>
          </p:nvSpPr>
          <p:spPr>
            <a:xfrm>
              <a:off x="3016" y="2205"/>
              <a:ext cx="2087" cy="681"/>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p>
              <a:pPr algn="ctr"/>
              <a:r>
                <a:rPr lang="en-US" altLang="x-none" dirty="0">
                  <a:latin typeface="Times New Roman" panose="02020603050405020304" pitchFamily="18" charset="0"/>
                </a:rPr>
                <a:t>Analitik va sintetik hisobning</a:t>
              </a:r>
              <a:endParaRPr lang="en-US" altLang="x-none" dirty="0">
                <a:latin typeface="Times New Roman" panose="02020603050405020304" pitchFamily="18" charset="0"/>
              </a:endParaRPr>
            </a:p>
            <a:p>
              <a:pPr algn="ctr"/>
              <a:r>
                <a:rPr lang="en-US" altLang="x-none" dirty="0">
                  <a:latin typeface="Times New Roman" panose="02020603050405020304" pitchFamily="18" charset="0"/>
                </a:rPr>
                <a:t>tengligi</a:t>
              </a:r>
              <a:endParaRPr dirty="0">
                <a:latin typeface="Times New Roman" panose="02020603050405020304" pitchFamily="18" charset="0"/>
              </a:endParaRPr>
            </a:p>
          </p:txBody>
        </p:sp>
        <p:sp>
          <p:nvSpPr>
            <p:cNvPr id="15368" name="Line 8"/>
            <p:cNvSpPr/>
            <p:nvPr/>
          </p:nvSpPr>
          <p:spPr>
            <a:xfrm flipH="1">
              <a:off x="476" y="572"/>
              <a:ext cx="1089" cy="0"/>
            </a:xfrm>
            <a:prstGeom prst="line">
              <a:avLst/>
            </a:prstGeom>
            <a:ln w="9525" cap="flat" cmpd="sng">
              <a:solidFill>
                <a:schemeClr val="tx1"/>
              </a:solidFill>
              <a:prstDash val="solid"/>
              <a:headEnd type="none" w="med" len="med"/>
              <a:tailEnd type="none" w="med" len="med"/>
            </a:ln>
          </p:spPr>
        </p:sp>
        <p:sp>
          <p:nvSpPr>
            <p:cNvPr id="15369" name="Line 9"/>
            <p:cNvSpPr/>
            <p:nvPr/>
          </p:nvSpPr>
          <p:spPr>
            <a:xfrm>
              <a:off x="476" y="572"/>
              <a:ext cx="0" cy="1996"/>
            </a:xfrm>
            <a:prstGeom prst="line">
              <a:avLst/>
            </a:prstGeom>
            <a:ln w="9525" cap="flat" cmpd="sng">
              <a:solidFill>
                <a:schemeClr val="tx1"/>
              </a:solidFill>
              <a:prstDash val="solid"/>
              <a:headEnd type="none" w="med" len="med"/>
              <a:tailEnd type="none" w="med" len="med"/>
            </a:ln>
          </p:spPr>
        </p:sp>
        <p:sp>
          <p:nvSpPr>
            <p:cNvPr id="15370" name="Line 10"/>
            <p:cNvSpPr/>
            <p:nvPr/>
          </p:nvSpPr>
          <p:spPr>
            <a:xfrm flipH="1">
              <a:off x="4377" y="572"/>
              <a:ext cx="1043" cy="0"/>
            </a:xfrm>
            <a:prstGeom prst="line">
              <a:avLst/>
            </a:prstGeom>
            <a:ln w="9525" cap="flat" cmpd="sng">
              <a:solidFill>
                <a:schemeClr val="tx1"/>
              </a:solidFill>
              <a:prstDash val="solid"/>
              <a:headEnd type="none" w="med" len="med"/>
              <a:tailEnd type="none" w="med" len="med"/>
            </a:ln>
          </p:spPr>
        </p:sp>
        <p:sp>
          <p:nvSpPr>
            <p:cNvPr id="15371" name="Line 11"/>
            <p:cNvSpPr/>
            <p:nvPr/>
          </p:nvSpPr>
          <p:spPr>
            <a:xfrm>
              <a:off x="5420" y="572"/>
              <a:ext cx="0" cy="1906"/>
            </a:xfrm>
            <a:prstGeom prst="line">
              <a:avLst/>
            </a:prstGeom>
            <a:ln w="9525" cap="flat" cmpd="sng">
              <a:solidFill>
                <a:schemeClr val="tx1"/>
              </a:solidFill>
              <a:prstDash val="solid"/>
              <a:headEnd type="none" w="med" len="med"/>
              <a:tailEnd type="none" w="med" len="med"/>
            </a:ln>
          </p:spPr>
        </p:sp>
        <p:sp>
          <p:nvSpPr>
            <p:cNvPr id="15372" name="Line 12"/>
            <p:cNvSpPr/>
            <p:nvPr/>
          </p:nvSpPr>
          <p:spPr>
            <a:xfrm>
              <a:off x="476" y="2568"/>
              <a:ext cx="317" cy="0"/>
            </a:xfrm>
            <a:prstGeom prst="line">
              <a:avLst/>
            </a:prstGeom>
            <a:ln w="9525" cap="flat" cmpd="sng">
              <a:solidFill>
                <a:schemeClr val="tx1"/>
              </a:solidFill>
              <a:prstDash val="solid"/>
              <a:headEnd type="none" w="med" len="med"/>
              <a:tailEnd type="none" w="med" len="med"/>
            </a:ln>
          </p:spPr>
        </p:sp>
        <p:sp>
          <p:nvSpPr>
            <p:cNvPr id="15373" name="Line 13"/>
            <p:cNvSpPr/>
            <p:nvPr/>
          </p:nvSpPr>
          <p:spPr>
            <a:xfrm>
              <a:off x="476" y="1480"/>
              <a:ext cx="317" cy="0"/>
            </a:xfrm>
            <a:prstGeom prst="line">
              <a:avLst/>
            </a:prstGeom>
            <a:ln w="9525" cap="flat" cmpd="sng">
              <a:solidFill>
                <a:schemeClr val="tx1"/>
              </a:solidFill>
              <a:prstDash val="solid"/>
              <a:headEnd type="none" w="med" len="med"/>
              <a:tailEnd type="none" w="med" len="med"/>
            </a:ln>
          </p:spPr>
        </p:sp>
        <p:sp>
          <p:nvSpPr>
            <p:cNvPr id="15374" name="Line 14"/>
            <p:cNvSpPr/>
            <p:nvPr/>
          </p:nvSpPr>
          <p:spPr>
            <a:xfrm>
              <a:off x="5103" y="1434"/>
              <a:ext cx="317" cy="0"/>
            </a:xfrm>
            <a:prstGeom prst="line">
              <a:avLst/>
            </a:prstGeom>
            <a:ln w="9525" cap="flat" cmpd="sng">
              <a:solidFill>
                <a:schemeClr val="tx1"/>
              </a:solidFill>
              <a:prstDash val="solid"/>
              <a:headEnd type="none" w="med" len="med"/>
              <a:tailEnd type="none" w="med" len="med"/>
            </a:ln>
          </p:spPr>
        </p:sp>
        <p:sp>
          <p:nvSpPr>
            <p:cNvPr id="15375" name="Line 15"/>
            <p:cNvSpPr/>
            <p:nvPr/>
          </p:nvSpPr>
          <p:spPr>
            <a:xfrm>
              <a:off x="5103" y="2478"/>
              <a:ext cx="317" cy="0"/>
            </a:xfrm>
            <a:prstGeom prst="line">
              <a:avLst/>
            </a:prstGeom>
            <a:ln w="9525" cap="flat" cmpd="sng">
              <a:solidFill>
                <a:schemeClr val="tx1"/>
              </a:solidFill>
              <a:prstDash val="solid"/>
              <a:headEnd type="none" w="med" len="med"/>
              <a:tailEnd type="none" w="med" len="med"/>
            </a:ln>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2815" y="618517"/>
            <a:ext cx="10364451" cy="1596177"/>
          </a:xfrm>
        </p:spPr>
        <p:txBody>
          <a:bodyPr>
            <a:normAutofit/>
          </a:bodyPr>
          <a:lstStyle/>
          <a:p>
            <a:r>
              <a:rPr lang="en-US" sz="2000" dirty="0" err="1"/>
              <a:t>Buxgalteriya</a:t>
            </a:r>
            <a:r>
              <a:rPr lang="en-US" sz="2000" dirty="0"/>
              <a:t> </a:t>
            </a:r>
            <a:r>
              <a:rPr lang="en-US" sz="2000" dirty="0" err="1"/>
              <a:t>hisobining</a:t>
            </a:r>
            <a:r>
              <a:rPr lang="en-US" sz="2000" dirty="0"/>
              <a:t> </a:t>
            </a:r>
            <a:r>
              <a:rPr lang="en-US" sz="2000" dirty="0" err="1" smtClean="0"/>
              <a:t>vazifalari</a:t>
            </a:r>
            <a:r>
              <a:rPr lang="en-US" sz="2000" dirty="0"/>
              <a:t> - </a:t>
            </a:r>
            <a:r>
              <a:rPr lang="en-US" sz="2000" dirty="0" err="1"/>
              <a:t>iqtisodiyot</a:t>
            </a:r>
            <a:r>
              <a:rPr lang="en-US" sz="2000" dirty="0"/>
              <a:t> </a:t>
            </a:r>
            <a:r>
              <a:rPr lang="en-US" sz="2000" dirty="0" err="1"/>
              <a:t>rivojlanishining</a:t>
            </a:r>
            <a:r>
              <a:rPr lang="en-US" sz="2000" dirty="0"/>
              <a:t> </a:t>
            </a:r>
            <a:r>
              <a:rPr lang="en-US" sz="2000" dirty="0" err="1"/>
              <a:t>har</a:t>
            </a:r>
            <a:r>
              <a:rPr lang="en-US" sz="2000" dirty="0"/>
              <a:t> </a:t>
            </a:r>
            <a:r>
              <a:rPr lang="en-US" sz="2000" dirty="0" err="1"/>
              <a:t>bir</a:t>
            </a:r>
            <a:r>
              <a:rPr lang="en-US" sz="2000" dirty="0"/>
              <a:t> </a:t>
            </a:r>
            <a:r>
              <a:rPr lang="en-US" sz="2000" dirty="0" err="1"/>
              <a:t>bosqichida</a:t>
            </a:r>
            <a:r>
              <a:rPr lang="en-US" sz="2000" dirty="0"/>
              <a:t> </a:t>
            </a:r>
            <a:r>
              <a:rPr lang="en-US" sz="2000" dirty="0" err="1"/>
              <a:t>amalga</a:t>
            </a:r>
            <a:r>
              <a:rPr lang="en-US" sz="2000" dirty="0"/>
              <a:t> </a:t>
            </a:r>
            <a:r>
              <a:rPr lang="en-US" sz="2000" dirty="0" err="1"/>
              <a:t>oshirilayotgan</a:t>
            </a:r>
            <a:r>
              <a:rPr lang="en-US" sz="2000" dirty="0"/>
              <a:t> </a:t>
            </a:r>
            <a:r>
              <a:rPr lang="en-US" sz="2000" dirty="0" err="1"/>
              <a:t>xoʻjalik</a:t>
            </a:r>
            <a:r>
              <a:rPr lang="en-US" sz="2000" dirty="0"/>
              <a:t> </a:t>
            </a:r>
            <a:r>
              <a:rPr lang="en-US" sz="2000" dirty="0" err="1"/>
              <a:t>siyosati</a:t>
            </a:r>
            <a:r>
              <a:rPr lang="en-US" sz="2000" dirty="0"/>
              <a:t> </a:t>
            </a:r>
            <a:r>
              <a:rPr lang="en-US" sz="2000" dirty="0" err="1"/>
              <a:t>bilan</a:t>
            </a:r>
            <a:r>
              <a:rPr lang="en-US" sz="2000" dirty="0"/>
              <a:t> </a:t>
            </a:r>
            <a:r>
              <a:rPr lang="en-US" sz="2000" dirty="0" err="1" smtClean="0"/>
              <a:t>belgilanadi</a:t>
            </a:r>
            <a:endParaRPr lang="ru-RU" sz="2000" dirty="0"/>
          </a:p>
        </p:txBody>
      </p:sp>
      <p:sp>
        <p:nvSpPr>
          <p:cNvPr id="4" name="Семиугольник 3"/>
          <p:cNvSpPr/>
          <p:nvPr/>
        </p:nvSpPr>
        <p:spPr>
          <a:xfrm>
            <a:off x="4502331" y="3648891"/>
            <a:ext cx="557349" cy="54864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ru-RU" dirty="0"/>
          </a:p>
        </p:txBody>
      </p:sp>
      <p:sp>
        <p:nvSpPr>
          <p:cNvPr id="5" name="Семиугольник 4"/>
          <p:cNvSpPr/>
          <p:nvPr/>
        </p:nvSpPr>
        <p:spPr>
          <a:xfrm>
            <a:off x="1192449" y="2317838"/>
            <a:ext cx="557349" cy="54864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ru-RU" dirty="0"/>
          </a:p>
        </p:txBody>
      </p:sp>
      <p:sp>
        <p:nvSpPr>
          <p:cNvPr id="6" name="Семиугольник 5"/>
          <p:cNvSpPr/>
          <p:nvPr/>
        </p:nvSpPr>
        <p:spPr>
          <a:xfrm>
            <a:off x="913775" y="4937760"/>
            <a:ext cx="557349" cy="54864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a:t>
            </a:r>
            <a:endParaRPr lang="ru-RU" dirty="0"/>
          </a:p>
        </p:txBody>
      </p:sp>
      <p:sp>
        <p:nvSpPr>
          <p:cNvPr id="7" name="Семиугольник 6"/>
          <p:cNvSpPr/>
          <p:nvPr/>
        </p:nvSpPr>
        <p:spPr>
          <a:xfrm>
            <a:off x="7820297" y="4937760"/>
            <a:ext cx="557349" cy="54864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5</a:t>
            </a:r>
            <a:endParaRPr lang="ru-RU" dirty="0"/>
          </a:p>
        </p:txBody>
      </p:sp>
      <p:sp>
        <p:nvSpPr>
          <p:cNvPr id="8" name="Семиугольник 7"/>
          <p:cNvSpPr/>
          <p:nvPr/>
        </p:nvSpPr>
        <p:spPr>
          <a:xfrm>
            <a:off x="7820297" y="2306133"/>
            <a:ext cx="557349" cy="54864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ru-RU" dirty="0"/>
          </a:p>
        </p:txBody>
      </p:sp>
      <p:sp>
        <p:nvSpPr>
          <p:cNvPr id="11" name="TextBox 4"/>
          <p:cNvSpPr txBox="1"/>
          <p:nvPr/>
        </p:nvSpPr>
        <p:spPr>
          <a:xfrm>
            <a:off x="2053582" y="2214694"/>
            <a:ext cx="3397984" cy="923330"/>
          </a:xfrm>
          <a:prstGeom prst="rect">
            <a:avLst/>
          </a:prstGeom>
        </p:spPr>
        <p:style>
          <a:lnRef idx="1">
            <a:schemeClr val="dk1"/>
          </a:lnRef>
          <a:fillRef idx="2">
            <a:schemeClr val="dk1"/>
          </a:fillRef>
          <a:effectRef idx="1">
            <a:schemeClr val="dk1"/>
          </a:effectRef>
          <a:fontRef idx="minor">
            <a:schemeClr val="dk1"/>
          </a:fontRef>
        </p:style>
        <p:txBody>
          <a:bodyPr wrap="square" lIns="0" rtlCol="0" anchor="ctr">
            <a:spAutoFit/>
          </a:bodyPr>
          <a:lstStyle>
            <a:defPPr>
              <a:defRPr lang="ru-RU">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r>
              <a:rPr lang="en-US" b="1" dirty="0" err="1"/>
              <a:t>Barcha</a:t>
            </a:r>
            <a:r>
              <a:rPr lang="en-US" b="1" dirty="0"/>
              <a:t> </a:t>
            </a:r>
            <a:r>
              <a:rPr lang="en-US" b="1" dirty="0" err="1"/>
              <a:t>xoʻjalik</a:t>
            </a:r>
            <a:r>
              <a:rPr lang="en-US" b="1" dirty="0"/>
              <a:t> </a:t>
            </a:r>
            <a:r>
              <a:rPr lang="en-US" b="1" dirty="0" err="1"/>
              <a:t>operasiyalarini</a:t>
            </a:r>
            <a:r>
              <a:rPr lang="en-US" b="1" dirty="0"/>
              <a:t> </a:t>
            </a:r>
            <a:r>
              <a:rPr lang="en-US" b="1" dirty="0" err="1"/>
              <a:t>yaxlit</a:t>
            </a:r>
            <a:r>
              <a:rPr lang="en-US" b="1" dirty="0"/>
              <a:t>, </a:t>
            </a:r>
            <a:r>
              <a:rPr lang="en-US" b="1" dirty="0" err="1"/>
              <a:t>uzluksiz</a:t>
            </a:r>
            <a:r>
              <a:rPr lang="en-US" b="1" dirty="0"/>
              <a:t>, </a:t>
            </a:r>
            <a:r>
              <a:rPr lang="en-US" b="1" dirty="0" err="1"/>
              <a:t>hujjatlar</a:t>
            </a:r>
            <a:r>
              <a:rPr lang="en-US" b="1" dirty="0"/>
              <a:t> </a:t>
            </a:r>
            <a:r>
              <a:rPr lang="en-US" b="1" dirty="0" err="1"/>
              <a:t>asosida</a:t>
            </a:r>
            <a:r>
              <a:rPr lang="en-US" b="1" dirty="0"/>
              <a:t> </a:t>
            </a:r>
            <a:r>
              <a:rPr lang="en-US" b="1" dirty="0" err="1"/>
              <a:t>hisobga</a:t>
            </a:r>
            <a:r>
              <a:rPr lang="en-US" b="1" dirty="0"/>
              <a:t> </a:t>
            </a:r>
            <a:r>
              <a:rPr lang="en-US" b="1" dirty="0" err="1"/>
              <a:t>olish</a:t>
            </a:r>
            <a:endParaRPr lang="en-US" b="1" dirty="0"/>
          </a:p>
        </p:txBody>
      </p:sp>
      <p:sp>
        <p:nvSpPr>
          <p:cNvPr id="12" name="TextBox 10"/>
          <p:cNvSpPr txBox="1"/>
          <p:nvPr/>
        </p:nvSpPr>
        <p:spPr>
          <a:xfrm>
            <a:off x="8681934" y="2214694"/>
            <a:ext cx="3205777"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ru-RU">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r>
              <a:rPr lang="en-US" sz="2000" b="1" dirty="0" err="1"/>
              <a:t>Buxgalteriya</a:t>
            </a:r>
            <a:r>
              <a:rPr lang="en-US" sz="2000" b="1" dirty="0"/>
              <a:t> </a:t>
            </a:r>
            <a:r>
              <a:rPr lang="en-US" sz="2000" b="1" dirty="0" err="1"/>
              <a:t>axborotlarini</a:t>
            </a:r>
            <a:r>
              <a:rPr lang="en-US" sz="2000" b="1" dirty="0"/>
              <a:t> </a:t>
            </a:r>
            <a:endParaRPr lang="en-US" sz="2000" b="1" dirty="0"/>
          </a:p>
          <a:p>
            <a:pPr lvl="0" algn="ctr"/>
            <a:r>
              <a:rPr lang="en-US" sz="2000" b="1" dirty="0" err="1"/>
              <a:t>yigʻish</a:t>
            </a:r>
            <a:r>
              <a:rPr lang="en-US" sz="2000" b="1" dirty="0"/>
              <a:t> </a:t>
            </a:r>
            <a:r>
              <a:rPr lang="en-US" sz="2000" b="1" dirty="0" err="1"/>
              <a:t>va</a:t>
            </a:r>
            <a:r>
              <a:rPr lang="en-US" sz="2000" b="1" dirty="0"/>
              <a:t> </a:t>
            </a:r>
            <a:r>
              <a:rPr lang="en-US" sz="2000" b="1" dirty="0" err="1"/>
              <a:t>qayd</a:t>
            </a:r>
            <a:r>
              <a:rPr lang="en-US" sz="2000" b="1" dirty="0"/>
              <a:t> </a:t>
            </a:r>
            <a:r>
              <a:rPr lang="en-US" sz="2000" b="1" dirty="0" err="1"/>
              <a:t>etish</a:t>
            </a:r>
            <a:endParaRPr lang="en-US" sz="2000" b="1" dirty="0"/>
          </a:p>
        </p:txBody>
      </p:sp>
      <p:sp>
        <p:nvSpPr>
          <p:cNvPr id="13" name="TextBox 8"/>
          <p:cNvSpPr txBox="1"/>
          <p:nvPr/>
        </p:nvSpPr>
        <p:spPr>
          <a:xfrm>
            <a:off x="5383758" y="3723156"/>
            <a:ext cx="2817855"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ru-RU">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sz="2000" b="1" dirty="0" err="1" smtClean="0"/>
              <a:t>Qayta</a:t>
            </a:r>
            <a:r>
              <a:rPr lang="en-US" sz="2000" b="1" dirty="0" smtClean="0"/>
              <a:t> </a:t>
            </a:r>
            <a:r>
              <a:rPr lang="en-US" sz="2000" b="1" dirty="0" err="1" smtClean="0"/>
              <a:t>ishlash</a:t>
            </a:r>
            <a:endParaRPr lang="ru-RU" sz="2000" b="1" dirty="0"/>
          </a:p>
        </p:txBody>
      </p:sp>
      <p:sp>
        <p:nvSpPr>
          <p:cNvPr id="14" name="TextBox 11"/>
          <p:cNvSpPr txBox="1"/>
          <p:nvPr/>
        </p:nvSpPr>
        <p:spPr>
          <a:xfrm>
            <a:off x="1923510" y="4999315"/>
            <a:ext cx="313617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lIns="0" rtlCol="0" anchor="ctr">
            <a:spAutoFit/>
          </a:bodyPr>
          <a:lstStyle>
            <a:defPPr>
              <a:defRPr lang="ru-RU">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2000" b="1" dirty="0" err="1" smtClean="0"/>
              <a:t>Umumlashtirib</a:t>
            </a:r>
            <a:r>
              <a:rPr lang="en-US" sz="2000" b="1" dirty="0" smtClean="0"/>
              <a:t> </a:t>
            </a:r>
            <a:r>
              <a:rPr lang="en-US" sz="2000" b="1" dirty="0" err="1" smtClean="0"/>
              <a:t>tartibga</a:t>
            </a:r>
            <a:r>
              <a:rPr lang="en-US" sz="2000" b="1" dirty="0" smtClean="0"/>
              <a:t> </a:t>
            </a:r>
            <a:r>
              <a:rPr lang="en-US" sz="2000" b="1" dirty="0" err="1" smtClean="0"/>
              <a:t>solish</a:t>
            </a:r>
            <a:endParaRPr lang="en-US" sz="2000" b="1" dirty="0"/>
          </a:p>
        </p:txBody>
      </p:sp>
      <p:sp>
        <p:nvSpPr>
          <p:cNvPr id="15" name="TextBox 9"/>
          <p:cNvSpPr txBox="1"/>
          <p:nvPr/>
        </p:nvSpPr>
        <p:spPr>
          <a:xfrm>
            <a:off x="8681934" y="4824680"/>
            <a:ext cx="2606059"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lIns="0" rtlCol="0" anchor="ctr">
            <a:spAutoFit/>
          </a:bodyPr>
          <a:lstStyle>
            <a:defPPr>
              <a:defRPr lang="ru-RU">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2000" b="1" dirty="0" err="1" smtClean="0"/>
              <a:t>Buxgalteriya</a:t>
            </a:r>
            <a:r>
              <a:rPr lang="en-US" sz="2000" b="1" dirty="0" smtClean="0"/>
              <a:t>, </a:t>
            </a:r>
            <a:r>
              <a:rPr lang="en-US" sz="2000" b="1" dirty="0" err="1" smtClean="0"/>
              <a:t>moliyaviy,soliq</a:t>
            </a:r>
            <a:r>
              <a:rPr lang="en-US" sz="2000" b="1" dirty="0" smtClean="0"/>
              <a:t> </a:t>
            </a:r>
            <a:r>
              <a:rPr lang="en-US" sz="2000" b="1" dirty="0" err="1" smtClean="0"/>
              <a:t>va</a:t>
            </a:r>
            <a:r>
              <a:rPr lang="en-US" sz="2000" b="1" dirty="0" smtClean="0"/>
              <a:t> </a:t>
            </a:r>
            <a:r>
              <a:rPr lang="en-US" sz="2000" b="1" dirty="0" err="1" smtClean="0"/>
              <a:t>boshqa</a:t>
            </a:r>
            <a:r>
              <a:rPr lang="en-US" sz="2000" b="1" dirty="0" smtClean="0"/>
              <a:t> </a:t>
            </a:r>
            <a:r>
              <a:rPr lang="en-US" sz="2000" b="1" dirty="0" err="1" smtClean="0"/>
              <a:t>hisobotni</a:t>
            </a:r>
            <a:r>
              <a:rPr lang="en-US" sz="2000" b="1" dirty="0" smtClean="0"/>
              <a:t> </a:t>
            </a:r>
            <a:r>
              <a:rPr lang="en-US" sz="2000" b="1" dirty="0" err="1" smtClean="0"/>
              <a:t>tuzish</a:t>
            </a:r>
            <a:r>
              <a:rPr lang="en-US" sz="2000" b="1" dirty="0" smtClean="0"/>
              <a:t> </a:t>
            </a:r>
            <a:endParaRPr lang="en-US" sz="2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484913" y="2436762"/>
            <a:ext cx="3065417" cy="1604015"/>
          </a:xfrm>
        </p:spPr>
        <p:txBody>
          <a:bodyPr>
            <a:normAutofit fontScale="92500" lnSpcReduction="20000"/>
          </a:bodyPr>
          <a:lstStyle/>
          <a:p>
            <a:r>
              <a:rPr lang="en-US" dirty="0" err="1"/>
              <a:t>Bankdagi</a:t>
            </a:r>
            <a:r>
              <a:rPr lang="en-US" dirty="0"/>
              <a:t> </a:t>
            </a:r>
            <a:r>
              <a:rPr lang="en-US" dirty="0" err="1"/>
              <a:t>hisob-kitob</a:t>
            </a:r>
            <a:r>
              <a:rPr lang="en-US" dirty="0"/>
              <a:t> </a:t>
            </a:r>
            <a:r>
              <a:rPr lang="en-US" dirty="0" err="1"/>
              <a:t>schyotidan</a:t>
            </a:r>
            <a:r>
              <a:rPr lang="en-US" dirty="0"/>
              <a:t> </a:t>
            </a:r>
            <a:r>
              <a:rPr lang="en-US" dirty="0" err="1"/>
              <a:t>kassaga</a:t>
            </a:r>
            <a:r>
              <a:rPr lang="en-US" dirty="0"/>
              <a:t> 1 500 000 </a:t>
            </a:r>
            <a:r>
              <a:rPr lang="en-US" dirty="0" err="1"/>
              <a:t>soʻm</a:t>
            </a:r>
            <a:r>
              <a:rPr lang="en-US" dirty="0"/>
              <a:t> </a:t>
            </a:r>
            <a:r>
              <a:rPr lang="en-US" dirty="0" err="1"/>
              <a:t>naqd</a:t>
            </a:r>
            <a:r>
              <a:rPr lang="en-US" dirty="0"/>
              <a:t> </a:t>
            </a:r>
            <a:r>
              <a:rPr lang="en-US" dirty="0" err="1"/>
              <a:t>pul</a:t>
            </a:r>
            <a:r>
              <a:rPr lang="en-US" dirty="0"/>
              <a:t> </a:t>
            </a:r>
            <a:r>
              <a:rPr lang="en-US" dirty="0" err="1"/>
              <a:t>chek</a:t>
            </a:r>
            <a:r>
              <a:rPr lang="en-US" dirty="0"/>
              <a:t> </a:t>
            </a:r>
            <a:r>
              <a:rPr lang="en-US" dirty="0" err="1"/>
              <a:t>asosida</a:t>
            </a:r>
            <a:r>
              <a:rPr lang="en-US" dirty="0"/>
              <a:t> </a:t>
            </a:r>
            <a:r>
              <a:rPr lang="en-US" dirty="0" err="1"/>
              <a:t>olib</a:t>
            </a:r>
            <a:r>
              <a:rPr lang="en-US" dirty="0"/>
              <a:t> </a:t>
            </a:r>
            <a:r>
              <a:rPr lang="en-US" dirty="0" err="1"/>
              <a:t>kelindi</a:t>
            </a:r>
            <a:r>
              <a:rPr lang="en-US" dirty="0"/>
              <a:t>.</a:t>
            </a:r>
            <a:endParaRPr lang="ru-RU" dirty="0"/>
          </a:p>
        </p:txBody>
      </p:sp>
      <p:sp>
        <p:nvSpPr>
          <p:cNvPr id="4" name="Заголовок 3"/>
          <p:cNvSpPr>
            <a:spLocks noGrp="1"/>
          </p:cNvSpPr>
          <p:nvPr>
            <p:ph type="title"/>
          </p:nvPr>
        </p:nvSpPr>
        <p:spPr>
          <a:xfrm>
            <a:off x="913775" y="618517"/>
            <a:ext cx="10364451" cy="1306077"/>
          </a:xfrm>
          <a:prstGeom prst="wedgeRoundRectCallout">
            <a:avLst>
              <a:gd name="adj1" fmla="val -939"/>
              <a:gd name="adj2" fmla="val 84569"/>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ormAutofit/>
          </a:bodyPr>
          <a:lstStyle/>
          <a:p>
            <a:r>
              <a:rPr lang="en-US" sz="2000" dirty="0" err="1" smtClean="0"/>
              <a:t>Buxgalteriya</a:t>
            </a:r>
            <a:r>
              <a:rPr lang="en-US" sz="2000" dirty="0" smtClean="0"/>
              <a:t> </a:t>
            </a:r>
            <a:r>
              <a:rPr lang="en-US" sz="2000" dirty="0" err="1"/>
              <a:t>hisobi</a:t>
            </a:r>
            <a:r>
              <a:rPr lang="en-US" sz="2000" dirty="0"/>
              <a:t> </a:t>
            </a:r>
            <a:r>
              <a:rPr lang="en-US" sz="2000" dirty="0" err="1"/>
              <a:t>xoʻjalik</a:t>
            </a:r>
            <a:r>
              <a:rPr lang="en-US" sz="2000" dirty="0"/>
              <a:t> </a:t>
            </a:r>
            <a:r>
              <a:rPr lang="en-US" sz="2000" dirty="0" err="1"/>
              <a:t>operasiyasini</a:t>
            </a:r>
            <a:r>
              <a:rPr lang="en-US" sz="2000" dirty="0"/>
              <a:t> </a:t>
            </a:r>
            <a:r>
              <a:rPr lang="en-US" sz="2000" dirty="0" err="1"/>
              <a:t>buxgalteriya</a:t>
            </a:r>
            <a:r>
              <a:rPr lang="en-US" sz="2000" dirty="0"/>
              <a:t> </a:t>
            </a:r>
            <a:r>
              <a:rPr lang="en-US" sz="2000" dirty="0" err="1"/>
              <a:t>hisobining</a:t>
            </a:r>
            <a:r>
              <a:rPr lang="en-US" sz="2000" dirty="0"/>
              <a:t> </a:t>
            </a:r>
            <a:r>
              <a:rPr lang="en-US" sz="2000" dirty="0" err="1"/>
              <a:t>kamida</a:t>
            </a:r>
            <a:r>
              <a:rPr lang="en-US" sz="2000" dirty="0"/>
              <a:t> </a:t>
            </a:r>
            <a:r>
              <a:rPr lang="en-US" sz="2000" dirty="0" err="1"/>
              <a:t>ikkita</a:t>
            </a:r>
            <a:r>
              <a:rPr lang="en-US" sz="2000" dirty="0"/>
              <a:t> </a:t>
            </a:r>
            <a:r>
              <a:rPr lang="en-US" sz="2000" dirty="0" err="1"/>
              <a:t>schyotida</a:t>
            </a:r>
            <a:r>
              <a:rPr lang="en-US" sz="2000" dirty="0"/>
              <a:t> </a:t>
            </a:r>
            <a:r>
              <a:rPr lang="en-US" sz="2000" dirty="0" err="1"/>
              <a:t>bir</a:t>
            </a:r>
            <a:r>
              <a:rPr lang="en-US" sz="2000" dirty="0"/>
              <a:t> </a:t>
            </a:r>
            <a:r>
              <a:rPr lang="en-US" sz="2000" dirty="0" err="1"/>
              <a:t>vaqtda</a:t>
            </a:r>
            <a:r>
              <a:rPr lang="en-US" sz="2000" dirty="0"/>
              <a:t> </a:t>
            </a:r>
            <a:r>
              <a:rPr lang="en-US" sz="2000" dirty="0" err="1"/>
              <a:t>va</a:t>
            </a:r>
            <a:r>
              <a:rPr lang="en-US" sz="2000" dirty="0"/>
              <a:t> </a:t>
            </a:r>
            <a:r>
              <a:rPr lang="en-US" sz="2000" dirty="0" err="1"/>
              <a:t>oʻzaro</a:t>
            </a:r>
            <a:r>
              <a:rPr lang="en-US" sz="2000" dirty="0"/>
              <a:t> </a:t>
            </a:r>
            <a:r>
              <a:rPr lang="en-US" sz="2000" dirty="0" err="1"/>
              <a:t>bogʻliq</a:t>
            </a:r>
            <a:r>
              <a:rPr lang="en-US" sz="2000" dirty="0"/>
              <a:t> </a:t>
            </a:r>
            <a:r>
              <a:rPr lang="en-US" sz="2000" dirty="0" err="1"/>
              <a:t>holda</a:t>
            </a:r>
            <a:r>
              <a:rPr lang="en-US" sz="2000" dirty="0"/>
              <a:t> </a:t>
            </a:r>
            <a:r>
              <a:rPr lang="en-US" sz="2000" dirty="0" err="1"/>
              <a:t>pulda</a:t>
            </a:r>
            <a:r>
              <a:rPr lang="en-US" sz="2000" dirty="0"/>
              <a:t> </a:t>
            </a:r>
            <a:r>
              <a:rPr lang="en-US" sz="2000" dirty="0" err="1"/>
              <a:t>baholab</a:t>
            </a:r>
            <a:r>
              <a:rPr lang="en-US" sz="2000" dirty="0"/>
              <a:t> </a:t>
            </a:r>
            <a:r>
              <a:rPr lang="en-US" sz="2000" dirty="0" err="1"/>
              <a:t>aks</a:t>
            </a:r>
            <a:r>
              <a:rPr lang="en-US" sz="2000" dirty="0"/>
              <a:t> </a:t>
            </a:r>
            <a:r>
              <a:rPr lang="en-US" sz="2000" dirty="0" err="1"/>
              <a:t>ettirish</a:t>
            </a:r>
            <a:r>
              <a:rPr lang="en-US" sz="2000" dirty="0"/>
              <a:t> </a:t>
            </a:r>
            <a:r>
              <a:rPr lang="en-US" sz="2000" dirty="0" err="1"/>
              <a:t>yoʻli</a:t>
            </a:r>
            <a:r>
              <a:rPr lang="en-US" sz="2000" dirty="0"/>
              <a:t> </a:t>
            </a:r>
            <a:r>
              <a:rPr lang="en-US" sz="2000" dirty="0" err="1"/>
              <a:t>bilan</a:t>
            </a:r>
            <a:r>
              <a:rPr lang="en-US" sz="2000" dirty="0"/>
              <a:t> </a:t>
            </a:r>
            <a:r>
              <a:rPr lang="en-US" sz="2000" dirty="0" err="1"/>
              <a:t>ikkiyoqlama</a:t>
            </a:r>
            <a:r>
              <a:rPr lang="en-US" sz="2000" dirty="0"/>
              <a:t> </a:t>
            </a:r>
            <a:r>
              <a:rPr lang="en-US" sz="2000" dirty="0" err="1"/>
              <a:t>yozuv</a:t>
            </a:r>
            <a:r>
              <a:rPr lang="en-US" sz="2000" dirty="0"/>
              <a:t> </a:t>
            </a:r>
            <a:r>
              <a:rPr lang="en-US" sz="2000" dirty="0" err="1"/>
              <a:t>usulida</a:t>
            </a:r>
            <a:r>
              <a:rPr lang="en-US" sz="2000" dirty="0"/>
              <a:t> </a:t>
            </a:r>
            <a:r>
              <a:rPr lang="en-US" sz="2000" dirty="0" err="1"/>
              <a:t>yuritiladi</a:t>
            </a:r>
            <a:r>
              <a:rPr lang="en-US" sz="2000" dirty="0"/>
              <a:t>.</a:t>
            </a:r>
            <a:endParaRPr lang="ru-RU" sz="2000" dirty="0"/>
          </a:p>
        </p:txBody>
      </p:sp>
      <p:sp>
        <p:nvSpPr>
          <p:cNvPr id="5" name="7-конечная звезда 4"/>
          <p:cNvSpPr/>
          <p:nvPr/>
        </p:nvSpPr>
        <p:spPr>
          <a:xfrm>
            <a:off x="4728754" y="3936274"/>
            <a:ext cx="1097280" cy="616671"/>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5010</a:t>
            </a:r>
            <a:endParaRPr lang="ru-RU" sz="1400" dirty="0"/>
          </a:p>
        </p:txBody>
      </p:sp>
      <p:sp>
        <p:nvSpPr>
          <p:cNvPr id="6" name="7-конечная звезда 5"/>
          <p:cNvSpPr/>
          <p:nvPr/>
        </p:nvSpPr>
        <p:spPr>
          <a:xfrm>
            <a:off x="6174377" y="3936274"/>
            <a:ext cx="1097279" cy="616671"/>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5110</a:t>
            </a:r>
            <a:endParaRPr lang="ru-RU" sz="1400" dirty="0"/>
          </a:p>
        </p:txBody>
      </p:sp>
      <p:sp>
        <p:nvSpPr>
          <p:cNvPr id="10" name="Стрелка вниз 9"/>
          <p:cNvSpPr/>
          <p:nvPr/>
        </p:nvSpPr>
        <p:spPr>
          <a:xfrm>
            <a:off x="4545874" y="4702628"/>
            <a:ext cx="1463040" cy="1994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debit</a:t>
            </a:r>
            <a:endParaRPr lang="ru-RU" dirty="0"/>
          </a:p>
        </p:txBody>
      </p:sp>
      <p:sp>
        <p:nvSpPr>
          <p:cNvPr id="11" name="Стрелка вниз 10"/>
          <p:cNvSpPr/>
          <p:nvPr/>
        </p:nvSpPr>
        <p:spPr>
          <a:xfrm rot="10800000">
            <a:off x="5991496" y="4646023"/>
            <a:ext cx="1463040" cy="1994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kredit</a:t>
            </a:r>
            <a:endParaRPr lang="ru-RU" dirty="0"/>
          </a:p>
        </p:txBody>
      </p:sp>
      <p:sp>
        <p:nvSpPr>
          <p:cNvPr id="12" name="Прямоугольник 11"/>
          <p:cNvSpPr/>
          <p:nvPr/>
        </p:nvSpPr>
        <p:spPr>
          <a:xfrm>
            <a:off x="2708365" y="5943600"/>
            <a:ext cx="1698171" cy="75329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smtClean="0"/>
              <a:t>1500 000 </a:t>
            </a:r>
            <a:endParaRPr lang="ru-RU" sz="1600" dirty="0"/>
          </a:p>
        </p:txBody>
      </p:sp>
      <p:sp>
        <p:nvSpPr>
          <p:cNvPr id="13" name="Прямоугольник 12"/>
          <p:cNvSpPr/>
          <p:nvPr/>
        </p:nvSpPr>
        <p:spPr>
          <a:xfrm>
            <a:off x="7619999" y="4552945"/>
            <a:ext cx="1698171" cy="75329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1 500 000</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618517"/>
            <a:ext cx="10364451" cy="783563"/>
          </a:xfrm>
        </p:spPr>
        <p:txBody>
          <a:bodyPr anchor="t">
            <a:normAutofit/>
          </a:bodyPr>
          <a:lstStyle/>
          <a:p>
            <a:pPr algn="l"/>
            <a:r>
              <a:rPr lang="en-US" sz="2000" dirty="0" err="1"/>
              <a:t>Har</a:t>
            </a:r>
            <a:r>
              <a:rPr lang="en-US" sz="2000" dirty="0"/>
              <a:t> </a:t>
            </a:r>
            <a:r>
              <a:rPr lang="en-US" sz="2000" dirty="0" err="1"/>
              <a:t>bir</a:t>
            </a:r>
            <a:r>
              <a:rPr lang="en-US" sz="2000" dirty="0"/>
              <a:t> </a:t>
            </a:r>
            <a:r>
              <a:rPr lang="en-US" sz="2000" dirty="0" err="1"/>
              <a:t>fanda</a:t>
            </a:r>
            <a:r>
              <a:rPr lang="en-US" sz="2000" dirty="0"/>
              <a:t> </a:t>
            </a:r>
            <a:r>
              <a:rPr lang="en-US" sz="2000" dirty="0" err="1"/>
              <a:t>boʻlgani</a:t>
            </a:r>
            <a:r>
              <a:rPr lang="en-US" sz="2000" dirty="0"/>
              <a:t> </a:t>
            </a:r>
            <a:r>
              <a:rPr lang="en-US" sz="2000" dirty="0" err="1"/>
              <a:t>kabi</a:t>
            </a:r>
            <a:r>
              <a:rPr lang="en-US" sz="2000" dirty="0"/>
              <a:t>, </a:t>
            </a:r>
            <a:r>
              <a:rPr lang="en-US" sz="2000" dirty="0" err="1"/>
              <a:t>buxgalteriya</a:t>
            </a:r>
            <a:r>
              <a:rPr lang="en-US" sz="2000" dirty="0"/>
              <a:t> </a:t>
            </a:r>
            <a:r>
              <a:rPr lang="en-US" sz="2000" dirty="0" err="1"/>
              <a:t>hisobi</a:t>
            </a:r>
            <a:r>
              <a:rPr lang="en-US" sz="2000" dirty="0"/>
              <a:t> </a:t>
            </a:r>
            <a:r>
              <a:rPr lang="en-US" sz="2000" dirty="0" err="1"/>
              <a:t>fanida</a:t>
            </a:r>
            <a:r>
              <a:rPr lang="en-US" sz="2000" dirty="0"/>
              <a:t> ham </a:t>
            </a:r>
            <a:r>
              <a:rPr lang="en-US" sz="2000" dirty="0" err="1"/>
              <a:t>uning</a:t>
            </a:r>
            <a:r>
              <a:rPr lang="en-US" sz="2000" dirty="0"/>
              <a:t> </a:t>
            </a:r>
            <a:r>
              <a:rPr lang="en-US" sz="2000" dirty="0" err="1"/>
              <a:t>predmetini</a:t>
            </a:r>
            <a:r>
              <a:rPr lang="en-US" sz="2000" dirty="0"/>
              <a:t> </a:t>
            </a:r>
            <a:r>
              <a:rPr lang="en-US" sz="2000" dirty="0" err="1"/>
              <a:t>oʻrganish</a:t>
            </a:r>
            <a:r>
              <a:rPr lang="en-US" sz="2000" dirty="0"/>
              <a:t> </a:t>
            </a:r>
            <a:r>
              <a:rPr lang="en-US" sz="2000" dirty="0" err="1"/>
              <a:t>usullari</a:t>
            </a:r>
            <a:r>
              <a:rPr lang="en-US" sz="2000" dirty="0"/>
              <a:t> </a:t>
            </a:r>
            <a:r>
              <a:rPr lang="en-US" sz="2000" dirty="0" err="1"/>
              <a:t>mavjud</a:t>
            </a:r>
            <a:r>
              <a:rPr lang="en-US" sz="2000" dirty="0"/>
              <a:t>. </a:t>
            </a:r>
            <a:r>
              <a:rPr lang="en-US" sz="2000" dirty="0" smtClean="0"/>
              <a:t> Bu </a:t>
            </a:r>
            <a:r>
              <a:rPr lang="en-US" sz="2000" dirty="0" err="1"/>
              <a:t>usullarga</a:t>
            </a:r>
            <a:r>
              <a:rPr lang="en-US" sz="2000" dirty="0"/>
              <a:t> </a:t>
            </a:r>
            <a:r>
              <a:rPr lang="en-US" sz="2000" dirty="0" err="1"/>
              <a:t>quyidagilar</a:t>
            </a:r>
            <a:r>
              <a:rPr lang="en-US" sz="2000" dirty="0"/>
              <a:t> </a:t>
            </a:r>
            <a:r>
              <a:rPr lang="en-US" sz="2000" dirty="0" err="1"/>
              <a:t>kiradi</a:t>
            </a:r>
            <a:endParaRPr lang="ru-RU" sz="2000" dirty="0"/>
          </a:p>
        </p:txBody>
      </p:sp>
      <p:graphicFrame>
        <p:nvGraphicFramePr>
          <p:cNvPr id="4" name="Объект 3"/>
          <p:cNvGraphicFramePr>
            <a:graphicFrameLocks noGrp="1"/>
          </p:cNvGraphicFramePr>
          <p:nvPr>
            <p:ph sz="quarter" idx="13"/>
          </p:nvPr>
        </p:nvGraphicFramePr>
        <p:xfrm>
          <a:off x="914400" y="1271451"/>
          <a:ext cx="9222377" cy="53644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618517"/>
            <a:ext cx="10364451" cy="757437"/>
          </a:xfrm>
        </p:spPr>
        <p:txBody>
          <a:bodyPr>
            <a:normAutofit fontScale="90000"/>
          </a:bodyPr>
          <a:lstStyle/>
          <a:p>
            <a:pPr algn="l"/>
            <a:r>
              <a:rPr lang="en-US" sz="2000" dirty="0" err="1"/>
              <a:t>Har</a:t>
            </a:r>
            <a:r>
              <a:rPr lang="en-US" sz="2000" dirty="0"/>
              <a:t> </a:t>
            </a:r>
            <a:r>
              <a:rPr lang="en-US" sz="2000" dirty="0" err="1"/>
              <a:t>bir</a:t>
            </a:r>
            <a:r>
              <a:rPr lang="en-US" sz="2000" dirty="0"/>
              <a:t> </a:t>
            </a:r>
            <a:r>
              <a:rPr lang="en-US" sz="2000" dirty="0" err="1"/>
              <a:t>korxona</a:t>
            </a:r>
            <a:r>
              <a:rPr lang="en-US" sz="2000" dirty="0"/>
              <a:t> </a:t>
            </a:r>
            <a:r>
              <a:rPr lang="en-US" sz="2000" dirty="0" err="1"/>
              <a:t>muayyan</a:t>
            </a:r>
            <a:r>
              <a:rPr lang="en-US" sz="2000" dirty="0"/>
              <a:t> </a:t>
            </a:r>
            <a:r>
              <a:rPr lang="en-US" sz="2000" dirty="0" err="1"/>
              <a:t>turdagi</a:t>
            </a:r>
            <a:r>
              <a:rPr lang="en-US" sz="2000" dirty="0"/>
              <a:t> </a:t>
            </a:r>
            <a:r>
              <a:rPr lang="en-US" sz="2000" dirty="0" err="1"/>
              <a:t>faoliyatni</a:t>
            </a:r>
            <a:r>
              <a:rPr lang="en-US" sz="2000" dirty="0"/>
              <a:t> </a:t>
            </a:r>
            <a:r>
              <a:rPr lang="en-US" sz="2000" dirty="0" err="1"/>
              <a:t>amalga</a:t>
            </a:r>
            <a:r>
              <a:rPr lang="en-US" sz="2000" dirty="0"/>
              <a:t> </a:t>
            </a:r>
            <a:r>
              <a:rPr lang="en-US" sz="2000" dirty="0" err="1"/>
              <a:t>oshirishga</a:t>
            </a:r>
            <a:r>
              <a:rPr lang="en-US" sz="2000" dirty="0"/>
              <a:t> </a:t>
            </a:r>
            <a:r>
              <a:rPr lang="en-US" sz="2000" dirty="0" err="1"/>
              <a:t>ixtisoslashgan</a:t>
            </a:r>
            <a:r>
              <a:rPr lang="en-US" sz="2000" dirty="0"/>
              <a:t>. </a:t>
            </a:r>
            <a:br>
              <a:rPr lang="en-US" sz="2000" dirty="0"/>
            </a:br>
            <a:r>
              <a:rPr lang="en-US" sz="2000" dirty="0"/>
              <a:t>Biron-</a:t>
            </a:r>
            <a:r>
              <a:rPr lang="en-US" sz="2000" dirty="0" err="1"/>
              <a:t>bir</a:t>
            </a:r>
            <a:r>
              <a:rPr lang="en-US" sz="2000" dirty="0"/>
              <a:t> </a:t>
            </a:r>
            <a:r>
              <a:rPr lang="en-US" sz="2000" dirty="0" err="1"/>
              <a:t>turdagi</a:t>
            </a:r>
            <a:r>
              <a:rPr lang="en-US" sz="2000" dirty="0"/>
              <a:t> </a:t>
            </a:r>
            <a:r>
              <a:rPr lang="en-US" sz="2000" dirty="0" err="1"/>
              <a:t>faoliyatni</a:t>
            </a:r>
            <a:r>
              <a:rPr lang="en-US" sz="2000" dirty="0"/>
              <a:t> </a:t>
            </a:r>
            <a:r>
              <a:rPr lang="en-US" sz="2000" dirty="0" err="1"/>
              <a:t>amalga</a:t>
            </a:r>
            <a:r>
              <a:rPr lang="en-US" sz="2000" dirty="0"/>
              <a:t> </a:t>
            </a:r>
            <a:r>
              <a:rPr lang="en-US" sz="2000" dirty="0" err="1"/>
              <a:t>oshirish</a:t>
            </a:r>
            <a:r>
              <a:rPr lang="en-US" sz="2000" dirty="0"/>
              <a:t>, </a:t>
            </a:r>
            <a:r>
              <a:rPr lang="en-US" sz="2000" dirty="0" err="1"/>
              <a:t>xususan</a:t>
            </a:r>
            <a:r>
              <a:rPr lang="en-US" sz="2000" dirty="0"/>
              <a:t>, </a:t>
            </a:r>
            <a:r>
              <a:rPr lang="en-US" sz="2000" dirty="0" err="1"/>
              <a:t>mahsulot</a:t>
            </a:r>
            <a:r>
              <a:rPr lang="en-US" sz="2000" dirty="0"/>
              <a:t> </a:t>
            </a:r>
            <a:r>
              <a:rPr lang="en-US" sz="2000" dirty="0" err="1"/>
              <a:t>ishlab</a:t>
            </a:r>
            <a:r>
              <a:rPr lang="en-US" sz="2000" dirty="0"/>
              <a:t> </a:t>
            </a:r>
            <a:r>
              <a:rPr lang="en-US" sz="2000" dirty="0" err="1"/>
              <a:t>chiqarish</a:t>
            </a:r>
            <a:r>
              <a:rPr lang="en-US" sz="2000" dirty="0"/>
              <a:t> </a:t>
            </a:r>
            <a:r>
              <a:rPr lang="en-US" sz="2000" dirty="0" err="1"/>
              <a:t>jarayoni</a:t>
            </a:r>
            <a:r>
              <a:rPr lang="en-US" sz="2000" dirty="0"/>
              <a:t> </a:t>
            </a:r>
            <a:r>
              <a:rPr lang="en-US" sz="2000" dirty="0" err="1"/>
              <a:t>uzluksiz</a:t>
            </a:r>
            <a:r>
              <a:rPr lang="en-US" sz="2000" dirty="0"/>
              <a:t> </a:t>
            </a:r>
            <a:r>
              <a:rPr lang="en-US" sz="2000" dirty="0" err="1"/>
              <a:t>davom</a:t>
            </a:r>
            <a:r>
              <a:rPr lang="en-US" sz="2000" dirty="0"/>
              <a:t> </a:t>
            </a:r>
            <a:r>
              <a:rPr lang="en-US" sz="2000" dirty="0" err="1"/>
              <a:t>etib</a:t>
            </a:r>
            <a:r>
              <a:rPr lang="en-US" sz="2000" dirty="0"/>
              <a:t> </a:t>
            </a:r>
            <a:r>
              <a:rPr lang="en-US" sz="2000" dirty="0" err="1"/>
              <a:t>turishi</a:t>
            </a:r>
            <a:r>
              <a:rPr lang="en-US" sz="2000" dirty="0"/>
              <a:t> </a:t>
            </a:r>
            <a:r>
              <a:rPr lang="en-US" sz="2000" dirty="0" err="1"/>
              <a:t>uchun</a:t>
            </a:r>
            <a:r>
              <a:rPr lang="en-US" sz="2000" dirty="0"/>
              <a:t> </a:t>
            </a:r>
            <a:r>
              <a:rPr lang="en-US" sz="2000" dirty="0" err="1"/>
              <a:t>quyidagi</a:t>
            </a:r>
            <a:r>
              <a:rPr lang="en-US" sz="2000" dirty="0"/>
              <a:t> </a:t>
            </a:r>
            <a:r>
              <a:rPr lang="en-US" sz="2000" dirty="0" err="1"/>
              <a:t>jarayonlarni</a:t>
            </a:r>
            <a:r>
              <a:rPr lang="en-US" sz="2000" dirty="0"/>
              <a:t> </a:t>
            </a:r>
            <a:r>
              <a:rPr lang="en-US" sz="2000" dirty="0" err="1"/>
              <a:t>oʻz</a:t>
            </a:r>
            <a:r>
              <a:rPr lang="en-US" sz="2000" dirty="0"/>
              <a:t> </a:t>
            </a:r>
            <a:r>
              <a:rPr lang="en-US" sz="2000" dirty="0" err="1"/>
              <a:t>ichiga</a:t>
            </a:r>
            <a:r>
              <a:rPr lang="en-US" sz="2000" dirty="0"/>
              <a:t> </a:t>
            </a:r>
            <a:r>
              <a:rPr lang="en-US" sz="2000" dirty="0" err="1"/>
              <a:t>oladi</a:t>
            </a:r>
            <a:endParaRPr lang="ru-RU" sz="2000" dirty="0"/>
          </a:p>
        </p:txBody>
      </p:sp>
      <p:sp>
        <p:nvSpPr>
          <p:cNvPr id="4" name="Загнутый угол 3"/>
          <p:cNvSpPr/>
          <p:nvPr/>
        </p:nvSpPr>
        <p:spPr>
          <a:xfrm rot="10800000" flipH="1" flipV="1">
            <a:off x="269967" y="1543593"/>
            <a:ext cx="3840478" cy="2845527"/>
          </a:xfrm>
          <a:prstGeom prst="foldedCorner">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1600" b="1" dirty="0" err="1" smtClean="0"/>
              <a:t>Taminot</a:t>
            </a:r>
            <a:r>
              <a:rPr lang="en-US" sz="1600" b="1" dirty="0" smtClean="0"/>
              <a:t> </a:t>
            </a:r>
            <a:r>
              <a:rPr lang="en-US" sz="1600" b="1" dirty="0" err="1" smtClean="0"/>
              <a:t>jarayoni</a:t>
            </a:r>
            <a:r>
              <a:rPr lang="en-US" sz="1600" b="1" dirty="0" smtClean="0"/>
              <a:t> </a:t>
            </a:r>
            <a:r>
              <a:rPr lang="en-US" sz="1600" dirty="0" smtClean="0"/>
              <a:t>- </a:t>
            </a:r>
            <a:r>
              <a:rPr lang="en-US" sz="1600" dirty="0" err="1" smtClean="0"/>
              <a:t>korxona</a:t>
            </a:r>
            <a:r>
              <a:rPr lang="en-US" sz="1600" dirty="0" smtClean="0"/>
              <a:t> </a:t>
            </a:r>
            <a:r>
              <a:rPr lang="en-US" sz="1600" dirty="0" err="1"/>
              <a:t>ishlab</a:t>
            </a:r>
            <a:r>
              <a:rPr lang="en-US" sz="1600" dirty="0"/>
              <a:t> </a:t>
            </a:r>
            <a:r>
              <a:rPr lang="en-US" sz="1600" dirty="0" err="1"/>
              <a:t>chiqarish</a:t>
            </a:r>
            <a:r>
              <a:rPr lang="en-US" sz="1600" dirty="0"/>
              <a:t> </a:t>
            </a:r>
            <a:r>
              <a:rPr lang="en-US" sz="1600" dirty="0" err="1"/>
              <a:t>faoliyatining</a:t>
            </a:r>
            <a:r>
              <a:rPr lang="en-US" sz="1600" dirty="0"/>
              <a:t> normal </a:t>
            </a:r>
            <a:r>
              <a:rPr lang="en-US" sz="1600" dirty="0" err="1"/>
              <a:t>borishi</a:t>
            </a:r>
            <a:r>
              <a:rPr lang="en-US" sz="1600" dirty="0"/>
              <a:t> </a:t>
            </a:r>
            <a:r>
              <a:rPr lang="en-US" sz="1600" dirty="0" err="1"/>
              <a:t>uchun</a:t>
            </a:r>
            <a:r>
              <a:rPr lang="en-US" sz="1600" dirty="0"/>
              <a:t> </a:t>
            </a:r>
            <a:r>
              <a:rPr lang="en-US" sz="1600" dirty="0" err="1"/>
              <a:t>muntazam</a:t>
            </a:r>
            <a:r>
              <a:rPr lang="en-US" sz="1600" dirty="0"/>
              <a:t> </a:t>
            </a:r>
            <a:r>
              <a:rPr lang="en-US" sz="1600" dirty="0" err="1"/>
              <a:t>ravishda</a:t>
            </a:r>
            <a:r>
              <a:rPr lang="en-US" sz="1600" dirty="0"/>
              <a:t> </a:t>
            </a:r>
            <a:r>
              <a:rPr lang="en-US" sz="1600" dirty="0" err="1"/>
              <a:t>xom</a:t>
            </a:r>
            <a:r>
              <a:rPr lang="en-US" sz="1600" dirty="0"/>
              <a:t> </a:t>
            </a:r>
            <a:r>
              <a:rPr lang="en-US" sz="1600" dirty="0" err="1"/>
              <a:t>ashyo</a:t>
            </a:r>
            <a:r>
              <a:rPr lang="en-US" sz="1600" dirty="0"/>
              <a:t>, material, </a:t>
            </a:r>
            <a:r>
              <a:rPr lang="en-US" sz="1600" dirty="0" err="1"/>
              <a:t>yoqilgʻi</a:t>
            </a:r>
            <a:r>
              <a:rPr lang="en-US" sz="1600" dirty="0"/>
              <a:t>, </a:t>
            </a:r>
            <a:r>
              <a:rPr lang="en-US" sz="1600" dirty="0" err="1"/>
              <a:t>shuningdek</a:t>
            </a:r>
            <a:r>
              <a:rPr lang="en-US" sz="1600" dirty="0"/>
              <a:t>, </a:t>
            </a:r>
            <a:r>
              <a:rPr lang="en-US" sz="1600" dirty="0" err="1"/>
              <a:t>turli</a:t>
            </a:r>
            <a:r>
              <a:rPr lang="en-US" sz="1600" dirty="0"/>
              <a:t> </a:t>
            </a:r>
            <a:r>
              <a:rPr lang="en-US" sz="1600" dirty="0" err="1"/>
              <a:t>xildagi</a:t>
            </a:r>
            <a:r>
              <a:rPr lang="en-US" sz="1600" dirty="0"/>
              <a:t> </a:t>
            </a:r>
            <a:r>
              <a:rPr lang="en-US" sz="1600" dirty="0" err="1"/>
              <a:t>asosiy</a:t>
            </a:r>
            <a:r>
              <a:rPr lang="en-US" sz="1600" dirty="0"/>
              <a:t> </a:t>
            </a:r>
            <a:r>
              <a:rPr lang="en-US" sz="1600" dirty="0" err="1"/>
              <a:t>vositalarning</a:t>
            </a:r>
            <a:r>
              <a:rPr lang="en-US" sz="1600" dirty="0"/>
              <a:t> </a:t>
            </a:r>
            <a:r>
              <a:rPr lang="en-US" sz="1600" dirty="0" err="1"/>
              <a:t>xarid</a:t>
            </a:r>
            <a:r>
              <a:rPr lang="en-US" sz="1600" dirty="0"/>
              <a:t> </a:t>
            </a:r>
            <a:r>
              <a:rPr lang="en-US" sz="1600" dirty="0" err="1"/>
              <a:t>qilib</a:t>
            </a:r>
            <a:r>
              <a:rPr lang="en-US" sz="1600" dirty="0"/>
              <a:t> </a:t>
            </a:r>
            <a:r>
              <a:rPr lang="en-US" sz="1600" dirty="0" err="1"/>
              <a:t>turilishi</a:t>
            </a:r>
            <a:r>
              <a:rPr lang="en-US" sz="1600" dirty="0"/>
              <a:t> </a:t>
            </a:r>
            <a:r>
              <a:rPr lang="en-US" sz="1600" dirty="0" err="1"/>
              <a:t>zarurligi</a:t>
            </a:r>
            <a:r>
              <a:rPr lang="en-US" sz="1600" dirty="0"/>
              <a:t> </a:t>
            </a:r>
            <a:r>
              <a:rPr lang="en-US" sz="1600" dirty="0" err="1"/>
              <a:t>bilan</a:t>
            </a:r>
            <a:r>
              <a:rPr lang="en-US" sz="1600" dirty="0"/>
              <a:t> </a:t>
            </a:r>
            <a:r>
              <a:rPr lang="en-US" sz="1600" dirty="0" err="1"/>
              <a:t>izohlanadi</a:t>
            </a:r>
            <a:r>
              <a:rPr lang="en-US" sz="1600" dirty="0"/>
              <a:t>. Bu </a:t>
            </a:r>
            <a:r>
              <a:rPr lang="en-US" sz="1600" dirty="0" err="1"/>
              <a:t>jarayon</a:t>
            </a:r>
            <a:r>
              <a:rPr lang="en-US" sz="1600" dirty="0"/>
              <a:t> </a:t>
            </a:r>
            <a:r>
              <a:rPr lang="en-US" sz="1600" dirty="0" err="1"/>
              <a:t>ishlab</a:t>
            </a:r>
            <a:r>
              <a:rPr lang="en-US" sz="1600" dirty="0"/>
              <a:t> </a:t>
            </a:r>
            <a:r>
              <a:rPr lang="en-US" sz="1600" dirty="0" err="1"/>
              <a:t>chiqarish</a:t>
            </a:r>
            <a:r>
              <a:rPr lang="en-US" sz="1600" dirty="0"/>
              <a:t> </a:t>
            </a:r>
            <a:r>
              <a:rPr lang="en-US" sz="1600" dirty="0" err="1"/>
              <a:t>jarayoni</a:t>
            </a:r>
            <a:r>
              <a:rPr lang="en-US" sz="1600" dirty="0"/>
              <a:t> </a:t>
            </a:r>
            <a:r>
              <a:rPr lang="en-US" sz="1600" dirty="0" err="1"/>
              <a:t>uchun</a:t>
            </a:r>
            <a:r>
              <a:rPr lang="en-US" sz="1600" dirty="0"/>
              <a:t> </a:t>
            </a:r>
            <a:r>
              <a:rPr lang="en-US" sz="1600" dirty="0" err="1"/>
              <a:t>zarur</a:t>
            </a:r>
            <a:r>
              <a:rPr lang="en-US" sz="1600" dirty="0"/>
              <a:t> </a:t>
            </a:r>
            <a:r>
              <a:rPr lang="en-US" sz="1600" dirty="0" err="1"/>
              <a:t>vositalarni</a:t>
            </a:r>
            <a:r>
              <a:rPr lang="en-US" sz="1600" dirty="0"/>
              <a:t> </a:t>
            </a:r>
            <a:r>
              <a:rPr lang="en-US" sz="1600" dirty="0" err="1"/>
              <a:t>mol</a:t>
            </a:r>
            <a:r>
              <a:rPr lang="en-US" sz="1600" dirty="0"/>
              <a:t> </a:t>
            </a:r>
            <a:r>
              <a:rPr lang="en-US" sz="1600" dirty="0" err="1"/>
              <a:t>etkazib</a:t>
            </a:r>
            <a:r>
              <a:rPr lang="en-US" sz="1600" dirty="0"/>
              <a:t> </a:t>
            </a:r>
            <a:r>
              <a:rPr lang="en-US" sz="1600" dirty="0" err="1"/>
              <a:t>beruvchilardan</a:t>
            </a:r>
            <a:r>
              <a:rPr lang="en-US" sz="1600" dirty="0"/>
              <a:t> </a:t>
            </a:r>
            <a:r>
              <a:rPr lang="en-US" sz="1600" dirty="0" err="1"/>
              <a:t>pulga</a:t>
            </a:r>
            <a:r>
              <a:rPr lang="en-US" sz="1600" dirty="0"/>
              <a:t> </a:t>
            </a:r>
            <a:r>
              <a:rPr lang="en-US" sz="1600" dirty="0" err="1"/>
              <a:t>sotib</a:t>
            </a:r>
            <a:r>
              <a:rPr lang="en-US" sz="1600" dirty="0"/>
              <a:t> </a:t>
            </a:r>
            <a:r>
              <a:rPr lang="en-US" sz="1600" dirty="0" err="1"/>
              <a:t>olib</a:t>
            </a:r>
            <a:r>
              <a:rPr lang="en-US" sz="1600" dirty="0"/>
              <a:t>, </a:t>
            </a:r>
            <a:r>
              <a:rPr lang="en-US" sz="1600" dirty="0" err="1"/>
              <a:t>korxonaga</a:t>
            </a:r>
            <a:r>
              <a:rPr lang="en-US" sz="1600" dirty="0"/>
              <a:t> </a:t>
            </a:r>
            <a:r>
              <a:rPr lang="en-US" sz="1600" dirty="0" err="1"/>
              <a:t>keltirish</a:t>
            </a:r>
            <a:r>
              <a:rPr lang="en-US" sz="1600" dirty="0"/>
              <a:t> </a:t>
            </a:r>
            <a:r>
              <a:rPr lang="en-US" sz="1600" dirty="0" err="1"/>
              <a:t>bilan</a:t>
            </a:r>
            <a:r>
              <a:rPr lang="en-US" sz="1600" dirty="0"/>
              <a:t> </a:t>
            </a:r>
            <a:r>
              <a:rPr lang="en-US" sz="1600" dirty="0" err="1"/>
              <a:t>chegaralanadi</a:t>
            </a:r>
            <a:r>
              <a:rPr lang="en-US" sz="1600" dirty="0"/>
              <a:t>.</a:t>
            </a:r>
            <a:endParaRPr lang="ru-RU" sz="1600" dirty="0"/>
          </a:p>
        </p:txBody>
      </p:sp>
      <p:sp>
        <p:nvSpPr>
          <p:cNvPr id="5" name="Загнутый угол 4"/>
          <p:cNvSpPr/>
          <p:nvPr/>
        </p:nvSpPr>
        <p:spPr>
          <a:xfrm rot="10800000" flipH="1" flipV="1">
            <a:off x="3815441" y="4332514"/>
            <a:ext cx="4823462" cy="2525486"/>
          </a:xfrm>
          <a:prstGeom prst="foldedCorner">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1600" b="1" dirty="0" err="1" smtClean="0"/>
              <a:t>Ishlab</a:t>
            </a:r>
            <a:r>
              <a:rPr lang="en-US" sz="1600" b="1" dirty="0" smtClean="0"/>
              <a:t> </a:t>
            </a:r>
            <a:r>
              <a:rPr lang="en-US" sz="1600" b="1" dirty="0" err="1" smtClean="0"/>
              <a:t>chiqarish</a:t>
            </a:r>
            <a:r>
              <a:rPr lang="en-US" sz="1600" b="1" dirty="0" smtClean="0"/>
              <a:t> </a:t>
            </a:r>
            <a:r>
              <a:rPr lang="en-US" sz="1600" b="1" dirty="0" err="1" smtClean="0"/>
              <a:t>jarayoni</a:t>
            </a:r>
            <a:r>
              <a:rPr lang="en-US" sz="1600" b="1" dirty="0" smtClean="0"/>
              <a:t> </a:t>
            </a:r>
            <a:r>
              <a:rPr lang="en-US" sz="1600" dirty="0" smtClean="0"/>
              <a:t>- </a:t>
            </a:r>
            <a:r>
              <a:rPr lang="en-US" sz="1600" dirty="0" err="1" smtClean="0"/>
              <a:t>moddiy</a:t>
            </a:r>
            <a:r>
              <a:rPr lang="en-US" sz="1600" dirty="0" smtClean="0"/>
              <a:t> </a:t>
            </a:r>
            <a:r>
              <a:rPr lang="en-US" sz="1600" dirty="0" err="1"/>
              <a:t>ne'matlar</a:t>
            </a:r>
            <a:r>
              <a:rPr lang="en-US" sz="1600" dirty="0"/>
              <a:t> </a:t>
            </a:r>
            <a:r>
              <a:rPr lang="en-US" sz="1600" dirty="0" err="1"/>
              <a:t>yaratish</a:t>
            </a:r>
            <a:r>
              <a:rPr lang="en-US" sz="1600" dirty="0"/>
              <a:t> </a:t>
            </a:r>
            <a:r>
              <a:rPr lang="en-US" sz="1600" dirty="0" err="1"/>
              <a:t>bilan</a:t>
            </a:r>
            <a:r>
              <a:rPr lang="en-US" sz="1600" dirty="0"/>
              <a:t> </a:t>
            </a:r>
            <a:r>
              <a:rPr lang="en-US" sz="1600" dirty="0" err="1"/>
              <a:t>bogʻliq</a:t>
            </a:r>
            <a:r>
              <a:rPr lang="en-US" sz="1600" dirty="0"/>
              <a:t>  </a:t>
            </a:r>
            <a:r>
              <a:rPr lang="en-US" sz="1600" dirty="0" err="1"/>
              <a:t>boʻlgan</a:t>
            </a:r>
            <a:r>
              <a:rPr lang="en-US" sz="1600" dirty="0"/>
              <a:t> </a:t>
            </a:r>
            <a:r>
              <a:rPr lang="en-US" sz="1600" dirty="0" err="1"/>
              <a:t>eng</a:t>
            </a:r>
            <a:r>
              <a:rPr lang="en-US" sz="1600" dirty="0"/>
              <a:t> </a:t>
            </a:r>
            <a:r>
              <a:rPr lang="en-US" sz="1600" dirty="0" err="1"/>
              <a:t>murakkab</a:t>
            </a:r>
            <a:r>
              <a:rPr lang="en-US" sz="1600" dirty="0"/>
              <a:t> </a:t>
            </a:r>
            <a:r>
              <a:rPr lang="en-US" sz="1600" dirty="0" err="1"/>
              <a:t>xoʻjalik</a:t>
            </a:r>
            <a:r>
              <a:rPr lang="en-US" sz="1600" dirty="0"/>
              <a:t> </a:t>
            </a:r>
            <a:r>
              <a:rPr lang="en-US" sz="1600" dirty="0" err="1"/>
              <a:t>muomalalarini</a:t>
            </a:r>
            <a:r>
              <a:rPr lang="en-US" sz="1600" dirty="0"/>
              <a:t> </a:t>
            </a:r>
            <a:r>
              <a:rPr lang="en-US" sz="1600" dirty="0" err="1"/>
              <a:t>oʻz</a:t>
            </a:r>
            <a:r>
              <a:rPr lang="en-US" sz="1600" dirty="0"/>
              <a:t> </a:t>
            </a:r>
            <a:r>
              <a:rPr lang="en-US" sz="1600" dirty="0" err="1"/>
              <a:t>ichiga</a:t>
            </a:r>
            <a:r>
              <a:rPr lang="en-US" sz="1600" dirty="0"/>
              <a:t> </a:t>
            </a:r>
            <a:r>
              <a:rPr lang="en-US" sz="1600" dirty="0" err="1"/>
              <a:t>oladi</a:t>
            </a:r>
            <a:r>
              <a:rPr lang="en-US" sz="1600" dirty="0"/>
              <a:t>. Bu </a:t>
            </a:r>
            <a:r>
              <a:rPr lang="en-US" sz="1600" dirty="0" err="1"/>
              <a:t>jarayonda</a:t>
            </a:r>
            <a:r>
              <a:rPr lang="en-US" sz="1600" dirty="0"/>
              <a:t> </a:t>
            </a:r>
            <a:r>
              <a:rPr lang="en-US" sz="1600" dirty="0" err="1"/>
              <a:t>mehnat</a:t>
            </a:r>
            <a:r>
              <a:rPr lang="en-US" sz="1600" dirty="0"/>
              <a:t> </a:t>
            </a:r>
            <a:r>
              <a:rPr lang="en-US" sz="1600" dirty="0" err="1"/>
              <a:t>buyumlari</a:t>
            </a:r>
            <a:r>
              <a:rPr lang="en-US" sz="1600" dirty="0"/>
              <a:t>, </a:t>
            </a:r>
            <a:r>
              <a:rPr lang="en-US" sz="1600" dirty="0" err="1"/>
              <a:t>mehnat</a:t>
            </a:r>
            <a:r>
              <a:rPr lang="en-US" sz="1600" dirty="0"/>
              <a:t> </a:t>
            </a:r>
            <a:r>
              <a:rPr lang="en-US" sz="1600" dirty="0" err="1"/>
              <a:t>vositalari</a:t>
            </a:r>
            <a:r>
              <a:rPr lang="en-US" sz="1600" dirty="0"/>
              <a:t> </a:t>
            </a:r>
            <a:r>
              <a:rPr lang="en-US" sz="1600" dirty="0" err="1"/>
              <a:t>hamda</a:t>
            </a:r>
            <a:r>
              <a:rPr lang="en-US" sz="1600" dirty="0"/>
              <a:t> </a:t>
            </a:r>
            <a:r>
              <a:rPr lang="en-US" sz="1600" dirty="0" err="1"/>
              <a:t>ishchi</a:t>
            </a:r>
            <a:r>
              <a:rPr lang="en-US" sz="1600" dirty="0"/>
              <a:t> </a:t>
            </a:r>
            <a:r>
              <a:rPr lang="en-US" sz="1600" dirty="0" err="1"/>
              <a:t>kuchi</a:t>
            </a:r>
            <a:r>
              <a:rPr lang="en-US" sz="1600" dirty="0"/>
              <a:t> </a:t>
            </a:r>
            <a:r>
              <a:rPr lang="en-US" sz="1600" dirty="0" err="1"/>
              <a:t>yordamida</a:t>
            </a:r>
            <a:r>
              <a:rPr lang="en-US" sz="1600" dirty="0"/>
              <a:t> </a:t>
            </a:r>
            <a:r>
              <a:rPr lang="en-US" sz="1600" dirty="0" err="1"/>
              <a:t>iste'mol</a:t>
            </a:r>
            <a:r>
              <a:rPr lang="en-US" sz="1600" dirty="0"/>
              <a:t> </a:t>
            </a:r>
            <a:r>
              <a:rPr lang="en-US" sz="1600" dirty="0" err="1"/>
              <a:t>qiymatiga</a:t>
            </a:r>
            <a:r>
              <a:rPr lang="en-US" sz="1600" dirty="0"/>
              <a:t> </a:t>
            </a:r>
            <a:r>
              <a:rPr lang="en-US" sz="1600" dirty="0" err="1"/>
              <a:t>ega</a:t>
            </a:r>
            <a:r>
              <a:rPr lang="en-US" sz="1600" dirty="0"/>
              <a:t> </a:t>
            </a:r>
            <a:r>
              <a:rPr lang="en-US" sz="1600" dirty="0" err="1"/>
              <a:t>boʻlgan</a:t>
            </a:r>
            <a:r>
              <a:rPr lang="en-US" sz="1600" dirty="0"/>
              <a:t> </a:t>
            </a:r>
            <a:r>
              <a:rPr lang="en-US" sz="1600" dirty="0" err="1"/>
              <a:t>moddiy</a:t>
            </a:r>
            <a:r>
              <a:rPr lang="en-US" sz="1600" dirty="0"/>
              <a:t> </a:t>
            </a:r>
            <a:r>
              <a:rPr lang="en-US" sz="1600" dirty="0" err="1"/>
              <a:t>ne'matlar</a:t>
            </a:r>
            <a:r>
              <a:rPr lang="en-US" sz="1600" dirty="0"/>
              <a:t> </a:t>
            </a:r>
            <a:r>
              <a:rPr lang="en-US" sz="1600" dirty="0" err="1"/>
              <a:t>ishlab</a:t>
            </a:r>
            <a:r>
              <a:rPr lang="en-US" sz="1600" dirty="0"/>
              <a:t> </a:t>
            </a:r>
            <a:r>
              <a:rPr lang="en-US" sz="1600" dirty="0" err="1"/>
              <a:t>chiqariladi</a:t>
            </a:r>
            <a:r>
              <a:rPr lang="en-US" sz="1600" dirty="0"/>
              <a:t>.</a:t>
            </a:r>
            <a:endParaRPr lang="ru-RU" sz="1600" dirty="0"/>
          </a:p>
        </p:txBody>
      </p:sp>
      <p:sp>
        <p:nvSpPr>
          <p:cNvPr id="6" name="Загнутый угол 5"/>
          <p:cNvSpPr/>
          <p:nvPr/>
        </p:nvSpPr>
        <p:spPr>
          <a:xfrm rot="10800000" flipH="1" flipV="1">
            <a:off x="7831180" y="1543593"/>
            <a:ext cx="3934100" cy="2514601"/>
          </a:xfrm>
          <a:prstGeom prst="foldedCorner">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1600" b="1" dirty="0" err="1" smtClean="0"/>
              <a:t>Sotish</a:t>
            </a:r>
            <a:r>
              <a:rPr lang="en-US" sz="1600" b="1" dirty="0" smtClean="0"/>
              <a:t> </a:t>
            </a:r>
            <a:r>
              <a:rPr lang="en-US" sz="1600" b="1" dirty="0" err="1" smtClean="0"/>
              <a:t>jarayoni</a:t>
            </a:r>
            <a:r>
              <a:rPr lang="en-US" sz="1600" b="1" dirty="0" smtClean="0"/>
              <a:t> </a:t>
            </a:r>
            <a:r>
              <a:rPr lang="en-US" sz="1600" dirty="0" smtClean="0"/>
              <a:t>- </a:t>
            </a:r>
            <a:r>
              <a:rPr lang="en-US" sz="1600" dirty="0" err="1" smtClean="0"/>
              <a:t>xoʻjalik</a:t>
            </a:r>
            <a:r>
              <a:rPr lang="en-US" sz="1600" dirty="0" smtClean="0"/>
              <a:t> </a:t>
            </a:r>
            <a:r>
              <a:rPr lang="en-US" sz="1600" dirty="0" err="1"/>
              <a:t>mablagʻlari</a:t>
            </a:r>
            <a:r>
              <a:rPr lang="en-US" sz="1600" dirty="0"/>
              <a:t> </a:t>
            </a:r>
            <a:r>
              <a:rPr lang="en-US" sz="1600" dirty="0" err="1"/>
              <a:t>aylanishining</a:t>
            </a:r>
            <a:r>
              <a:rPr lang="en-US" sz="1600" dirty="0"/>
              <a:t> </a:t>
            </a:r>
            <a:r>
              <a:rPr lang="en-US" sz="1600" dirty="0" err="1"/>
              <a:t>soʻnggi</a:t>
            </a:r>
            <a:r>
              <a:rPr lang="en-US" sz="1600" dirty="0"/>
              <a:t> </a:t>
            </a:r>
            <a:r>
              <a:rPr lang="en-US" sz="1600" dirty="0" err="1"/>
              <a:t>bosqichi</a:t>
            </a:r>
            <a:r>
              <a:rPr lang="en-US" sz="1600" dirty="0"/>
              <a:t> </a:t>
            </a:r>
            <a:r>
              <a:rPr lang="en-US" sz="1600" dirty="0" err="1"/>
              <a:t>boʻlib</a:t>
            </a:r>
            <a:r>
              <a:rPr lang="en-US" sz="1600" dirty="0"/>
              <a:t>, </a:t>
            </a:r>
            <a:r>
              <a:rPr lang="en-US" sz="1600" dirty="0" err="1"/>
              <a:t>bu</a:t>
            </a:r>
            <a:r>
              <a:rPr lang="en-US" sz="1600" dirty="0"/>
              <a:t> </a:t>
            </a:r>
            <a:r>
              <a:rPr lang="en-US" sz="1600" dirty="0" err="1"/>
              <a:t>bosqichda</a:t>
            </a:r>
            <a:r>
              <a:rPr lang="en-US" sz="1600" dirty="0"/>
              <a:t> </a:t>
            </a:r>
            <a:r>
              <a:rPr lang="en-US" sz="1600" dirty="0" err="1"/>
              <a:t>korxona</a:t>
            </a:r>
            <a:r>
              <a:rPr lang="en-US" sz="1600" dirty="0"/>
              <a:t> </a:t>
            </a:r>
            <a:r>
              <a:rPr lang="en-US" sz="1600" dirty="0" err="1"/>
              <a:t>tomonidan</a:t>
            </a:r>
            <a:r>
              <a:rPr lang="en-US" sz="1600" dirty="0"/>
              <a:t> </a:t>
            </a:r>
            <a:r>
              <a:rPr lang="en-US" sz="1600" dirty="0" err="1"/>
              <a:t>ishlab</a:t>
            </a:r>
            <a:r>
              <a:rPr lang="en-US" sz="1600" dirty="0"/>
              <a:t> </a:t>
            </a:r>
            <a:r>
              <a:rPr lang="en-US" sz="1600" dirty="0" err="1"/>
              <a:t>chiqarilgan</a:t>
            </a:r>
            <a:r>
              <a:rPr lang="en-US" sz="1600" dirty="0"/>
              <a:t> </a:t>
            </a:r>
            <a:r>
              <a:rPr lang="en-US" sz="1600" dirty="0" err="1"/>
              <a:t>mahsulotlar</a:t>
            </a:r>
            <a:r>
              <a:rPr lang="en-US" sz="1600" dirty="0"/>
              <a:t> </a:t>
            </a:r>
            <a:r>
              <a:rPr lang="en-US" sz="1600" dirty="0" err="1"/>
              <a:t>xaridor</a:t>
            </a:r>
            <a:r>
              <a:rPr lang="en-US" sz="1600" dirty="0"/>
              <a:t> </a:t>
            </a:r>
            <a:r>
              <a:rPr lang="en-US" sz="1600" dirty="0" err="1"/>
              <a:t>va</a:t>
            </a:r>
            <a:r>
              <a:rPr lang="en-US" sz="1600" dirty="0"/>
              <a:t> </a:t>
            </a:r>
            <a:r>
              <a:rPr lang="en-US" sz="1600" dirty="0" err="1"/>
              <a:t>iste'molchilarga</a:t>
            </a:r>
            <a:r>
              <a:rPr lang="en-US" sz="1600" dirty="0"/>
              <a:t> </a:t>
            </a:r>
            <a:r>
              <a:rPr lang="en-US" sz="1600" dirty="0" err="1"/>
              <a:t>shartnomalar</a:t>
            </a:r>
            <a:r>
              <a:rPr lang="en-US" sz="1600" dirty="0"/>
              <a:t> </a:t>
            </a:r>
            <a:r>
              <a:rPr lang="en-US" sz="1600" dirty="0" err="1"/>
              <a:t>asosida</a:t>
            </a:r>
            <a:r>
              <a:rPr lang="en-US" sz="1600" dirty="0"/>
              <a:t>  </a:t>
            </a:r>
            <a:r>
              <a:rPr lang="en-US" sz="1600" dirty="0" err="1"/>
              <a:t>etkaziladi</a:t>
            </a:r>
            <a:r>
              <a:rPr lang="en-US" sz="1600" dirty="0"/>
              <a:t>. </a:t>
            </a:r>
            <a:r>
              <a:rPr lang="en-US" sz="1600" dirty="0" err="1"/>
              <a:t>Sotish</a:t>
            </a:r>
            <a:r>
              <a:rPr lang="en-US" sz="1600" dirty="0"/>
              <a:t> </a:t>
            </a:r>
            <a:r>
              <a:rPr lang="en-US" sz="1600" dirty="0" err="1"/>
              <a:t>jarayon</a:t>
            </a:r>
            <a:r>
              <a:rPr lang="en-US" sz="1600" dirty="0"/>
              <a:t> </a:t>
            </a:r>
            <a:r>
              <a:rPr lang="en-US" sz="1600" dirty="0" err="1"/>
              <a:t>xoʻjalik</a:t>
            </a:r>
            <a:r>
              <a:rPr lang="en-US" sz="1600" dirty="0"/>
              <a:t> </a:t>
            </a:r>
            <a:r>
              <a:rPr lang="en-US" sz="1600" dirty="0" err="1"/>
              <a:t>jarayonini</a:t>
            </a:r>
            <a:r>
              <a:rPr lang="en-US" sz="1600" dirty="0"/>
              <a:t> </a:t>
            </a:r>
            <a:r>
              <a:rPr lang="en-US" sz="1600" dirty="0" err="1"/>
              <a:t>tugallaydi</a:t>
            </a:r>
            <a:r>
              <a:rPr lang="en-US" sz="1600" dirty="0"/>
              <a:t> </a:t>
            </a:r>
            <a:r>
              <a:rPr lang="en-US" sz="1600" dirty="0" err="1"/>
              <a:t>va</a:t>
            </a:r>
            <a:r>
              <a:rPr lang="en-US" sz="1600" dirty="0"/>
              <a:t> </a:t>
            </a:r>
            <a:r>
              <a:rPr lang="en-US" sz="1600" dirty="0" err="1"/>
              <a:t>yana</a:t>
            </a:r>
            <a:r>
              <a:rPr lang="en-US" sz="1600" dirty="0"/>
              <a:t> </a:t>
            </a:r>
            <a:r>
              <a:rPr lang="en-US" sz="1600" dirty="0" err="1"/>
              <a:t>yangidan</a:t>
            </a:r>
            <a:r>
              <a:rPr lang="en-US" sz="1600" dirty="0"/>
              <a:t> </a:t>
            </a:r>
            <a:r>
              <a:rPr lang="en-US" sz="1600" dirty="0" err="1"/>
              <a:t>ta'minot</a:t>
            </a:r>
            <a:r>
              <a:rPr lang="en-US" sz="1600" dirty="0"/>
              <a:t> </a:t>
            </a:r>
            <a:r>
              <a:rPr lang="en-US" sz="1600" dirty="0" err="1"/>
              <a:t>jarayoni</a:t>
            </a:r>
            <a:r>
              <a:rPr lang="en-US" sz="1600" dirty="0"/>
              <a:t> </a:t>
            </a:r>
            <a:r>
              <a:rPr lang="en-US" sz="1600" dirty="0" err="1"/>
              <a:t>boshlanadi</a:t>
            </a:r>
            <a:r>
              <a:rPr lang="en-US" sz="1600" dirty="0"/>
              <a:t> </a:t>
            </a:r>
            <a:r>
              <a:rPr lang="en-US" sz="1600" dirty="0" err="1"/>
              <a:t>hamda</a:t>
            </a:r>
            <a:r>
              <a:rPr lang="en-US" sz="1600" dirty="0"/>
              <a:t> </a:t>
            </a:r>
            <a:r>
              <a:rPr lang="en-US" sz="1600" dirty="0" err="1"/>
              <a:t>bu</a:t>
            </a:r>
            <a:r>
              <a:rPr lang="en-US" sz="1600" dirty="0"/>
              <a:t> </a:t>
            </a:r>
            <a:r>
              <a:rPr lang="en-US" sz="1600" dirty="0" err="1"/>
              <a:t>jarayon</a:t>
            </a:r>
            <a:r>
              <a:rPr lang="en-US" sz="1600" dirty="0"/>
              <a:t> </a:t>
            </a:r>
            <a:r>
              <a:rPr lang="en-US" sz="1600" dirty="0" err="1"/>
              <a:t>oldingiga</a:t>
            </a:r>
            <a:r>
              <a:rPr lang="en-US" sz="1600" dirty="0"/>
              <a:t> </a:t>
            </a:r>
            <a:r>
              <a:rPr lang="en-US" sz="1600" dirty="0" err="1"/>
              <a:t>qaraganda</a:t>
            </a:r>
            <a:r>
              <a:rPr lang="en-US" sz="1600" dirty="0"/>
              <a:t> </a:t>
            </a:r>
            <a:r>
              <a:rPr lang="en-US" sz="1600" dirty="0" err="1"/>
              <a:t>kengroq</a:t>
            </a:r>
            <a:r>
              <a:rPr lang="en-US" sz="1600" dirty="0"/>
              <a:t> </a:t>
            </a:r>
            <a:r>
              <a:rPr lang="en-US" sz="1600" dirty="0" err="1"/>
              <a:t>tus</a:t>
            </a:r>
            <a:r>
              <a:rPr lang="en-US" sz="1600" dirty="0"/>
              <a:t> </a:t>
            </a:r>
            <a:r>
              <a:rPr lang="en-US" sz="1600" dirty="0" err="1"/>
              <a:t>oladi</a:t>
            </a:r>
            <a:r>
              <a:rPr lang="en-US" sz="1600" dirty="0"/>
              <a:t>.</a:t>
            </a:r>
            <a:endParaRPr lang="ru-RU"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713476" y="278675"/>
            <a:ext cx="5504444" cy="1846216"/>
          </a:xfrm>
        </p:spPr>
        <p:txBody>
          <a:bodyPr>
            <a:normAutofit fontScale="77500" lnSpcReduction="20000"/>
          </a:bodyPr>
          <a:lstStyle/>
          <a:p>
            <a:pPr marL="0" indent="0">
              <a:buNone/>
            </a:pPr>
            <a:r>
              <a:rPr lang="en-US" dirty="0" err="1" smtClean="0"/>
              <a:t>Buxgalteriya</a:t>
            </a:r>
            <a:r>
              <a:rPr lang="en-US" dirty="0" smtClean="0"/>
              <a:t> </a:t>
            </a:r>
            <a:r>
              <a:rPr lang="en-US" dirty="0" err="1" smtClean="0"/>
              <a:t>xisobining</a:t>
            </a:r>
            <a:r>
              <a:rPr lang="en-US" dirty="0" smtClean="0"/>
              <a:t> </a:t>
            </a:r>
            <a:r>
              <a:rPr lang="en-US" dirty="0" err="1" smtClean="0"/>
              <a:t>obyektlari</a:t>
            </a:r>
            <a:endParaRPr lang="en-US" dirty="0" smtClean="0"/>
          </a:p>
          <a:p>
            <a:pPr marL="457200" indent="-457200">
              <a:buAutoNum type="arabicPeriod"/>
            </a:pPr>
            <a:r>
              <a:rPr lang="en-US" dirty="0" err="1" smtClean="0"/>
              <a:t>Xo’jalik</a:t>
            </a:r>
            <a:r>
              <a:rPr lang="en-US" dirty="0" smtClean="0"/>
              <a:t> </a:t>
            </a:r>
            <a:r>
              <a:rPr lang="en-US" dirty="0" err="1" smtClean="0"/>
              <a:t>manbalari</a:t>
            </a:r>
            <a:r>
              <a:rPr lang="en-US" dirty="0" smtClean="0"/>
              <a:t> </a:t>
            </a:r>
            <a:endParaRPr lang="en-US" dirty="0" smtClean="0"/>
          </a:p>
          <a:p>
            <a:pPr marL="0" indent="0">
              <a:buNone/>
            </a:pPr>
            <a:r>
              <a:rPr lang="en-US" dirty="0" smtClean="0"/>
              <a:t>2.    </a:t>
            </a:r>
            <a:r>
              <a:rPr lang="en-US" dirty="0" err="1" smtClean="0"/>
              <a:t>Xo’jalik</a:t>
            </a:r>
            <a:r>
              <a:rPr lang="en-US" dirty="0" smtClean="0"/>
              <a:t> </a:t>
            </a:r>
            <a:r>
              <a:rPr lang="en-US" dirty="0" err="1" smtClean="0"/>
              <a:t>manbalarining</a:t>
            </a:r>
            <a:r>
              <a:rPr lang="en-US" dirty="0" smtClean="0"/>
              <a:t> </a:t>
            </a:r>
            <a:r>
              <a:rPr lang="en-US" dirty="0" err="1" smtClean="0"/>
              <a:t>tashki</a:t>
            </a:r>
            <a:r>
              <a:rPr lang="en-US" dirty="0" smtClean="0"/>
              <a:t> </a:t>
            </a:r>
            <a:r>
              <a:rPr lang="en-US" dirty="0" err="1" smtClean="0"/>
              <a:t>topish</a:t>
            </a:r>
            <a:r>
              <a:rPr lang="en-US" dirty="0" smtClean="0"/>
              <a:t> </a:t>
            </a:r>
            <a:r>
              <a:rPr lang="en-US" dirty="0" err="1" smtClean="0"/>
              <a:t>manbalari</a:t>
            </a:r>
            <a:r>
              <a:rPr lang="en-US" dirty="0" smtClean="0"/>
              <a:t> </a:t>
            </a:r>
            <a:endParaRPr lang="en-US" dirty="0" smtClean="0"/>
          </a:p>
          <a:p>
            <a:pPr marL="457200" indent="-457200">
              <a:buAutoNum type="arabicPeriod" startAt="3"/>
            </a:pPr>
            <a:r>
              <a:rPr lang="en-US" dirty="0" err="1" smtClean="0"/>
              <a:t>Xo’jalik</a:t>
            </a:r>
            <a:r>
              <a:rPr lang="en-US" dirty="0" smtClean="0"/>
              <a:t> </a:t>
            </a:r>
            <a:r>
              <a:rPr lang="en-US" dirty="0" err="1" smtClean="0"/>
              <a:t>jarayonlari</a:t>
            </a:r>
            <a:r>
              <a:rPr lang="en-US" dirty="0" smtClean="0"/>
              <a:t> </a:t>
            </a:r>
            <a:endParaRPr lang="en-US" dirty="0" smtClean="0"/>
          </a:p>
          <a:p>
            <a:pPr marL="457200" indent="-457200">
              <a:buAutoNum type="arabicPeriod" startAt="3"/>
            </a:pPr>
            <a:r>
              <a:rPr lang="en-US" dirty="0"/>
              <a:t> </a:t>
            </a:r>
            <a:r>
              <a:rPr lang="en-US" dirty="0" err="1" smtClean="0"/>
              <a:t>Moliyaviy</a:t>
            </a:r>
            <a:r>
              <a:rPr lang="en-US" dirty="0" smtClean="0"/>
              <a:t> </a:t>
            </a:r>
            <a:r>
              <a:rPr lang="en-US" dirty="0" err="1" smtClean="0"/>
              <a:t>natijalar</a:t>
            </a:r>
            <a:endParaRPr lang="en-US" dirty="0"/>
          </a:p>
        </p:txBody>
      </p:sp>
      <p:sp>
        <p:nvSpPr>
          <p:cNvPr id="4" name="Прямоугольник 3"/>
          <p:cNvSpPr/>
          <p:nvPr/>
        </p:nvSpPr>
        <p:spPr>
          <a:xfrm>
            <a:off x="2769326" y="2124891"/>
            <a:ext cx="6096000" cy="923330"/>
          </a:xfrm>
          <a:prstGeom prst="rect">
            <a:avLst/>
          </a:prstGeom>
        </p:spPr>
        <p:txBody>
          <a:bodyPr>
            <a:spAutoFit/>
          </a:bodyPr>
          <a:lstStyle/>
          <a:p>
            <a:r>
              <a:rPr lang="ru-RU" dirty="0" err="1"/>
              <a:t>Korxona</a:t>
            </a:r>
            <a:r>
              <a:rPr lang="ru-RU" dirty="0"/>
              <a:t> </a:t>
            </a:r>
            <a:r>
              <a:rPr lang="ru-RU" dirty="0" err="1"/>
              <a:t>mablagʻlari</a:t>
            </a:r>
            <a:r>
              <a:rPr lang="ru-RU" dirty="0"/>
              <a:t> </a:t>
            </a:r>
            <a:r>
              <a:rPr lang="ru-RU" dirty="0" err="1"/>
              <a:t>har</a:t>
            </a:r>
            <a:r>
              <a:rPr lang="ru-RU" dirty="0"/>
              <a:t> </a:t>
            </a:r>
            <a:r>
              <a:rPr lang="ru-RU" dirty="0" err="1"/>
              <a:t>xil</a:t>
            </a:r>
            <a:r>
              <a:rPr lang="ru-RU" dirty="0"/>
              <a:t> </a:t>
            </a:r>
            <a:r>
              <a:rPr lang="ru-RU" dirty="0" err="1"/>
              <a:t>manbalar</a:t>
            </a:r>
            <a:r>
              <a:rPr lang="ru-RU" dirty="0"/>
              <a:t> </a:t>
            </a:r>
            <a:r>
              <a:rPr lang="ru-RU" dirty="0" err="1"/>
              <a:t>hisobiga</a:t>
            </a:r>
            <a:r>
              <a:rPr lang="ru-RU" dirty="0"/>
              <a:t> </a:t>
            </a:r>
            <a:r>
              <a:rPr lang="ru-RU" dirty="0" err="1"/>
              <a:t>shakllanadi</a:t>
            </a:r>
            <a:r>
              <a:rPr lang="ru-RU" dirty="0"/>
              <a:t>. </a:t>
            </a:r>
            <a:r>
              <a:rPr lang="ru-RU" dirty="0" err="1"/>
              <a:t>Buxgalteriya</a:t>
            </a:r>
            <a:r>
              <a:rPr lang="ru-RU" dirty="0"/>
              <a:t> </a:t>
            </a:r>
            <a:r>
              <a:rPr lang="ru-RU" dirty="0" err="1"/>
              <a:t>balansiga</a:t>
            </a:r>
            <a:r>
              <a:rPr lang="ru-RU" dirty="0"/>
              <a:t> </a:t>
            </a:r>
            <a:r>
              <a:rPr lang="ru-RU" dirty="0" err="1"/>
              <a:t>binoan</a:t>
            </a:r>
            <a:r>
              <a:rPr lang="ru-RU" dirty="0"/>
              <a:t> </a:t>
            </a:r>
            <a:r>
              <a:rPr lang="ru-RU" dirty="0" err="1"/>
              <a:t>xoʻjalik</a:t>
            </a:r>
            <a:r>
              <a:rPr lang="ru-RU" dirty="0"/>
              <a:t> </a:t>
            </a:r>
            <a:endParaRPr lang="ru-RU" dirty="0"/>
          </a:p>
          <a:p>
            <a:r>
              <a:rPr lang="ru-RU" dirty="0" err="1"/>
              <a:t>mablagʻlarning</a:t>
            </a:r>
            <a:r>
              <a:rPr lang="ru-RU" dirty="0"/>
              <a:t> </a:t>
            </a:r>
            <a:r>
              <a:rPr lang="ru-RU" dirty="0" err="1"/>
              <a:t>tashkil</a:t>
            </a:r>
            <a:r>
              <a:rPr lang="ru-RU" dirty="0"/>
              <a:t> </a:t>
            </a:r>
            <a:r>
              <a:rPr lang="ru-RU" dirty="0" err="1"/>
              <a:t>topish</a:t>
            </a:r>
            <a:r>
              <a:rPr lang="ru-RU" dirty="0"/>
              <a:t> </a:t>
            </a:r>
            <a:r>
              <a:rPr lang="ru-RU" dirty="0" err="1"/>
              <a:t>manbalari</a:t>
            </a:r>
            <a:r>
              <a:rPr lang="ru-RU" dirty="0"/>
              <a:t> 3 </a:t>
            </a:r>
            <a:r>
              <a:rPr lang="ru-RU" dirty="0" err="1"/>
              <a:t>turga</a:t>
            </a:r>
            <a:r>
              <a:rPr lang="ru-RU" dirty="0"/>
              <a:t> </a:t>
            </a:r>
            <a:r>
              <a:rPr lang="ru-RU" dirty="0" err="1"/>
              <a:t>boʻlinadi</a:t>
            </a:r>
            <a:endParaRPr lang="ru-RU" dirty="0"/>
          </a:p>
        </p:txBody>
      </p:sp>
      <p:sp>
        <p:nvSpPr>
          <p:cNvPr id="5" name="Прямоугольник 4"/>
          <p:cNvSpPr/>
          <p:nvPr/>
        </p:nvSpPr>
        <p:spPr>
          <a:xfrm>
            <a:off x="417698" y="3212013"/>
            <a:ext cx="6096000" cy="1200329"/>
          </a:xfrm>
          <a:prstGeom prst="rect">
            <a:avLst/>
          </a:prstGeom>
        </p:spPr>
        <p:txBody>
          <a:bodyPr>
            <a:spAutoFit/>
          </a:bodyPr>
          <a:lstStyle/>
          <a:p>
            <a:r>
              <a:rPr lang="en-US" b="1" dirty="0" smtClean="0"/>
              <a:t>1. O’</a:t>
            </a:r>
            <a:r>
              <a:rPr lang="ru-RU" b="1" dirty="0" smtClean="0"/>
              <a:t>z </a:t>
            </a:r>
            <a:r>
              <a:rPr lang="ru-RU" b="1" dirty="0" err="1"/>
              <a:t>mablagʻlarining</a:t>
            </a:r>
            <a:r>
              <a:rPr lang="ru-RU" b="1" dirty="0"/>
              <a:t> </a:t>
            </a:r>
            <a:r>
              <a:rPr lang="ru-RU" b="1" dirty="0" err="1"/>
              <a:t>manbalari</a:t>
            </a:r>
            <a:r>
              <a:rPr lang="ru-RU" b="1" dirty="0"/>
              <a:t> </a:t>
            </a:r>
            <a:r>
              <a:rPr lang="ru-RU" dirty="0"/>
              <a:t>- </a:t>
            </a:r>
            <a:r>
              <a:rPr lang="ru-RU" dirty="0" err="1"/>
              <a:t>korxonani</a:t>
            </a:r>
            <a:r>
              <a:rPr lang="ru-RU" dirty="0"/>
              <a:t> </a:t>
            </a:r>
            <a:r>
              <a:rPr lang="ru-RU" dirty="0" err="1"/>
              <a:t>tashkil</a:t>
            </a:r>
            <a:r>
              <a:rPr lang="ru-RU" dirty="0"/>
              <a:t> </a:t>
            </a:r>
            <a:r>
              <a:rPr lang="ru-RU" dirty="0" err="1"/>
              <a:t>etish</a:t>
            </a:r>
            <a:r>
              <a:rPr lang="ru-RU" dirty="0"/>
              <a:t> </a:t>
            </a:r>
            <a:r>
              <a:rPr lang="ru-RU" dirty="0" err="1"/>
              <a:t>paytida</a:t>
            </a:r>
            <a:r>
              <a:rPr lang="ru-RU" dirty="0"/>
              <a:t>  </a:t>
            </a:r>
            <a:r>
              <a:rPr lang="ru-RU" dirty="0" err="1"/>
              <a:t>hosil</a:t>
            </a:r>
            <a:r>
              <a:rPr lang="ru-RU" dirty="0"/>
              <a:t> </a:t>
            </a:r>
            <a:r>
              <a:rPr lang="ru-RU" dirty="0" err="1"/>
              <a:t>qilingan</a:t>
            </a:r>
            <a:r>
              <a:rPr lang="ru-RU" dirty="0"/>
              <a:t> </a:t>
            </a:r>
            <a:r>
              <a:rPr lang="ru-RU" dirty="0" err="1"/>
              <a:t>ustav</a:t>
            </a:r>
            <a:r>
              <a:rPr lang="ru-RU" dirty="0"/>
              <a:t> </a:t>
            </a:r>
            <a:r>
              <a:rPr lang="ru-RU" dirty="0" err="1"/>
              <a:t>kapitali</a:t>
            </a:r>
            <a:r>
              <a:rPr lang="ru-RU" dirty="0"/>
              <a:t>, </a:t>
            </a:r>
            <a:r>
              <a:rPr lang="ru-RU" dirty="0" err="1"/>
              <a:t>shuningdek</a:t>
            </a:r>
            <a:r>
              <a:rPr lang="ru-RU" dirty="0"/>
              <a:t>, </a:t>
            </a:r>
            <a:r>
              <a:rPr lang="ru-RU" dirty="0" err="1"/>
              <a:t>qoʻshilgan</a:t>
            </a:r>
            <a:r>
              <a:rPr lang="ru-RU" dirty="0"/>
              <a:t> </a:t>
            </a:r>
            <a:r>
              <a:rPr lang="ru-RU" dirty="0" err="1"/>
              <a:t>kapital</a:t>
            </a:r>
            <a:r>
              <a:rPr lang="ru-RU" dirty="0"/>
              <a:t>, </a:t>
            </a:r>
            <a:r>
              <a:rPr lang="ru-RU" dirty="0" err="1"/>
              <a:t>rezerv</a:t>
            </a:r>
            <a:r>
              <a:rPr lang="ru-RU" dirty="0"/>
              <a:t> </a:t>
            </a:r>
            <a:r>
              <a:rPr lang="ru-RU" dirty="0" err="1"/>
              <a:t>kapitali</a:t>
            </a:r>
            <a:r>
              <a:rPr lang="ru-RU" dirty="0"/>
              <a:t>, </a:t>
            </a:r>
            <a:r>
              <a:rPr lang="ru-RU" dirty="0" err="1"/>
              <a:t>maqsadli</a:t>
            </a:r>
            <a:r>
              <a:rPr lang="ru-RU" dirty="0"/>
              <a:t> </a:t>
            </a:r>
            <a:r>
              <a:rPr lang="ru-RU" dirty="0" err="1"/>
              <a:t>tushumlar</a:t>
            </a:r>
            <a:r>
              <a:rPr lang="ru-RU" dirty="0"/>
              <a:t>, </a:t>
            </a:r>
            <a:r>
              <a:rPr lang="ru-RU" dirty="0" err="1"/>
              <a:t>korxonaning</a:t>
            </a:r>
            <a:r>
              <a:rPr lang="ru-RU" dirty="0"/>
              <a:t> </a:t>
            </a:r>
            <a:r>
              <a:rPr lang="ru-RU" dirty="0" err="1"/>
              <a:t>ishlab</a:t>
            </a:r>
            <a:r>
              <a:rPr lang="ru-RU" dirty="0"/>
              <a:t> </a:t>
            </a:r>
            <a:r>
              <a:rPr lang="ru-RU" dirty="0" err="1"/>
              <a:t>topilgan</a:t>
            </a:r>
            <a:r>
              <a:rPr lang="ru-RU" dirty="0"/>
              <a:t> </a:t>
            </a:r>
            <a:r>
              <a:rPr lang="ru-RU" dirty="0" err="1"/>
              <a:t>sof</a:t>
            </a:r>
            <a:r>
              <a:rPr lang="ru-RU" dirty="0"/>
              <a:t> </a:t>
            </a:r>
            <a:r>
              <a:rPr lang="ru-RU" dirty="0" err="1"/>
              <a:t>foydasidan</a:t>
            </a:r>
            <a:r>
              <a:rPr lang="ru-RU" dirty="0"/>
              <a:t> </a:t>
            </a:r>
            <a:r>
              <a:rPr lang="ru-RU" dirty="0" err="1"/>
              <a:t>shakllantirilgan</a:t>
            </a:r>
            <a:r>
              <a:rPr lang="ru-RU" dirty="0"/>
              <a:t> </a:t>
            </a:r>
            <a:r>
              <a:rPr lang="ru-RU" dirty="0" err="1"/>
              <a:t>boshqa</a:t>
            </a:r>
            <a:r>
              <a:rPr lang="ru-RU" dirty="0"/>
              <a:t> </a:t>
            </a:r>
            <a:r>
              <a:rPr lang="ru-RU" dirty="0" err="1"/>
              <a:t>vositalar</a:t>
            </a:r>
            <a:r>
              <a:rPr lang="ru-RU" dirty="0"/>
              <a:t> </a:t>
            </a:r>
            <a:r>
              <a:rPr lang="ru-RU" dirty="0" err="1"/>
              <a:t>kiradi</a:t>
            </a:r>
            <a:endParaRPr lang="ru-RU" dirty="0"/>
          </a:p>
        </p:txBody>
      </p:sp>
      <p:sp>
        <p:nvSpPr>
          <p:cNvPr id="6" name="Прямоугольник 5"/>
          <p:cNvSpPr/>
          <p:nvPr/>
        </p:nvSpPr>
        <p:spPr>
          <a:xfrm>
            <a:off x="417698" y="4566197"/>
            <a:ext cx="6096000" cy="1477328"/>
          </a:xfrm>
          <a:prstGeom prst="rect">
            <a:avLst/>
          </a:prstGeom>
        </p:spPr>
        <p:txBody>
          <a:bodyPr>
            <a:spAutoFit/>
          </a:bodyPr>
          <a:lstStyle/>
          <a:p>
            <a:r>
              <a:rPr lang="ru-RU" b="1" dirty="0"/>
              <a:t>2. </a:t>
            </a:r>
            <a:r>
              <a:rPr lang="ru-RU" b="1" dirty="0" err="1"/>
              <a:t>Majburiyatlar</a:t>
            </a:r>
            <a:r>
              <a:rPr lang="ru-RU" dirty="0"/>
              <a:t> - </a:t>
            </a:r>
            <a:r>
              <a:rPr lang="ru-RU" dirty="0" err="1"/>
              <a:t>shaxsning</a:t>
            </a:r>
            <a:r>
              <a:rPr lang="ru-RU" dirty="0"/>
              <a:t> (</a:t>
            </a:r>
            <a:r>
              <a:rPr lang="ru-RU" dirty="0" err="1"/>
              <a:t>qarzdorning</a:t>
            </a:r>
            <a:r>
              <a:rPr lang="ru-RU" dirty="0"/>
              <a:t>) </a:t>
            </a:r>
            <a:r>
              <a:rPr lang="ru-RU" dirty="0" err="1"/>
              <a:t>boshqa</a:t>
            </a:r>
            <a:r>
              <a:rPr lang="ru-RU" dirty="0"/>
              <a:t> </a:t>
            </a:r>
            <a:r>
              <a:rPr lang="ru-RU" dirty="0" err="1"/>
              <a:t>shaxs</a:t>
            </a:r>
            <a:r>
              <a:rPr lang="ru-RU" dirty="0"/>
              <a:t> (</a:t>
            </a:r>
            <a:r>
              <a:rPr lang="ru-RU" dirty="0" err="1"/>
              <a:t>kreditor</a:t>
            </a:r>
            <a:r>
              <a:rPr lang="ru-RU" dirty="0"/>
              <a:t>) </a:t>
            </a:r>
            <a:r>
              <a:rPr lang="ru-RU" dirty="0" err="1"/>
              <a:t>foydasiga</a:t>
            </a:r>
            <a:r>
              <a:rPr lang="ru-RU" dirty="0"/>
              <a:t> </a:t>
            </a:r>
            <a:r>
              <a:rPr lang="ru-RU" dirty="0" err="1"/>
              <a:t>muayyan</a:t>
            </a:r>
            <a:r>
              <a:rPr lang="ru-RU" dirty="0"/>
              <a:t> </a:t>
            </a:r>
            <a:r>
              <a:rPr lang="ru-RU" dirty="0" err="1"/>
              <a:t>ishni</a:t>
            </a:r>
            <a:r>
              <a:rPr lang="ru-RU" dirty="0"/>
              <a:t> </a:t>
            </a:r>
            <a:r>
              <a:rPr lang="ru-RU" dirty="0" err="1"/>
              <a:t>amalga</a:t>
            </a:r>
            <a:r>
              <a:rPr lang="ru-RU" dirty="0"/>
              <a:t> </a:t>
            </a:r>
            <a:r>
              <a:rPr lang="ru-RU" dirty="0" err="1"/>
              <a:t>oshirish</a:t>
            </a:r>
            <a:r>
              <a:rPr lang="ru-RU" dirty="0"/>
              <a:t>, </a:t>
            </a:r>
            <a:r>
              <a:rPr lang="ru-RU" dirty="0" err="1"/>
              <a:t>masalan</a:t>
            </a:r>
            <a:r>
              <a:rPr lang="ru-RU" dirty="0"/>
              <a:t>, </a:t>
            </a:r>
            <a:r>
              <a:rPr lang="ru-RU" dirty="0" err="1"/>
              <a:t>mol-mulkni</a:t>
            </a:r>
            <a:r>
              <a:rPr lang="ru-RU" dirty="0"/>
              <a:t> </a:t>
            </a:r>
            <a:r>
              <a:rPr lang="ru-RU" dirty="0" err="1"/>
              <a:t>topshirishni</a:t>
            </a:r>
            <a:r>
              <a:rPr lang="ru-RU" dirty="0"/>
              <a:t> </a:t>
            </a:r>
            <a:r>
              <a:rPr lang="ru-RU" dirty="0" err="1"/>
              <a:t>bajarish</a:t>
            </a:r>
            <a:r>
              <a:rPr lang="ru-RU" dirty="0"/>
              <a:t>, </a:t>
            </a:r>
            <a:r>
              <a:rPr lang="ru-RU" dirty="0" err="1"/>
              <a:t>pul</a:t>
            </a:r>
            <a:r>
              <a:rPr lang="ru-RU" dirty="0"/>
              <a:t> </a:t>
            </a:r>
            <a:r>
              <a:rPr lang="ru-RU" dirty="0" err="1"/>
              <a:t>toʻlash</a:t>
            </a:r>
            <a:r>
              <a:rPr lang="ru-RU" dirty="0"/>
              <a:t> </a:t>
            </a:r>
            <a:r>
              <a:rPr lang="ru-RU" dirty="0" err="1"/>
              <a:t>va</a:t>
            </a:r>
            <a:r>
              <a:rPr lang="ru-RU" dirty="0"/>
              <a:t> </a:t>
            </a:r>
            <a:r>
              <a:rPr lang="ru-RU" dirty="0" err="1"/>
              <a:t>boshqa</a:t>
            </a:r>
            <a:r>
              <a:rPr lang="ru-RU" dirty="0"/>
              <a:t> </a:t>
            </a:r>
            <a:r>
              <a:rPr lang="ru-RU" dirty="0" err="1"/>
              <a:t>majburiyatlaridir</a:t>
            </a:r>
            <a:r>
              <a:rPr lang="ru-RU" dirty="0"/>
              <a:t> </a:t>
            </a:r>
            <a:r>
              <a:rPr lang="ru-RU" dirty="0" err="1"/>
              <a:t>yoki</a:t>
            </a:r>
            <a:r>
              <a:rPr lang="ru-RU" dirty="0"/>
              <a:t> </a:t>
            </a:r>
            <a:r>
              <a:rPr lang="ru-RU" dirty="0" err="1"/>
              <a:t>muayyan</a:t>
            </a:r>
            <a:r>
              <a:rPr lang="ru-RU" dirty="0"/>
              <a:t> </a:t>
            </a:r>
            <a:r>
              <a:rPr lang="ru-RU" dirty="0" err="1"/>
              <a:t>hatti-harakatdan</a:t>
            </a:r>
            <a:r>
              <a:rPr lang="ru-RU" dirty="0"/>
              <a:t> </a:t>
            </a:r>
            <a:r>
              <a:rPr lang="ru-RU" dirty="0" err="1"/>
              <a:t>tiyilib</a:t>
            </a:r>
            <a:r>
              <a:rPr lang="ru-RU" dirty="0"/>
              <a:t> </a:t>
            </a:r>
            <a:r>
              <a:rPr lang="ru-RU" dirty="0" err="1"/>
              <a:t>turish</a:t>
            </a:r>
            <a:r>
              <a:rPr lang="ru-RU" dirty="0"/>
              <a:t> </a:t>
            </a:r>
            <a:r>
              <a:rPr lang="ru-RU" dirty="0" err="1"/>
              <a:t>majburiyatidir</a:t>
            </a:r>
            <a:r>
              <a:rPr lang="ru-RU" dirty="0"/>
              <a:t>.</a:t>
            </a:r>
            <a:endParaRPr lang="ru-RU" dirty="0"/>
          </a:p>
        </p:txBody>
      </p:sp>
      <p:sp>
        <p:nvSpPr>
          <p:cNvPr id="7" name="Прямоугольник 6"/>
          <p:cNvSpPr/>
          <p:nvPr/>
        </p:nvSpPr>
        <p:spPr>
          <a:xfrm>
            <a:off x="6513698" y="3202076"/>
            <a:ext cx="5582195" cy="1200329"/>
          </a:xfrm>
          <a:prstGeom prst="rect">
            <a:avLst/>
          </a:prstGeom>
        </p:spPr>
        <p:txBody>
          <a:bodyPr wrap="square">
            <a:spAutoFit/>
          </a:bodyPr>
          <a:lstStyle/>
          <a:p>
            <a:r>
              <a:rPr lang="ru-RU" b="1" dirty="0"/>
              <a:t>3. </a:t>
            </a:r>
            <a:r>
              <a:rPr lang="ru-RU" b="1" dirty="0" err="1"/>
              <a:t>Chetdan</a:t>
            </a:r>
            <a:r>
              <a:rPr lang="ru-RU" b="1" dirty="0"/>
              <a:t> </a:t>
            </a:r>
            <a:r>
              <a:rPr lang="ru-RU" b="1" dirty="0" err="1"/>
              <a:t>jalb</a:t>
            </a:r>
            <a:r>
              <a:rPr lang="ru-RU" b="1" dirty="0"/>
              <a:t> </a:t>
            </a:r>
            <a:r>
              <a:rPr lang="ru-RU" b="1" dirty="0" err="1"/>
              <a:t>qilingan</a:t>
            </a:r>
            <a:r>
              <a:rPr lang="ru-RU" b="1" dirty="0"/>
              <a:t> </a:t>
            </a:r>
            <a:r>
              <a:rPr lang="ru-RU" b="1" dirty="0" err="1"/>
              <a:t>mablagʻlar</a:t>
            </a:r>
            <a:r>
              <a:rPr lang="ru-RU" b="1" dirty="0"/>
              <a:t> </a:t>
            </a:r>
            <a:r>
              <a:rPr lang="ru-RU" dirty="0"/>
              <a:t>– </a:t>
            </a:r>
            <a:r>
              <a:rPr lang="ru-RU" dirty="0" err="1"/>
              <a:t>toʻgʻridan-toʻgʻri</a:t>
            </a:r>
            <a:r>
              <a:rPr lang="ru-RU" dirty="0"/>
              <a:t> </a:t>
            </a:r>
            <a:r>
              <a:rPr lang="ru-RU" dirty="0" err="1"/>
              <a:t>foydalanish</a:t>
            </a:r>
            <a:r>
              <a:rPr lang="ru-RU" dirty="0"/>
              <a:t> </a:t>
            </a:r>
            <a:r>
              <a:rPr lang="ru-RU" dirty="0" err="1"/>
              <a:t>uchun</a:t>
            </a:r>
            <a:r>
              <a:rPr lang="ru-RU" dirty="0"/>
              <a:t> </a:t>
            </a:r>
            <a:r>
              <a:rPr lang="ru-RU" dirty="0" err="1"/>
              <a:t>jalb</a:t>
            </a:r>
            <a:r>
              <a:rPr lang="ru-RU" dirty="0"/>
              <a:t> </a:t>
            </a:r>
            <a:r>
              <a:rPr lang="ru-RU" dirty="0" err="1"/>
              <a:t>qilingan</a:t>
            </a:r>
            <a:r>
              <a:rPr lang="ru-RU" dirty="0"/>
              <a:t> </a:t>
            </a:r>
            <a:r>
              <a:rPr lang="ru-RU" dirty="0" err="1"/>
              <a:t>maqsadli</a:t>
            </a:r>
            <a:r>
              <a:rPr lang="ru-RU" dirty="0"/>
              <a:t> </a:t>
            </a:r>
            <a:r>
              <a:rPr lang="ru-RU" dirty="0" err="1"/>
              <a:t>tushumlar</a:t>
            </a:r>
            <a:r>
              <a:rPr lang="ru-RU" dirty="0"/>
              <a:t>, </a:t>
            </a:r>
            <a:r>
              <a:rPr lang="ru-RU" dirty="0" err="1"/>
              <a:t>grantlar</a:t>
            </a:r>
            <a:r>
              <a:rPr lang="ru-RU" dirty="0"/>
              <a:t>, </a:t>
            </a:r>
            <a:r>
              <a:rPr lang="ru-RU" dirty="0" err="1"/>
              <a:t>subsidiyalar</a:t>
            </a:r>
            <a:r>
              <a:rPr lang="ru-RU" dirty="0"/>
              <a:t>, </a:t>
            </a:r>
            <a:r>
              <a:rPr lang="ru-RU" dirty="0" err="1"/>
              <a:t>maqsadli</a:t>
            </a:r>
            <a:r>
              <a:rPr lang="ru-RU" dirty="0"/>
              <a:t> </a:t>
            </a:r>
            <a:r>
              <a:rPr lang="ru-RU" dirty="0" err="1"/>
              <a:t>foydalaniladigan</a:t>
            </a:r>
            <a:r>
              <a:rPr lang="ru-RU" dirty="0"/>
              <a:t> </a:t>
            </a:r>
            <a:r>
              <a:rPr lang="ru-RU" dirty="0" err="1"/>
              <a:t>soliq</a:t>
            </a:r>
            <a:r>
              <a:rPr lang="ru-RU" dirty="0"/>
              <a:t> </a:t>
            </a:r>
            <a:r>
              <a:rPr lang="ru-RU" dirty="0" err="1"/>
              <a:t>imtiyozlari</a:t>
            </a:r>
            <a:r>
              <a:rPr lang="ru-RU" dirty="0"/>
              <a:t>.</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913774" y="2367092"/>
            <a:ext cx="9641015" cy="1281799"/>
          </a:xfrm>
        </p:spPr>
        <p:txBody>
          <a:bodyPr/>
          <a:lstStyle/>
          <a:p>
            <a:r>
              <a:rPr lang="en-US" dirty="0" err="1"/>
              <a:t>Ushbu</a:t>
            </a:r>
            <a:r>
              <a:rPr lang="en-US" dirty="0"/>
              <a:t> </a:t>
            </a:r>
            <a:r>
              <a:rPr lang="en-US" dirty="0" err="1"/>
              <a:t>Qonunning</a:t>
            </a:r>
            <a:r>
              <a:rPr lang="en-US" dirty="0"/>
              <a:t> </a:t>
            </a:r>
            <a:r>
              <a:rPr lang="en-US" dirty="0" err="1" smtClean="0"/>
              <a:t>maqsadi</a:t>
            </a:r>
            <a:r>
              <a:rPr lang="en-US" dirty="0"/>
              <a:t> - </a:t>
            </a:r>
            <a:r>
              <a:rPr lang="en-US" dirty="0" err="1"/>
              <a:t>buxgalteriya</a:t>
            </a:r>
            <a:r>
              <a:rPr lang="en-US" dirty="0"/>
              <a:t> </a:t>
            </a:r>
            <a:r>
              <a:rPr lang="en-US" dirty="0" err="1"/>
              <a:t>hisobini</a:t>
            </a:r>
            <a:r>
              <a:rPr lang="en-US" dirty="0"/>
              <a:t> </a:t>
            </a:r>
            <a:r>
              <a:rPr lang="en-US" dirty="0" err="1"/>
              <a:t>tashkil</a:t>
            </a:r>
            <a:r>
              <a:rPr lang="en-US" dirty="0"/>
              <a:t> </a:t>
            </a:r>
            <a:r>
              <a:rPr lang="en-US" dirty="0" err="1"/>
              <a:t>etish</a:t>
            </a:r>
            <a:r>
              <a:rPr lang="en-US" dirty="0"/>
              <a:t>, </a:t>
            </a:r>
            <a:r>
              <a:rPr lang="en-US" dirty="0" err="1"/>
              <a:t>yuritish</a:t>
            </a:r>
            <a:r>
              <a:rPr lang="en-US" dirty="0"/>
              <a:t> </a:t>
            </a:r>
            <a:r>
              <a:rPr lang="en-US" dirty="0" err="1"/>
              <a:t>va</a:t>
            </a:r>
            <a:r>
              <a:rPr lang="en-US" dirty="0"/>
              <a:t> </a:t>
            </a:r>
            <a:r>
              <a:rPr lang="en-US" dirty="0" err="1"/>
              <a:t>hisobotni</a:t>
            </a:r>
            <a:r>
              <a:rPr lang="en-US" dirty="0"/>
              <a:t> </a:t>
            </a:r>
            <a:r>
              <a:rPr lang="en-US" dirty="0" err="1"/>
              <a:t>tuzish</a:t>
            </a:r>
            <a:r>
              <a:rPr lang="en-US" dirty="0"/>
              <a:t> </a:t>
            </a:r>
            <a:r>
              <a:rPr lang="en-US" dirty="0" err="1"/>
              <a:t>sohasidagi</a:t>
            </a:r>
            <a:r>
              <a:rPr lang="en-US" dirty="0"/>
              <a:t> </a:t>
            </a:r>
            <a:r>
              <a:rPr lang="en-US" dirty="0" err="1"/>
              <a:t>munosabatlarni</a:t>
            </a:r>
            <a:r>
              <a:rPr lang="en-US" dirty="0"/>
              <a:t> </a:t>
            </a:r>
            <a:r>
              <a:rPr lang="en-US" dirty="0" err="1"/>
              <a:t>tartibga</a:t>
            </a:r>
            <a:r>
              <a:rPr lang="en-US" dirty="0"/>
              <a:t> </a:t>
            </a:r>
            <a:r>
              <a:rPr lang="en-US" dirty="0" err="1"/>
              <a:t>solish-dan</a:t>
            </a:r>
            <a:r>
              <a:rPr lang="en-US" dirty="0"/>
              <a:t> </a:t>
            </a:r>
            <a:r>
              <a:rPr lang="en-US" dirty="0" err="1"/>
              <a:t>iborat</a:t>
            </a:r>
            <a:r>
              <a:rPr lang="en-US" dirty="0"/>
              <a:t>.</a:t>
            </a:r>
            <a:endParaRPr lang="ru-RU" dirty="0"/>
          </a:p>
        </p:txBody>
      </p:sp>
      <p:sp>
        <p:nvSpPr>
          <p:cNvPr id="4" name="Title 1"/>
          <p:cNvSpPr>
            <a:spLocks noGrp="1"/>
          </p:cNvSpPr>
          <p:nvPr>
            <p:ph type="title"/>
          </p:nvPr>
        </p:nvSpPr>
        <p:spPr>
          <a:xfrm>
            <a:off x="913775" y="601100"/>
            <a:ext cx="10364451" cy="15961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err="1"/>
              <a:t>Yuqoridagi</a:t>
            </a:r>
            <a:r>
              <a:rPr lang="en-US" sz="2000" dirty="0"/>
              <a:t> </a:t>
            </a:r>
            <a:r>
              <a:rPr lang="en-US" sz="2000" dirty="0" err="1"/>
              <a:t>vazifalarni</a:t>
            </a:r>
            <a:r>
              <a:rPr lang="en-US" sz="2000" dirty="0"/>
              <a:t> </a:t>
            </a:r>
            <a:r>
              <a:rPr lang="en-US" sz="2000" dirty="0" err="1"/>
              <a:t>amalga</a:t>
            </a:r>
            <a:r>
              <a:rPr lang="en-US" sz="2000" dirty="0"/>
              <a:t> </a:t>
            </a:r>
            <a:r>
              <a:rPr lang="en-US" sz="2000" dirty="0" err="1"/>
              <a:t>oshirish</a:t>
            </a:r>
            <a:r>
              <a:rPr lang="en-US" sz="2000" dirty="0"/>
              <a:t> </a:t>
            </a:r>
            <a:r>
              <a:rPr lang="en-US" sz="2000" dirty="0" err="1"/>
              <a:t>maqsadida</a:t>
            </a:r>
            <a:r>
              <a:rPr lang="en-US" sz="2000" dirty="0"/>
              <a:t> </a:t>
            </a:r>
            <a:r>
              <a:rPr lang="en-US" sz="2000" dirty="0" err="1"/>
              <a:t>Oʻzbekiston</a:t>
            </a:r>
            <a:r>
              <a:rPr lang="en-US" sz="2000" dirty="0"/>
              <a:t> </a:t>
            </a:r>
            <a:r>
              <a:rPr lang="en-US" sz="2000" dirty="0" err="1"/>
              <a:t>Respublikasining</a:t>
            </a:r>
            <a:r>
              <a:rPr lang="en-US" sz="2000" dirty="0"/>
              <a:t> 2016 </a:t>
            </a:r>
            <a:r>
              <a:rPr lang="en-US" sz="2000" dirty="0" err="1"/>
              <a:t>yil</a:t>
            </a:r>
            <a:r>
              <a:rPr lang="en-US" sz="2000" dirty="0"/>
              <a:t> 13 </a:t>
            </a:r>
            <a:r>
              <a:rPr lang="en-US" sz="2000" dirty="0" err="1"/>
              <a:t>apreldagi</a:t>
            </a:r>
            <a:r>
              <a:rPr lang="en-US" sz="2000" dirty="0"/>
              <a:t> “</a:t>
            </a:r>
            <a:r>
              <a:rPr lang="en-US" sz="2000" dirty="0" err="1"/>
              <a:t>Buxgalteriya</a:t>
            </a:r>
            <a:r>
              <a:rPr lang="en-US" sz="2000" dirty="0"/>
              <a:t> </a:t>
            </a:r>
            <a:r>
              <a:rPr lang="en-US" sz="2000" dirty="0" err="1"/>
              <a:t>hisobi</a:t>
            </a:r>
            <a:r>
              <a:rPr lang="en-US" sz="2000" dirty="0"/>
              <a:t> </a:t>
            </a:r>
            <a:r>
              <a:rPr lang="en-US" sz="2000" dirty="0" err="1"/>
              <a:t>toʻgʻrisida</a:t>
            </a:r>
            <a:r>
              <a:rPr lang="en-US" sz="2000" dirty="0"/>
              <a:t>” </a:t>
            </a:r>
            <a:r>
              <a:rPr lang="en-US" sz="2000" dirty="0" err="1"/>
              <a:t>gi</a:t>
            </a:r>
            <a:r>
              <a:rPr lang="en-US" sz="2000" dirty="0"/>
              <a:t> OʻRQ-404-sonli </a:t>
            </a:r>
            <a:r>
              <a:rPr lang="en-US" sz="2000" dirty="0" err="1"/>
              <a:t>Qonunga</a:t>
            </a:r>
            <a:r>
              <a:rPr lang="en-US" sz="2000" dirty="0"/>
              <a:t> </a:t>
            </a:r>
            <a:r>
              <a:rPr lang="en-US" sz="2000" dirty="0" err="1"/>
              <a:t>rioya</a:t>
            </a:r>
            <a:r>
              <a:rPr lang="en-US" sz="2000" dirty="0"/>
              <a:t> </a:t>
            </a:r>
            <a:r>
              <a:rPr lang="en-US" sz="2000" dirty="0" err="1"/>
              <a:t>qilinadi</a:t>
            </a:r>
            <a:r>
              <a:rPr lang="en-US" sz="2000" dirty="0"/>
              <a:t>.</a:t>
            </a:r>
            <a:endParaRPr lang="en-US" sz="2000" dirty="0"/>
          </a:p>
        </p:txBody>
      </p:sp>
      <p:sp>
        <p:nvSpPr>
          <p:cNvPr id="5" name="Пятиугольник 4"/>
          <p:cNvSpPr/>
          <p:nvPr/>
        </p:nvSpPr>
        <p:spPr>
          <a:xfrm>
            <a:off x="992777" y="3422469"/>
            <a:ext cx="8987246" cy="824266"/>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a:t>Buxgalteriya hisobini yuritishda quyidagi asosiy tamoyillarga e'tibor qaratiladi:</a:t>
            </a:r>
            <a:endParaRPr lang="ru-RU" sz="2000" dirty="0"/>
          </a:p>
        </p:txBody>
      </p:sp>
      <p:sp>
        <p:nvSpPr>
          <p:cNvPr id="6" name="Блок-схема: альтернативный процесс 5"/>
          <p:cNvSpPr/>
          <p:nvPr/>
        </p:nvSpPr>
        <p:spPr>
          <a:xfrm rot="10800000" flipV="1">
            <a:off x="992777" y="4721684"/>
            <a:ext cx="8682446" cy="1853285"/>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buAutoNum type="arabicPeriod"/>
            </a:pPr>
            <a:r>
              <a:rPr lang="en-US" dirty="0" err="1" smtClean="0"/>
              <a:t>Uzliksizlik</a:t>
            </a:r>
            <a:r>
              <a:rPr lang="en-US" dirty="0" smtClean="0"/>
              <a:t> </a:t>
            </a:r>
            <a:endParaRPr lang="en-US" dirty="0" smtClean="0"/>
          </a:p>
          <a:p>
            <a:pPr marL="342900" indent="-342900">
              <a:buAutoNum type="arabicPeriod"/>
            </a:pPr>
            <a:r>
              <a:rPr lang="en-US" dirty="0"/>
              <a:t> </a:t>
            </a:r>
            <a:r>
              <a:rPr lang="en-US" dirty="0" err="1" smtClean="0"/>
              <a:t>Ishonchlilik</a:t>
            </a:r>
            <a:endParaRPr lang="en-US" dirty="0" smtClean="0"/>
          </a:p>
          <a:p>
            <a:pPr marL="342900" indent="-342900">
              <a:buAutoNum type="arabicPeriod"/>
            </a:pPr>
            <a:r>
              <a:rPr lang="en-US" dirty="0"/>
              <a:t> </a:t>
            </a:r>
            <a:r>
              <a:rPr lang="en-US" dirty="0" err="1" smtClean="0"/>
              <a:t>Ko’rsatkichlarning</a:t>
            </a:r>
            <a:r>
              <a:rPr lang="en-US" dirty="0" smtClean="0"/>
              <a:t> </a:t>
            </a:r>
            <a:r>
              <a:rPr lang="en-US" dirty="0" err="1" smtClean="0"/>
              <a:t>qiyoslanuvchanligi</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ru-RU" altLang="en-US"/>
              <a:t>Bosh  buxgalteriyaning burchi, xuquqi va javobgarligi.</a:t>
            </a:r>
            <a:endParaRPr lang="ru-RU" altLang="en-US"/>
          </a:p>
        </p:txBody>
      </p:sp>
      <p:sp>
        <p:nvSpPr>
          <p:cNvPr id="3" name="Замещающее содержимое 2"/>
          <p:cNvSpPr>
            <a:spLocks noGrp="1"/>
          </p:cNvSpPr>
          <p:nvPr>
            <p:ph sz="quarter" idx="13"/>
          </p:nvPr>
        </p:nvSpPr>
        <p:spPr/>
        <p:txBody>
          <a:bodyPr>
            <a:noAutofit/>
          </a:bodyPr>
          <a:p>
            <a:r>
              <a:rPr lang="ru-RU" altLang="en-US" sz="1700"/>
              <a:t>Korxona va tashkilotlarda buxgalteriya xisobini tashkil qilish, xodimlarni tanlash va ularni xisob-kitob ishlarini holatini nazorat qilish bosh buxgalter zimmasiga yuklatilgandir. «Buxgalteriya xisobi toʻgʻrisida» gi qonunning 7- moddasida: « Buxgalteriya  xisobi va hisobotini tashkil etishni korxona, muassasa va tashkilot rahbari amalga oshiradi» deb ta'kidlangan . Rahbar quyidagi huquqlarga ega:</a:t>
            </a:r>
            <a:endParaRPr lang="ru-RU" altLang="en-US" sz="1700"/>
          </a:p>
          <a:p>
            <a:r>
              <a:rPr lang="ru-RU" altLang="en-US" sz="1700"/>
              <a:t>Bosh buxgalter  rahbarligida buxgalter xisobi xizmatini tashkil etish yoki shartnoma asosida jalb qilingan buxgalteriya xizmatidan foydalanish;</a:t>
            </a:r>
            <a:endParaRPr lang="ru-RU" altLang="en-US" sz="1700"/>
          </a:p>
          <a:p>
            <a:r>
              <a:rPr lang="ru-RU" altLang="en-US" sz="1700"/>
              <a:t>Buxgalteriya xisobi yuritish shartnoma asosida ixtisoslashtirilgan buxgalteriya firmasiga  yoki tarkibida buxgalteriya sub'ekti ham kiradigan xoʻjalik birlashmasining markazlashtirilgan xisobga olish boʻlimiga yuklash;</a:t>
            </a:r>
            <a:endParaRPr lang="ru-RU" altLang="en-US" sz="1700"/>
          </a:p>
          <a:p>
            <a:r>
              <a:rPr lang="ru-RU" altLang="en-US" sz="1700"/>
              <a:t>Buxgalteriya  xisobini mustaqil yuritish;</a:t>
            </a:r>
            <a:endParaRPr lang="ru-RU" altLang="en-US" sz="17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ru-RU" altLang="en-US">
                <a:sym typeface="+mn-ea"/>
              </a:rPr>
              <a:t>Buxgalteriya xisobini hozirgi zamon talabi darajasida boʻlishini quyidagi kompleks tadbirlar ta'minlaydi:</a:t>
            </a:r>
            <a:endParaRPr lang="ru-RU" altLang="en-US"/>
          </a:p>
        </p:txBody>
      </p:sp>
      <p:sp>
        <p:nvSpPr>
          <p:cNvPr id="3" name="Замещающее содержимое 2"/>
          <p:cNvSpPr>
            <a:spLocks noGrp="1"/>
          </p:cNvSpPr>
          <p:nvPr>
            <p:ph sz="quarter" idx="13"/>
          </p:nvPr>
        </p:nvSpPr>
        <p:spPr/>
        <p:txBody>
          <a:bodyPr>
            <a:normAutofit fontScale="90000"/>
          </a:bodyPr>
          <a:p>
            <a:r>
              <a:rPr lang="ru-RU" altLang="en-US"/>
              <a:t>Buxgalteriya xisobini qonunniy tartibga solish va uning me'yoriy bazasini shakllantirish;</a:t>
            </a:r>
            <a:endParaRPr lang="ru-RU" altLang="en-US"/>
          </a:p>
          <a:p>
            <a:r>
              <a:rPr lang="ru-RU" altLang="en-US"/>
              <a:t>Uslubiy ta'minot bilan (yoʻriqnomalar, uslubiy koʻrsatmalar, sharxlar ); </a:t>
            </a:r>
            <a:endParaRPr lang="ru-RU" altLang="en-US"/>
          </a:p>
          <a:p>
            <a:r>
              <a:rPr lang="ru-RU" altLang="en-US"/>
              <a:t>Kadrlar tayyorlash va qayta tayyorlash bilan;</a:t>
            </a:r>
            <a:endParaRPr lang="ru-RU" altLang="en-US"/>
          </a:p>
          <a:p>
            <a:r>
              <a:rPr lang="ru-RU" altLang="en-US"/>
              <a:t>Xalqaro professional tashkilotlar bilan hamkorlik;</a:t>
            </a:r>
            <a:endParaRPr lang="ru-RU" altLang="en-US"/>
          </a:p>
          <a:p>
            <a:r>
              <a:rPr lang="ru-RU" altLang="en-US"/>
              <a:t>Xisobni boshqarish tizimini qaytadan tashkil etish yoʻli bilan;</a:t>
            </a:r>
            <a:endParaRPr lang="ru-RU" altLang="en-US"/>
          </a:p>
          <a:p>
            <a:r>
              <a:rPr lang="ru-RU" altLang="en-US"/>
              <a:t>Yuqoridagi keltirilgan tadbirlarni birontasi tushib  qolgudek boʻlsa, maqsadga erishib boʻlmaydi.</a:t>
            </a:r>
            <a:endParaRPr lang="ru-RU"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Замещающее содержимое 2"/>
          <p:cNvSpPr>
            <a:spLocks noGrp="1"/>
          </p:cNvSpPr>
          <p:nvPr>
            <p:ph sz="quarter" idx="13"/>
          </p:nvPr>
        </p:nvSpPr>
        <p:spPr>
          <a:xfrm>
            <a:off x="1083945" y="828040"/>
            <a:ext cx="10363835" cy="4283075"/>
          </a:xfrm>
        </p:spPr>
        <p:txBody>
          <a:bodyPr>
            <a:noAutofit/>
          </a:bodyPr>
          <a:p>
            <a:r>
              <a:rPr lang="ru-RU" altLang="en-US" sz="2400"/>
              <a:t>Amaldagi buxgalteriya  xisob va hisobotini shakli va mazmuni bugungi kunda xalqaro andozalar talabi javob beradi va respublikamizda shakllangan buxgalteriya xisobi bozar munosabatlarini shakllantirishda faoliyat koʻrsatadi.  Respublikamizda «Buxgalteriya xisobi toʻgʻrisida» gi qonunni qabul qilinishi xisob ishlarini qonun asosida  tashkil qilinishini ta'minlashga qaratilgandir. Qonunning ikkinchi moddasida  buxgalteriya xisobini maqsadi yoritilgan boʻlib, unga koʻra, buxgalteriya xisobini maqsadi foydalanuvchilarni oʻz vaqtida toʻliq hamda aniq moliyaviy va boshqa buxgalteriya axboroti bilan ta'minlashdir. Buxgalteriya xisobi yordamida korxona va tashkilotlarni mulkiy munosabatlari, tegishli mablagʻlarni toʻliqligini nazorat qilinadi.</a:t>
            </a:r>
            <a:endParaRPr lang="ru-RU" alt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Замещающее содержимое 2"/>
          <p:cNvSpPr>
            <a:spLocks noGrp="1"/>
          </p:cNvSpPr>
          <p:nvPr>
            <p:ph sz="quarter" idx="13"/>
          </p:nvPr>
        </p:nvSpPr>
        <p:spPr>
          <a:xfrm>
            <a:off x="913765" y="1055370"/>
            <a:ext cx="10363835" cy="4735830"/>
          </a:xfrm>
        </p:spPr>
        <p:txBody>
          <a:bodyPr>
            <a:normAutofit fontScale="90000" lnSpcReduction="10000"/>
          </a:bodyPr>
          <a:p>
            <a:r>
              <a:rPr lang="ru-RU" altLang="en-US" sz="2220"/>
              <a:t>«Buxgalteriya xisobi toʻgʻrisidagi» qonunning 9- moddasida «Hujjat operasiyalarining buxgalteriya xisobi uchun operasiyalar amalga oshirilganligini qayd etuvchi boshlangʻich xisob hujjatlari va ularni  oʻtkazishga doir farmoyishlar asos boʻladi» deb ta'kidlangan.</a:t>
            </a:r>
            <a:endParaRPr lang="ru-RU" altLang="en-US" sz="2220"/>
          </a:p>
          <a:p>
            <a:r>
              <a:rPr lang="ru-RU" altLang="en-US" sz="2220"/>
              <a:t>«Boshlangʻich xisob hujjatlari xoʻjalik operasiyalari amalga oshirilayotgan vaqtida yoki operasiyalar amalga oshirib boʻlgandan keyin tuziladi» deb belgilangan.</a:t>
            </a:r>
            <a:endParaRPr lang="ru-RU" altLang="en-US" sz="2220"/>
          </a:p>
          <a:p>
            <a:r>
              <a:rPr lang="ru-RU" altLang="en-US" sz="2220"/>
              <a:t>Rahbar imzolash huquqiga ega boʻlgan shaxslarning ikkita roʻyhatini tasdiqlaydi. Birinchi roʻyhatga rahbarlik vazifalarini amalga oshiruvchi shaxslar, ikkinchisi buxgalteriya xisobi va  moliyaviy boshqarish vazifalarini amalga oshiruvchi shaxslar kiradi. Ushbu moddaning ikkinchi qismida koʻrsatilgan shaxslarning imzosi boʻlmagan hujjatlar xaqiqiy xisoblanmaydi» deb koʻrsatilgan</a:t>
            </a:r>
            <a:r>
              <a:rPr lang="ru-RU" altLang="en-US"/>
              <a:t>.</a:t>
            </a:r>
            <a:endParaRPr lang="ru-RU"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p>
            <a:r>
              <a:rPr lang="ru-RU" altLang="en-US"/>
              <a:t>Buxgalteriya apparati, tuzilishi va  vazifalari.</a:t>
            </a:r>
            <a:endParaRPr lang="ru-RU" altLang="en-US"/>
          </a:p>
        </p:txBody>
      </p:sp>
      <p:sp>
        <p:nvSpPr>
          <p:cNvPr id="3" name="Замещающее содержимое 2"/>
          <p:cNvSpPr>
            <a:spLocks noGrp="1"/>
          </p:cNvSpPr>
          <p:nvPr>
            <p:ph sz="quarter" idx="13"/>
          </p:nvPr>
        </p:nvSpPr>
        <p:spPr/>
        <p:txBody>
          <a:bodyPr>
            <a:normAutofit lnSpcReduction="20000"/>
          </a:bodyPr>
          <a:p>
            <a:r>
              <a:rPr lang="ru-RU" altLang="en-US"/>
              <a:t>Oʻzbekiston Respublikasida qabul qilingan «Korxonalar toʻgʻrisida»gi qonunning 33- moddasida «Korxona oʻz ishi natijalarining operativ buxgalteriya xisobini amalga oshiradi, statistika hisoboti olib boradi»  deb belgilangan. Bu vazifani qonunda belgilangan talablar mos ravishda olib borilishini ta'minlash birinchi navbatda buxgalteriya xodimlarining tarkibiy qismiga, salohiyati, bilim darajasiga va albatta bosh buxgalter tomonidan olib borilayotgan xisobni tashkil qilish uslubiga, korxonada ishlab chiqilgan xisob siyosatiga bogʻliqdir. Korxonadagi shakllangan xisob siyosati, birinchidan amaldagi qonun va yoʻriqnomalarga mos kelishi bilan, ikkinchidan esa ishlab chiqarish xususiyatlarini oʻzida ifodalash bilan  bogʻlangan boʻlishi kerak.</a:t>
            </a:r>
            <a:endParaRPr lang="ru-RU"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normAutofit fontScale="90000"/>
          </a:bodyPr>
          <a:p>
            <a:r>
              <a:rPr lang="ru-RU" altLang="en-US"/>
              <a:t>Buxgalteriya xisobini  tashkil qilish boʻyicha ishlab chiqilgan rejada quyidagilarga e'tibor berish maqsadga muvofiqdir. </a:t>
            </a:r>
            <a:endParaRPr lang="ru-RU" altLang="en-US"/>
          </a:p>
        </p:txBody>
      </p:sp>
      <p:sp>
        <p:nvSpPr>
          <p:cNvPr id="3" name="Замещающее содержимое 2"/>
          <p:cNvSpPr>
            <a:spLocks noGrp="1"/>
          </p:cNvSpPr>
          <p:nvPr>
            <p:ph sz="quarter" idx="13"/>
          </p:nvPr>
        </p:nvSpPr>
        <p:spPr>
          <a:xfrm>
            <a:off x="913765" y="2367280"/>
            <a:ext cx="10363835" cy="3848735"/>
          </a:xfrm>
        </p:spPr>
        <p:txBody>
          <a:bodyPr>
            <a:normAutofit/>
          </a:bodyPr>
          <a:p>
            <a:r>
              <a:rPr lang="ru-RU" altLang="en-US"/>
              <a:t>Hujjatlantirish va hujjatlar aylanishini tartibga solish;</a:t>
            </a:r>
            <a:endParaRPr lang="ru-RU" altLang="en-US"/>
          </a:p>
          <a:p>
            <a:r>
              <a:rPr lang="ru-RU" altLang="en-US"/>
              <a:t>Inventarizasiya oʻtkazish muddatlariga rioya qilish;</a:t>
            </a:r>
            <a:endParaRPr lang="ru-RU" altLang="en-US"/>
          </a:p>
          <a:p>
            <a:r>
              <a:rPr lang="ru-RU" altLang="en-US"/>
              <a:t>Xoʻjalik operasiyalarini amaldagi schyotlar reja asosida tashkil qilish;</a:t>
            </a:r>
            <a:endParaRPr lang="ru-RU" altLang="en-US"/>
          </a:p>
          <a:p>
            <a:r>
              <a:rPr lang="ru-RU" altLang="en-US"/>
              <a:t>Hisobot tuzish va tekshirish muddatlariga  rioya qilish;</a:t>
            </a:r>
            <a:endParaRPr lang="ru-RU" altLang="en-US"/>
          </a:p>
          <a:p>
            <a:r>
              <a:rPr lang="ru-RU" altLang="en-US"/>
              <a:t>Buxgalteriya apparatini tashkil qilish, uning tuzilishini shakllantirish birinchidan tariq xususiyatini oʻz ichiga olsa, ikkinchidan mulkiy munosabatlarni namoyon etishi kerak, uchinchidan esa mulkni, ya'ni tovar – moddiy boyliklarini toʻliqligini ta'minlashda oʻz hissasini qoʻshishi kerak.</a:t>
            </a:r>
            <a:endParaRPr lang="ru-RU"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a:xfrm>
            <a:off x="913765" y="759460"/>
            <a:ext cx="10364470" cy="1455420"/>
          </a:xfrm>
        </p:spPr>
        <p:txBody>
          <a:bodyPr>
            <a:normAutofit fontScale="90000"/>
          </a:bodyPr>
          <a:p>
            <a:r>
              <a:rPr lang="ru-RU" altLang="en-US" sz="3110"/>
              <a:t>Buxgalteriya apparati xodimlari  ish faoliyati  «Buxgalteriya hisobi toʻgʻrisida»gi qonunning 6- moddasida belgilangan. Buxgalteriya xisobining asosiy qoyidalari quyidagilardir:</a:t>
            </a:r>
            <a:endParaRPr lang="ru-RU" altLang="en-US" sz="3110"/>
          </a:p>
        </p:txBody>
      </p:sp>
      <p:sp>
        <p:nvSpPr>
          <p:cNvPr id="3" name="Замещающее содержимое 2"/>
          <p:cNvSpPr>
            <a:spLocks noGrp="1"/>
          </p:cNvSpPr>
          <p:nvPr>
            <p:ph sz="quarter" idx="13"/>
          </p:nvPr>
        </p:nvSpPr>
        <p:spPr/>
        <p:txBody>
          <a:bodyPr>
            <a:normAutofit/>
          </a:bodyPr>
          <a:p>
            <a:r>
              <a:rPr lang="ru-RU" altLang="en-US"/>
              <a:t>Buxgalteriya xisobini ikkiyoqlama yozuv usulida yuritish;</a:t>
            </a:r>
            <a:endParaRPr lang="ru-RU" altLang="en-US"/>
          </a:p>
          <a:p>
            <a:pPr>
              <a:lnSpc>
                <a:spcPct val="40000"/>
              </a:lnSpc>
            </a:pPr>
            <a:r>
              <a:rPr lang="ru-RU" altLang="en-US"/>
              <a:t>Uzluksizlik;</a:t>
            </a:r>
            <a:endParaRPr lang="ru-RU" altLang="en-US"/>
          </a:p>
          <a:p>
            <a:pPr>
              <a:lnSpc>
                <a:spcPct val="50000"/>
              </a:lnSpc>
            </a:pPr>
            <a:r>
              <a:rPr lang="ru-RU" altLang="en-US"/>
              <a:t>Xoʻjalik operasiyalari, aktivlar va passivlarning pulda baholanishi;</a:t>
            </a:r>
            <a:endParaRPr lang="ru-RU" altLang="en-US"/>
          </a:p>
          <a:p>
            <a:pPr>
              <a:lnSpc>
                <a:spcPct val="40000"/>
              </a:lnSpc>
            </a:pPr>
            <a:r>
              <a:rPr lang="ru-RU" altLang="en-US"/>
              <a:t>Aniqlik;</a:t>
            </a:r>
            <a:endParaRPr lang="ru-RU" altLang="en-US"/>
          </a:p>
          <a:p>
            <a:pPr>
              <a:lnSpc>
                <a:spcPct val="40000"/>
              </a:lnSpc>
            </a:pPr>
            <a:r>
              <a:rPr lang="ru-RU" altLang="en-US"/>
              <a:t>Hisoblash;</a:t>
            </a:r>
            <a:endParaRPr lang="ru-RU" altLang="en-US"/>
          </a:p>
          <a:p>
            <a:pPr>
              <a:lnSpc>
                <a:spcPct val="50000"/>
              </a:lnSpc>
            </a:pPr>
            <a:r>
              <a:rPr lang="ru-RU" altLang="en-US"/>
              <a:t>Oldindan koʻra bilishlik (extiyotkorlik).</a:t>
            </a:r>
            <a:endParaRPr lang="ru-RU" altLang="en-US"/>
          </a:p>
          <a:p>
            <a:pPr>
              <a:lnSpc>
                <a:spcPct val="80000"/>
              </a:lnSpc>
            </a:pPr>
            <a:r>
              <a:rPr lang="ru-RU" altLang="en-US"/>
              <a:t>Aktivlar va majburiyatlarning haqiqiy baholanishi kabi qoiydalariga amal qilish koʻrsatilgandir. Buxgalteriya apparatini toʻgʻri tashkil qilish Oʻzbekiston Respublikasi Moliya Vazirligi tomonidan belgilagan hisobot shakllarini oʻz vaqtida sifatli tuzish va topshirish imkoniyatlarini beradi.</a:t>
            </a:r>
            <a:endParaRPr lang="ru-RU"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p:txBody>
          <a:bodyPr>
            <a:normAutofit/>
          </a:bodyPr>
          <a:p>
            <a:r>
              <a:rPr lang="ru-RU" altLang="en-US" sz="2665"/>
              <a:t>Buxgalteriya xisobini tashkil etishni  takomillashtirish.</a:t>
            </a:r>
            <a:endParaRPr lang="ru-RU" altLang="en-US" sz="2665"/>
          </a:p>
        </p:txBody>
      </p:sp>
      <p:sp>
        <p:nvSpPr>
          <p:cNvPr id="3" name="Замещающее содержимое 2"/>
          <p:cNvSpPr>
            <a:spLocks noGrp="1"/>
          </p:cNvSpPr>
          <p:nvPr>
            <p:ph sz="quarter" idx="13"/>
          </p:nvPr>
        </p:nvSpPr>
        <p:spPr>
          <a:xfrm>
            <a:off x="913765" y="2140585"/>
            <a:ext cx="10363835" cy="3754120"/>
          </a:xfrm>
        </p:spPr>
        <p:txBody>
          <a:bodyPr>
            <a:normAutofit fontScale="40000"/>
          </a:bodyPr>
          <a:p>
            <a:r>
              <a:rPr lang="ru-RU" altLang="en-US" sz="4000"/>
              <a:t>Hozirgi kunda xoʻjalik yurutuvchi sub'ektlar faoliyati murakkablashib, boshqaruv tizimini soddalashtirishda buxgalteriya xisobi va iqtisodiy tahlil natijalariga tayangan holda ish olib borishni taqozo qilmoqda. Demak, buxgalteriya xisobini tashkil qilishda, uni davr talabiga moslashtirishda ayrim muammolar mavjud va ular bizning nazarimizda quyidagilardan  iborat:</a:t>
            </a:r>
            <a:endParaRPr lang="ru-RU" altLang="en-US" sz="4000"/>
          </a:p>
          <a:p>
            <a:pPr>
              <a:lnSpc>
                <a:spcPct val="40000"/>
              </a:lnSpc>
            </a:pPr>
            <a:r>
              <a:rPr lang="ru-RU" altLang="en-US" sz="4000"/>
              <a:t>Malakali buxgalterni tayyorlash;</a:t>
            </a:r>
            <a:endParaRPr lang="ru-RU" altLang="en-US" sz="4000"/>
          </a:p>
          <a:p>
            <a:pPr>
              <a:lnSpc>
                <a:spcPct val="100000"/>
              </a:lnSpc>
            </a:pPr>
            <a:r>
              <a:rPr lang="ru-RU" altLang="en-US" sz="4000"/>
              <a:t>Buxgalteriya xisoboti shakllarini qayta koʻrib chiqish;</a:t>
            </a:r>
            <a:endParaRPr lang="ru-RU" altLang="en-US" sz="4000"/>
          </a:p>
          <a:p>
            <a:r>
              <a:rPr lang="ru-RU" altLang="en-US" sz="4000"/>
              <a:t>Buxgalteriya xisobini tashkil qilishda texnik vositalardan keng foydalanish;</a:t>
            </a:r>
            <a:endParaRPr lang="ru-RU" altLang="en-US" sz="4000"/>
          </a:p>
          <a:p>
            <a:r>
              <a:rPr lang="ru-RU" altLang="en-US" sz="4000"/>
              <a:t>Buxgalteriya xisobi firmalarini tashkil qilish;</a:t>
            </a:r>
            <a:endParaRPr lang="ru-RU" altLang="en-US" sz="4000"/>
          </a:p>
          <a:p>
            <a:r>
              <a:rPr lang="ru-RU" altLang="en-US" sz="4000"/>
              <a:t>Misol uchun, Rossiyada buxgalterlarni tayyorlash asosan toʻrt yoʻnalishda olib borilmoqda[1 Shadilova S. N. Osnovi buxgalterskogo  ucheta. –Moskva., 1998. ]1</a:t>
            </a:r>
            <a:r>
              <a:rPr lang="ru-RU" altLang="en-US"/>
              <a:t>:</a:t>
            </a:r>
            <a:endParaRPr lang="ru-RU"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Замещающее содержимое 2"/>
          <p:cNvSpPr>
            <a:spLocks noGrp="1"/>
          </p:cNvSpPr>
          <p:nvPr>
            <p:ph sz="quarter" idx="13"/>
          </p:nvPr>
        </p:nvSpPr>
        <p:spPr>
          <a:xfrm>
            <a:off x="913765" y="1375410"/>
            <a:ext cx="10363835" cy="4415790"/>
          </a:xfrm>
        </p:spPr>
        <p:txBody>
          <a:bodyPr>
            <a:noAutofit/>
          </a:bodyPr>
          <a:p>
            <a:r>
              <a:rPr lang="ru-RU" altLang="en-US" sz="1900" b="1">
                <a:solidFill>
                  <a:srgbClr val="FF0000"/>
                </a:solidFill>
              </a:rPr>
              <a:t>Birinchi darajadagi oddiy buxgalter.</a:t>
            </a:r>
            <a:r>
              <a:rPr lang="ru-RU" altLang="en-US" sz="1900"/>
              <a:t>  Bu toifadagi buxgalter faqat birlamchi hujjatlar bilan,  ya'ni bir turdagi xoʻjalik operasiyalarini amalga oshirishni oʻzlashtirgan xodim  hisoblanadi. </a:t>
            </a:r>
            <a:endParaRPr lang="ru-RU" altLang="en-US" sz="1900"/>
          </a:p>
          <a:p>
            <a:r>
              <a:rPr lang="ru-RU" altLang="en-US" sz="1900"/>
              <a:t></a:t>
            </a:r>
            <a:r>
              <a:rPr lang="ru-RU" altLang="en-US" sz="1900" b="1">
                <a:solidFill>
                  <a:srgbClr val="FF0000"/>
                </a:solidFill>
              </a:rPr>
              <a:t>Ikkinchi darajadagi texnik buxgalter</a:t>
            </a:r>
            <a:r>
              <a:rPr lang="ru-RU" altLang="en-US" sz="1900"/>
              <a:t> darajadagi buxgalter birlamchi xisob ishlarini yuritishda faoliyat olib boradi. Bevosita korxona faoliyati boʻyicha amalga oshirgan xoʻjalik operasiyalarining birini bajarish uchun ma'sul deb  hisoblanadi, buxgalter mansabida ishlay olish darajasiga ega. </a:t>
            </a:r>
            <a:endParaRPr lang="ru-RU" altLang="en-US" sz="1900"/>
          </a:p>
          <a:p>
            <a:r>
              <a:rPr lang="ru-RU" altLang="en-US" sz="1900"/>
              <a:t></a:t>
            </a:r>
            <a:r>
              <a:rPr lang="ru-RU" altLang="en-US" sz="1900" b="1">
                <a:solidFill>
                  <a:srgbClr val="FF0000"/>
                </a:solidFill>
              </a:rPr>
              <a:t>Uchinchi darajali buxgalter</a:t>
            </a:r>
            <a:r>
              <a:rPr lang="ru-RU" altLang="en-US" sz="1900"/>
              <a:t>- iqtisodchi. Bu darajadagi xodim bosh buxgalter yoki uning yordamchisi (muovini) lavozimida ishlay olishi mumkin, tegishli xisob va hisobot  hujjatlariga imzo qoʻyish huquqiga ega.</a:t>
            </a:r>
            <a:endParaRPr lang="ru-RU" altLang="en-US" sz="1900"/>
          </a:p>
          <a:p>
            <a:r>
              <a:rPr lang="ru-RU" altLang="en-US" sz="1900"/>
              <a:t></a:t>
            </a:r>
            <a:r>
              <a:rPr lang="ru-RU" altLang="en-US" sz="1900" b="1">
                <a:solidFill>
                  <a:srgbClr val="FF0000"/>
                </a:solidFill>
              </a:rPr>
              <a:t>Toʻrtinchi darajadagi buxgalter</a:t>
            </a:r>
            <a:r>
              <a:rPr lang="ru-RU" altLang="en-US" sz="1900"/>
              <a:t>- auditor. Bu  darajadagi xodim ham buxgalter boʻlib,  ham auditorlik lavozimida ishlashi va  xujjatlarga toʻliq imzo qoʻyish xuquqiga ega bosh buxgalter lavozimida ishlash mumkin.</a:t>
            </a:r>
            <a:endParaRPr lang="ru-RU" altLang="en-US" sz="19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a:xfrm>
            <a:off x="913765" y="788035"/>
            <a:ext cx="10364470" cy="4118610"/>
          </a:xfrm>
        </p:spPr>
        <p:txBody>
          <a:bodyPr/>
          <a:p>
            <a:r>
              <a:rPr lang="en-US" altLang="ru-RU"/>
              <a:t>E’tiboringiz uchun rahmat</a:t>
            </a:r>
            <a:endParaRPr lang="en-US" altLang="ru-RU"/>
          </a:p>
        </p:txBody>
      </p:sp>
    </p:spTree>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TM04033925[[fn=Капля]]</Template>
  <TotalTime>0</TotalTime>
  <Words>12470</Words>
  <Application>WPS Presentation</Application>
  <PresentationFormat>Широкоэкранный</PresentationFormat>
  <Paragraphs>197</Paragraphs>
  <Slides>21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Arial</vt:lpstr>
      <vt:lpstr>SimSun</vt:lpstr>
      <vt:lpstr>Wingdings</vt:lpstr>
      <vt:lpstr>Tw Cen MT</vt:lpstr>
      <vt:lpstr>Microsoft YaHei</vt:lpstr>
      <vt:lpstr>Arial Unicode MS</vt:lpstr>
      <vt:lpstr>Calibri</vt:lpstr>
      <vt:lpstr>Times New Roman</vt:lpstr>
      <vt:lpstr>Капля</vt:lpstr>
      <vt:lpstr>XOʻJALIK YuRITUVChI SUBEKTLARDA BUXGALTERIYa HISOBINI TAShKIL ETISh VA YuRITISh TARTIBI</vt:lpstr>
      <vt:lpstr>MA'RUZA REJASI:</vt:lpstr>
      <vt:lpstr>Xoʻjalik hisobining umumiy tavsifi</vt:lpstr>
      <vt:lpstr>PowerPoint 演示文稿</vt:lpstr>
      <vt:lpstr>PowerPoint 演示文稿</vt:lpstr>
      <vt:lpstr>Buxgalteriya hisobining vazifalari - iqtisodiyot rivojlanishining har bir bosqichida amalga oshirilayotgan xoʻjalik siyosati bilan belgilanadi</vt:lpstr>
      <vt:lpstr>Buxgalteriya hisobi xoʻjalik operasiyasini buxgalteriya hisobining kamida ikkita schyotida bir vaqtda va oʻzaro bogʻliq holda pulda baholab aks ettirish yoʻli bilan ikkiyoqlama yozuv usulida yuritiladi.</vt:lpstr>
      <vt:lpstr>Har bir fanda boʻlgani kabi, buxgalteriya hisobi fanida ham uning predmetini oʻrganish usullari mavjud.  Bu usullarga quyidagilar kiradi</vt:lpstr>
      <vt:lpstr>Har bir korxona muayyan turdagi faoliyatni amalga oshirishga ixtisoslashgan.  Biron-bir turdagi faoliyatni amalga oshirish, xususan, mahsulot ishlab chiqarish jarayoni uzluksiz davom etib turishi uchun quyidagi jarayonlarni oʻz ichiga oladi</vt:lpstr>
      <vt:lpstr>PowerPoint 演示文稿</vt:lpstr>
      <vt:lpstr>Yuqoridagi vazifalarni amalga oshirish maqsadida Oʻzbekiston Respublikasining 2016 yil 13 apreldagi “Buxgalteriya hisobi toʻgʻrisida” gi OʻRQ-404-sonli Qonunga rioya qilinadi.</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XOʻJALIK YuRITUVChI SUBEKTLARDA BUXGALTERIYa HISOBINI TAShKIL ETISh VA YuRITISh TARTIBI</dc:title>
  <dc:creator>Lenovo</dc:creator>
  <cp:lastModifiedBy>Lenovo</cp:lastModifiedBy>
  <cp:revision>16</cp:revision>
  <dcterms:created xsi:type="dcterms:W3CDTF">2024-11-14T17:53:00Z</dcterms:created>
  <dcterms:modified xsi:type="dcterms:W3CDTF">2024-11-15T04:47:50Z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80F868DF00774BAFA89D2904D844DD5D_13</vt:lpwstr>
  </property>
  <property fmtid="{D5CDD505-2E9C-101B-9397-08002B2CF9AE}" pid="3" name="KSOProductBuildVer">
    <vt:lpwstr>1049-12.2.0.18607</vt:lpwstr>
  </property>
</Properties>
</file>