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349" r:id="rId2"/>
    <p:sldId id="486" r:id="rId3"/>
    <p:sldId id="462" r:id="rId4"/>
    <p:sldId id="463" r:id="rId5"/>
    <p:sldId id="464" r:id="rId6"/>
    <p:sldId id="465" r:id="rId7"/>
    <p:sldId id="466" r:id="rId8"/>
    <p:sldId id="467" r:id="rId9"/>
    <p:sldId id="468" r:id="rId10"/>
    <p:sldId id="469" r:id="rId11"/>
    <p:sldId id="470" r:id="rId12"/>
    <p:sldId id="471" r:id="rId13"/>
    <p:sldId id="472" r:id="rId14"/>
    <p:sldId id="473" r:id="rId15"/>
    <p:sldId id="474" r:id="rId16"/>
    <p:sldId id="475" r:id="rId17"/>
    <p:sldId id="476" r:id="rId18"/>
    <p:sldId id="478" r:id="rId19"/>
    <p:sldId id="479" r:id="rId20"/>
    <p:sldId id="481" r:id="rId21"/>
    <p:sldId id="482" r:id="rId22"/>
    <p:sldId id="483" r:id="rId23"/>
    <p:sldId id="484" r:id="rId24"/>
    <p:sldId id="485" r:id="rId25"/>
    <p:sldId id="367"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CC"/>
    <a:srgbClr val="FF3300"/>
    <a:srgbClr val="B4D54B"/>
    <a:srgbClr val="D1E040"/>
    <a:srgbClr val="FDE3DF"/>
    <a:srgbClr val="F7816D"/>
    <a:srgbClr val="FF6600"/>
    <a:srgbClr val="2D834E"/>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22" autoAdjust="0"/>
  </p:normalViewPr>
  <p:slideViewPr>
    <p:cSldViewPr>
      <p:cViewPr varScale="1">
        <p:scale>
          <a:sx n="75" d="100"/>
          <a:sy n="75" d="100"/>
        </p:scale>
        <p:origin x="-118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6D7672-7CB7-4459-B8F6-5C208871ECF4}" type="datetimeFigureOut">
              <a:rPr lang="ru-RU" smtClean="0"/>
              <a:t>18.11.2023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1804F2-766A-4D0D-8DD5-D8219C98D6AD}" type="slidenum">
              <a:rPr lang="ru-RU" smtClean="0"/>
              <a:t>‹#›</a:t>
            </a:fld>
            <a:endParaRPr lang="ru-RU"/>
          </a:p>
        </p:txBody>
      </p:sp>
    </p:spTree>
    <p:extLst>
      <p:ext uri="{BB962C8B-B14F-4D97-AF65-F5344CB8AC3E}">
        <p14:creationId xmlns:p14="http://schemas.microsoft.com/office/powerpoint/2010/main" val="2617957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F1804F2-766A-4D0D-8DD5-D8219C98D6AD}" type="slidenum">
              <a:rPr lang="ru-RU" smtClean="0"/>
              <a:t>1</a:t>
            </a:fld>
            <a:endParaRPr lang="ru-RU"/>
          </a:p>
        </p:txBody>
      </p:sp>
    </p:spTree>
    <p:extLst>
      <p:ext uri="{BB962C8B-B14F-4D97-AF65-F5344CB8AC3E}">
        <p14:creationId xmlns:p14="http://schemas.microsoft.com/office/powerpoint/2010/main" val="3995370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CA738BA-EF70-417A-A16E-B66EC7EBF65A}" type="slidenum">
              <a:rPr lang="ru-RU" smtClean="0"/>
              <a:t>7</a:t>
            </a:fld>
            <a:endParaRPr lang="ru-RU"/>
          </a:p>
        </p:txBody>
      </p:sp>
    </p:spTree>
    <p:extLst>
      <p:ext uri="{BB962C8B-B14F-4D97-AF65-F5344CB8AC3E}">
        <p14:creationId xmlns:p14="http://schemas.microsoft.com/office/powerpoint/2010/main" val="332265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B65C3D-0B84-43A6-B921-6424216A11E8}" type="datetimeFigureOut">
              <a:rPr lang="ru-RU" smtClean="0"/>
              <a:t>18.11.2023</a:t>
            </a:fld>
            <a:endParaRPr lang="ru-RU"/>
          </a:p>
        </p:txBody>
      </p:sp>
      <p:sp>
        <p:nvSpPr>
          <p:cNvPr id="5" name="Нижний колонтитул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1486F1-212C-4010-8328-C215CF8F1D34}"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2.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8.jpg"/><Relationship Id="rId10" Type="http://schemas.openxmlformats.org/officeDocument/2006/relationships/image" Target="../media/image7.jpg"/><Relationship Id="rId4" Type="http://schemas.openxmlformats.org/officeDocument/2006/relationships/image" Target="../media/image3.svg"/><Relationship Id="rId9"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7" Type="http://schemas.openxmlformats.org/officeDocument/2006/relationships/image" Target="../media/image13.png"/><Relationship Id="rId12"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5.jp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sv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2.jp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4.jpe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7"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12.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3528" y="219999"/>
            <a:ext cx="8496944" cy="1569660"/>
          </a:xfrm>
          <a:prstGeom prst="rect">
            <a:avLst/>
          </a:prstGeom>
        </p:spPr>
        <p:txBody>
          <a:bodyPr wrap="square" anchor="ctr">
            <a:spAutoFit/>
          </a:bodyPr>
          <a:lstStyle/>
          <a:p>
            <a:pPr algn="ctr" eaLnBrk="1" fontAlgn="auto" hangingPunct="1">
              <a:spcBef>
                <a:spcPts val="0"/>
              </a:spcBef>
              <a:spcAft>
                <a:spcPts val="0"/>
              </a:spcAft>
              <a:defRPr/>
            </a:pP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ЎЗБЕКИСТОН РЕСПУБЛИКАСИ </a:t>
            </a:r>
            <a:r>
              <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ОЛИЙ ТАЪЛИМ,ФАН ВА ИННОВАЦИЯЛАР ВАЗИРЛИГИ </a:t>
            </a: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ГУЛИСТОН ДАВЛАТ </a:t>
            </a:r>
            <a:r>
              <a:rPr lang="uz-Cyrl-UZ"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УНИВЕРСИТЕТИ </a:t>
            </a:r>
            <a:r>
              <a:rPr lang="uz-Cyrl-UZ"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uz-Cyrl-UZ"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БУХГАЛТЕРИЯ ҲИСОБИ ВА МОЛИЯ КАФЕДРАСИ</a:t>
            </a:r>
            <a:endParaRPr lang="ru-RU" sz="2400" dirty="0">
              <a:latin typeface="+mn-lt"/>
            </a:endParaRPr>
          </a:p>
        </p:txBody>
      </p:sp>
      <p:sp>
        <p:nvSpPr>
          <p:cNvPr id="6" name="Прямоугольник 5"/>
          <p:cNvSpPr/>
          <p:nvPr/>
        </p:nvSpPr>
        <p:spPr>
          <a:xfrm>
            <a:off x="1417264" y="2132856"/>
            <a:ext cx="7115175" cy="2062103"/>
          </a:xfrm>
          <a:prstGeom prst="rect">
            <a:avLst/>
          </a:prstGeom>
        </p:spPr>
        <p:txBody>
          <a:bodyPr>
            <a:spAutoFit/>
          </a:bodyPr>
          <a:lstStyle/>
          <a:p>
            <a:pPr algn="ctr">
              <a:defRPr/>
            </a:pPr>
            <a:r>
              <a:rPr lang="uz-Cyrl-UZ" sz="3200" b="1" dirty="0" smtClean="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МАВЗУ:</a:t>
            </a:r>
          </a:p>
          <a:p>
            <a:pPr algn="ctr">
              <a:defRPr/>
            </a:pP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Молиявий</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ҳисобот</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шаклларини</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тўлдириш</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тартиби</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электрон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ҳисоботни</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тақдим</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этиш</a:t>
            </a:r>
            <a:r>
              <a:rPr lang="ru-RU"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uz-Cyrl-UZ" sz="32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TextBox 1"/>
          <p:cNvSpPr txBox="1"/>
          <p:nvPr/>
        </p:nvSpPr>
        <p:spPr>
          <a:xfrm>
            <a:off x="5292080" y="5391793"/>
            <a:ext cx="3096344" cy="369332"/>
          </a:xfrm>
          <a:prstGeom prst="rect">
            <a:avLst/>
          </a:prstGeom>
          <a:noFill/>
        </p:spPr>
        <p:txBody>
          <a:bodyPr wrap="square" rtlCol="0">
            <a:spAutoFit/>
          </a:bodyPr>
          <a:lstStyle/>
          <a:p>
            <a:r>
              <a:rPr lang="ru-RU" dirty="0" err="1" smtClean="0">
                <a:solidFill>
                  <a:srgbClr val="002060"/>
                </a:solidFill>
              </a:rPr>
              <a:t>Ўқитувчи</a:t>
            </a:r>
            <a:r>
              <a:rPr lang="ru-RU" dirty="0" smtClean="0">
                <a:solidFill>
                  <a:srgbClr val="002060"/>
                </a:solidFill>
              </a:rPr>
              <a:t>: </a:t>
            </a:r>
            <a:r>
              <a:rPr lang="ru-RU" dirty="0" err="1" smtClean="0">
                <a:solidFill>
                  <a:srgbClr val="002060"/>
                </a:solidFill>
              </a:rPr>
              <a:t>У.Чоршанбаев</a:t>
            </a:r>
            <a:endParaRPr lang="ru-RU" dirty="0">
              <a:solidFill>
                <a:srgbClr val="002060"/>
              </a:solidFill>
            </a:endParaRPr>
          </a:p>
        </p:txBody>
      </p:sp>
    </p:spTree>
    <p:extLst>
      <p:ext uri="{BB962C8B-B14F-4D97-AF65-F5344CB8AC3E}">
        <p14:creationId xmlns:p14="http://schemas.microsoft.com/office/powerpoint/2010/main" val="11706135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78">
            <a:extLst>
              <a:ext uri="{FF2B5EF4-FFF2-40B4-BE49-F238E27FC236}">
                <a16:creationId xmlns="" xmlns:a16="http://schemas.microsoft.com/office/drawing/2014/main" id="{22612846-91BC-4EBA-B795-9A7F4127331D}"/>
              </a:ext>
            </a:extLst>
          </p:cNvPr>
          <p:cNvSpPr>
            <a:spLocks/>
          </p:cNvSpPr>
          <p:nvPr/>
        </p:nvSpPr>
        <p:spPr bwMode="auto">
          <a:xfrm>
            <a:off x="227852" y="2797691"/>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3"/>
                  <a:pt x="1862457" y="1199814"/>
                  <a:pt x="1199814" y="1199814"/>
                </a:cubicBezTo>
                <a:lnTo>
                  <a:pt x="1199814" y="1200552"/>
                </a:lnTo>
                <a:lnTo>
                  <a:pt x="0" y="1200552"/>
                </a:lnTo>
                <a:cubicBezTo>
                  <a:pt x="0" y="537502"/>
                  <a:pt x="537172" y="0"/>
                  <a:pt x="1199814" y="0"/>
                </a:cubicBezTo>
                <a:close/>
              </a:path>
            </a:pathLst>
          </a:custGeom>
          <a:ln>
            <a:headEnd/>
            <a:tailEnd/>
          </a:ln>
        </p:spPr>
        <p:style>
          <a:lnRef idx="1">
            <a:schemeClr val="accent6"/>
          </a:lnRef>
          <a:fillRef idx="2">
            <a:schemeClr val="accent6"/>
          </a:fillRef>
          <a:effectRef idx="1">
            <a:schemeClr val="accent6"/>
          </a:effectRef>
          <a:fontRef idx="minor">
            <a:schemeClr val="dk1"/>
          </a:fontRef>
        </p:style>
        <p:txBody>
          <a:bodyPr vert="horz" wrap="square" lIns="68580" tIns="34290" rIns="68580" bIns="34290" numCol="1" anchor="t" anchorCtr="0" compatLnSpc="1">
            <a:prstTxWarp prst="textNoShape">
              <a:avLst/>
            </a:prstTxWarp>
            <a:noAutofit/>
          </a:bodyPr>
          <a:lstStyle/>
          <a:p>
            <a:endParaRPr lang="en-US" sz="1350"/>
          </a:p>
        </p:txBody>
      </p:sp>
      <p:sp>
        <p:nvSpPr>
          <p:cNvPr id="3" name="Freeform 7">
            <a:extLst>
              <a:ext uri="{FF2B5EF4-FFF2-40B4-BE49-F238E27FC236}">
                <a16:creationId xmlns="" xmlns:a16="http://schemas.microsoft.com/office/drawing/2014/main" id="{40D650E7-2010-44B3-B8B1-94BDD8BB6405}"/>
              </a:ext>
            </a:extLst>
          </p:cNvPr>
          <p:cNvSpPr>
            <a:spLocks/>
          </p:cNvSpPr>
          <p:nvPr/>
        </p:nvSpPr>
        <p:spPr bwMode="auto">
          <a:xfrm>
            <a:off x="1265174" y="2797691"/>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ln/>
        </p:spPr>
        <p:style>
          <a:lnRef idx="1">
            <a:schemeClr val="accent6"/>
          </a:lnRef>
          <a:fillRef idx="3">
            <a:schemeClr val="accent6"/>
          </a:fillRef>
          <a:effectRef idx="2">
            <a:schemeClr val="accent6"/>
          </a:effectRef>
          <a:fontRef idx="minor">
            <a:schemeClr val="lt1"/>
          </a:fontRef>
        </p:style>
        <p:txBody>
          <a:bodyPr lIns="137160" rtlCol="0" anchor="ctr"/>
          <a:lstStyle/>
          <a:p>
            <a:r>
              <a:rPr lang="ru-RU" sz="3600" b="1" dirty="0" smtClean="0"/>
              <a:t>2</a:t>
            </a:r>
            <a:endParaRPr lang="en-US" sz="3600" b="1" dirty="0"/>
          </a:p>
        </p:txBody>
      </p:sp>
      <p:pic>
        <p:nvPicPr>
          <p:cNvPr id="5" name="Graphic 4" descr="Handshake">
            <a:extLst>
              <a:ext uri="{FF2B5EF4-FFF2-40B4-BE49-F238E27FC236}">
                <a16:creationId xmlns="" xmlns:a16="http://schemas.microsoft.com/office/drawing/2014/main" id="{746EA23D-7ECC-422B-804D-A572AFD4913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613223" y="1950090"/>
            <a:ext cx="655328" cy="655328"/>
          </a:xfrm>
          <a:prstGeom prst="rect">
            <a:avLst/>
          </a:prstGeom>
        </p:spPr>
      </p:pic>
      <p:pic>
        <p:nvPicPr>
          <p:cNvPr id="6" name="Graphic 6" descr="Upward trend">
            <a:extLst>
              <a:ext uri="{FF2B5EF4-FFF2-40B4-BE49-F238E27FC236}">
                <a16:creationId xmlns="" xmlns:a16="http://schemas.microsoft.com/office/drawing/2014/main" id="{347123A5-B983-45C6-B8F1-F335119CA1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645656" y="2988688"/>
            <a:ext cx="655328" cy="655328"/>
          </a:xfrm>
          <a:prstGeom prst="rect">
            <a:avLst/>
          </a:prstGeom>
        </p:spPr>
      </p:pic>
      <p:sp>
        <p:nvSpPr>
          <p:cNvPr id="7" name="Freeform: Shape 77">
            <a:extLst>
              <a:ext uri="{FF2B5EF4-FFF2-40B4-BE49-F238E27FC236}">
                <a16:creationId xmlns="" xmlns:a16="http://schemas.microsoft.com/office/drawing/2014/main" id="{8305683C-7EFE-4BA3-9D0B-D4AD1389FA2D}"/>
              </a:ext>
            </a:extLst>
          </p:cNvPr>
          <p:cNvSpPr>
            <a:spLocks/>
          </p:cNvSpPr>
          <p:nvPr/>
        </p:nvSpPr>
        <p:spPr bwMode="auto">
          <a:xfrm>
            <a:off x="570780" y="1783845"/>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2"/>
                  <a:pt x="1862457" y="1199814"/>
                  <a:pt x="1199814" y="1199814"/>
                </a:cubicBezTo>
                <a:lnTo>
                  <a:pt x="1199814" y="1200552"/>
                </a:lnTo>
                <a:lnTo>
                  <a:pt x="0" y="1200552"/>
                </a:lnTo>
                <a:cubicBezTo>
                  <a:pt x="0" y="537502"/>
                  <a:pt x="537172" y="0"/>
                  <a:pt x="1199814" y="0"/>
                </a:cubicBez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350" dirty="0"/>
          </a:p>
        </p:txBody>
      </p:sp>
      <p:pic>
        <p:nvPicPr>
          <p:cNvPr id="8" name="Graphic 4" descr="Handshake">
            <a:extLst>
              <a:ext uri="{FF2B5EF4-FFF2-40B4-BE49-F238E27FC236}">
                <a16:creationId xmlns="" xmlns:a16="http://schemas.microsoft.com/office/drawing/2014/main" id="{746EA23D-7ECC-422B-804D-A572AFD4913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24906" y="2100165"/>
            <a:ext cx="655328" cy="655328"/>
          </a:xfrm>
          <a:prstGeom prst="rect">
            <a:avLst/>
          </a:prstGeom>
        </p:spPr>
      </p:pic>
      <p:sp>
        <p:nvSpPr>
          <p:cNvPr id="11" name="Freeform 7">
            <a:extLst>
              <a:ext uri="{FF2B5EF4-FFF2-40B4-BE49-F238E27FC236}">
                <a16:creationId xmlns="" xmlns:a16="http://schemas.microsoft.com/office/drawing/2014/main" id="{4C8202C9-1C72-4AD7-AA92-6F34135BCD8C}"/>
              </a:ext>
            </a:extLst>
          </p:cNvPr>
          <p:cNvSpPr>
            <a:spLocks/>
          </p:cNvSpPr>
          <p:nvPr/>
        </p:nvSpPr>
        <p:spPr bwMode="auto">
          <a:xfrm>
            <a:off x="1590461" y="1772816"/>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ru-RU" sz="3600" b="1" dirty="0" smtClean="0"/>
              <a:t>1</a:t>
            </a:r>
            <a:endParaRPr lang="en-US" sz="3600" b="1" dirty="0"/>
          </a:p>
        </p:txBody>
      </p:sp>
      <p:sp>
        <p:nvSpPr>
          <p:cNvPr id="12" name="Прямоугольник 11"/>
          <p:cNvSpPr/>
          <p:nvPr/>
        </p:nvSpPr>
        <p:spPr>
          <a:xfrm>
            <a:off x="2555776" y="1950090"/>
            <a:ext cx="6114359" cy="461665"/>
          </a:xfrm>
          <a:prstGeom prst="rect">
            <a:avLst/>
          </a:prstGeom>
        </p:spPr>
        <p:txBody>
          <a:bodyPr wrap="square">
            <a:spAutoFit/>
          </a:bodyPr>
          <a:lstStyle/>
          <a:p>
            <a:pPr lvl="0"/>
            <a:r>
              <a:rPr lang="en-US" sz="2400" b="1" dirty="0" smtClean="0"/>
              <a:t>  </a:t>
            </a:r>
            <a:endParaRPr lang="uz-Cyrl-UZ" sz="2400" b="1" dirty="0" smtClean="0"/>
          </a:p>
        </p:txBody>
      </p:sp>
      <p:sp>
        <p:nvSpPr>
          <p:cNvPr id="13" name="Прямоугольник 12"/>
          <p:cNvSpPr/>
          <p:nvPr/>
        </p:nvSpPr>
        <p:spPr>
          <a:xfrm>
            <a:off x="2285999" y="2828836"/>
            <a:ext cx="6384135" cy="461665"/>
          </a:xfrm>
          <a:prstGeom prst="rect">
            <a:avLst/>
          </a:prstGeom>
        </p:spPr>
        <p:txBody>
          <a:bodyPr wrap="square">
            <a:spAutoFit/>
          </a:bodyPr>
          <a:lstStyle/>
          <a:p>
            <a:pPr lvl="0"/>
            <a:r>
              <a:rPr lang="en-US" sz="2400" b="1" dirty="0" smtClean="0"/>
              <a:t>     </a:t>
            </a:r>
            <a:endParaRPr lang="uz-Cyrl-UZ" sz="2400" b="1" dirty="0" smtClean="0"/>
          </a:p>
        </p:txBody>
      </p:sp>
      <p:sp>
        <p:nvSpPr>
          <p:cNvPr id="14" name="Freeform: Shape 78">
            <a:extLst>
              <a:ext uri="{FF2B5EF4-FFF2-40B4-BE49-F238E27FC236}">
                <a16:creationId xmlns="" xmlns:a16="http://schemas.microsoft.com/office/drawing/2014/main" id="{22612846-91BC-4EBA-B795-9A7F4127331D}"/>
              </a:ext>
            </a:extLst>
          </p:cNvPr>
          <p:cNvSpPr>
            <a:spLocks/>
          </p:cNvSpPr>
          <p:nvPr/>
        </p:nvSpPr>
        <p:spPr bwMode="auto">
          <a:xfrm>
            <a:off x="35496" y="3831200"/>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3"/>
                  <a:pt x="1862457" y="1199814"/>
                  <a:pt x="1199814" y="1199814"/>
                </a:cubicBezTo>
                <a:lnTo>
                  <a:pt x="1199814" y="1200552"/>
                </a:lnTo>
                <a:lnTo>
                  <a:pt x="0" y="1200552"/>
                </a:lnTo>
                <a:cubicBezTo>
                  <a:pt x="0" y="537502"/>
                  <a:pt x="537172" y="0"/>
                  <a:pt x="1199814" y="0"/>
                </a:cubicBez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350"/>
          </a:p>
        </p:txBody>
      </p:sp>
      <p:pic>
        <p:nvPicPr>
          <p:cNvPr id="15" name="Graphic 6" descr="Upward trend">
            <a:extLst>
              <a:ext uri="{FF2B5EF4-FFF2-40B4-BE49-F238E27FC236}">
                <a16:creationId xmlns="" xmlns:a16="http://schemas.microsoft.com/office/drawing/2014/main" id="{347123A5-B983-45C6-B8F1-F335119CA1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67544" y="3980037"/>
            <a:ext cx="655328" cy="655328"/>
          </a:xfrm>
          <a:prstGeom prst="rect">
            <a:avLst/>
          </a:prstGeom>
        </p:spPr>
      </p:pic>
      <p:sp>
        <p:nvSpPr>
          <p:cNvPr id="16" name="Freeform 7">
            <a:extLst>
              <a:ext uri="{FF2B5EF4-FFF2-40B4-BE49-F238E27FC236}">
                <a16:creationId xmlns="" xmlns:a16="http://schemas.microsoft.com/office/drawing/2014/main" id="{40D650E7-2010-44B3-B8B1-94BDD8BB6405}"/>
              </a:ext>
            </a:extLst>
          </p:cNvPr>
          <p:cNvSpPr>
            <a:spLocks/>
          </p:cNvSpPr>
          <p:nvPr/>
        </p:nvSpPr>
        <p:spPr bwMode="auto">
          <a:xfrm>
            <a:off x="1086405" y="3831837"/>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ru-RU" sz="3600" b="1" dirty="0" smtClean="0"/>
              <a:t>3</a:t>
            </a:r>
            <a:endParaRPr lang="en-US" sz="3600" b="1" dirty="0"/>
          </a:p>
        </p:txBody>
      </p:sp>
      <p:sp>
        <p:nvSpPr>
          <p:cNvPr id="9" name="Прямоугольник 8"/>
          <p:cNvSpPr/>
          <p:nvPr/>
        </p:nvSpPr>
        <p:spPr>
          <a:xfrm>
            <a:off x="2787706" y="1900121"/>
            <a:ext cx="4572000" cy="830997"/>
          </a:xfrm>
          <a:prstGeom prst="rect">
            <a:avLst/>
          </a:prstGeom>
        </p:spPr>
        <p:txBody>
          <a:bodyPr>
            <a:spAutoFit/>
          </a:bodyPr>
          <a:lstStyle/>
          <a:p>
            <a:r>
              <a:rPr lang="uz-Cyrl-UZ" sz="2400" b="1" dirty="0"/>
              <a:t>Молиявий ҳисоботнинг мақсад ва вазифалари</a:t>
            </a:r>
            <a:endParaRPr lang="ru-RU" sz="2400" dirty="0"/>
          </a:p>
        </p:txBody>
      </p:sp>
      <p:sp>
        <p:nvSpPr>
          <p:cNvPr id="10" name="Прямоугольник 9"/>
          <p:cNvSpPr/>
          <p:nvPr/>
        </p:nvSpPr>
        <p:spPr>
          <a:xfrm>
            <a:off x="2448272" y="2996952"/>
            <a:ext cx="4572000" cy="830997"/>
          </a:xfrm>
          <a:prstGeom prst="rect">
            <a:avLst/>
          </a:prstGeom>
        </p:spPr>
        <p:txBody>
          <a:bodyPr>
            <a:spAutoFit/>
          </a:bodyPr>
          <a:lstStyle/>
          <a:p>
            <a:r>
              <a:rPr lang="uz-Cyrl-UZ" sz="2400" b="1" dirty="0"/>
              <a:t>Молиявий ҳисобот турлари ва уларни тузиш тартиби</a:t>
            </a:r>
            <a:endParaRPr lang="ru-RU" sz="2400" dirty="0"/>
          </a:p>
        </p:txBody>
      </p:sp>
      <p:sp>
        <p:nvSpPr>
          <p:cNvPr id="17" name="Прямоугольник 16"/>
          <p:cNvSpPr/>
          <p:nvPr/>
        </p:nvSpPr>
        <p:spPr>
          <a:xfrm>
            <a:off x="2318849" y="4166826"/>
            <a:ext cx="6127533" cy="461665"/>
          </a:xfrm>
          <a:prstGeom prst="rect">
            <a:avLst/>
          </a:prstGeom>
        </p:spPr>
        <p:txBody>
          <a:bodyPr wrap="square">
            <a:spAutoFit/>
          </a:bodyPr>
          <a:lstStyle/>
          <a:p>
            <a:r>
              <a:rPr lang="uz-Cyrl-UZ" sz="2400" b="1" dirty="0"/>
              <a:t>Молиявий </a:t>
            </a:r>
            <a:r>
              <a:rPr lang="uz-Cyrl-UZ" sz="2400" b="1" dirty="0" smtClean="0"/>
              <a:t>ҳисоботларни тақдим этиш</a:t>
            </a:r>
            <a:endParaRPr lang="ru-RU" sz="2400" dirty="0"/>
          </a:p>
        </p:txBody>
      </p:sp>
      <p:grpSp>
        <p:nvGrpSpPr>
          <p:cNvPr id="18" name="Group 28"/>
          <p:cNvGrpSpPr>
            <a:grpSpLocks/>
          </p:cNvGrpSpPr>
          <p:nvPr/>
        </p:nvGrpSpPr>
        <p:grpSpPr bwMode="auto">
          <a:xfrm>
            <a:off x="755576" y="228735"/>
            <a:ext cx="7920880" cy="896009"/>
            <a:chOff x="3933345" y="6102"/>
            <a:chExt cx="4358690" cy="1510458"/>
          </a:xfrm>
        </p:grpSpPr>
        <p:grpSp>
          <p:nvGrpSpPr>
            <p:cNvPr id="19" name="Group 11"/>
            <p:cNvGrpSpPr>
              <a:grpSpLocks/>
            </p:cNvGrpSpPr>
            <p:nvPr/>
          </p:nvGrpSpPr>
          <p:grpSpPr bwMode="auto">
            <a:xfrm>
              <a:off x="3933345" y="6102"/>
              <a:ext cx="4358690" cy="1510458"/>
              <a:chOff x="3920140" y="-189468"/>
              <a:chExt cx="4358690" cy="1510458"/>
            </a:xfrm>
          </p:grpSpPr>
          <p:sp>
            <p:nvSpPr>
              <p:cNvPr id="21" name="Right Triangle 52"/>
              <p:cNvSpPr/>
              <p:nvPr/>
            </p:nvSpPr>
            <p:spPr>
              <a:xfrm rot="16200000" flipH="1">
                <a:off x="6847412" y="3178"/>
                <a:ext cx="516752" cy="2092876"/>
              </a:xfrm>
              <a:prstGeom prst="rtTriangle">
                <a:avLst/>
              </a:prstGeom>
              <a:gradFill flip="none" rotWithShape="1">
                <a:gsLst>
                  <a:gs pos="0">
                    <a:schemeClr val="bg1">
                      <a:lumMod val="65000"/>
                      <a:shade val="30000"/>
                      <a:satMod val="115000"/>
                      <a:alpha val="70000"/>
                    </a:schemeClr>
                  </a:gs>
                  <a:gs pos="50000">
                    <a:schemeClr val="bg1">
                      <a:lumMod val="65000"/>
                      <a:shade val="67500"/>
                      <a:satMod val="115000"/>
                      <a:alpha val="26000"/>
                    </a:schemeClr>
                  </a:gs>
                  <a:gs pos="100000">
                    <a:schemeClr val="bg1">
                      <a:lumMod val="85000"/>
                      <a:alpha val="0"/>
                    </a:schemeClr>
                  </a:gs>
                </a:gsLst>
                <a:lin ang="0" scaled="1"/>
                <a:tileRect/>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a:solidFill>
                    <a:prstClr val="white"/>
                  </a:solidFill>
                </a:endParaRPr>
              </a:p>
            </p:txBody>
          </p:sp>
          <p:sp>
            <p:nvSpPr>
              <p:cNvPr id="22" name="Right Triangle 53"/>
              <p:cNvSpPr/>
              <p:nvPr/>
            </p:nvSpPr>
            <p:spPr>
              <a:xfrm rot="5400000">
                <a:off x="4865012" y="-14023"/>
                <a:ext cx="516752" cy="2153274"/>
              </a:xfrm>
              <a:prstGeom prst="rtTriangle">
                <a:avLst/>
              </a:prstGeom>
              <a:gradFill flip="none" rotWithShape="1">
                <a:gsLst>
                  <a:gs pos="0">
                    <a:schemeClr val="bg1">
                      <a:lumMod val="65000"/>
                      <a:shade val="30000"/>
                      <a:satMod val="115000"/>
                      <a:alpha val="70000"/>
                    </a:schemeClr>
                  </a:gs>
                  <a:gs pos="50000">
                    <a:schemeClr val="bg1">
                      <a:lumMod val="65000"/>
                      <a:shade val="67500"/>
                      <a:satMod val="115000"/>
                      <a:alpha val="26000"/>
                    </a:schemeClr>
                  </a:gs>
                  <a:gs pos="100000">
                    <a:schemeClr val="bg1">
                      <a:lumMod val="85000"/>
                      <a:alpha val="0"/>
                    </a:schemeClr>
                  </a:gs>
                </a:gsLst>
                <a:lin ang="0" scaled="1"/>
                <a:tileRect/>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a:solidFill>
                    <a:prstClr val="white"/>
                  </a:solidFill>
                </a:endParaRPr>
              </a:p>
            </p:txBody>
          </p:sp>
          <p:sp>
            <p:nvSpPr>
              <p:cNvPr id="23" name="Freeform 54"/>
              <p:cNvSpPr/>
              <p:nvPr/>
            </p:nvSpPr>
            <p:spPr>
              <a:xfrm>
                <a:off x="3920140" y="-189468"/>
                <a:ext cx="4358690" cy="1338391"/>
              </a:xfrm>
              <a:custGeom>
                <a:avLst/>
                <a:gdLst>
                  <a:gd name="connsiteX0" fmla="*/ 3584858 w 3886531"/>
                  <a:gd name="connsiteY0" fmla="*/ 0 h 726790"/>
                  <a:gd name="connsiteX1" fmla="*/ 3886531 w 3886531"/>
                  <a:gd name="connsiteY1" fmla="*/ 0 h 726790"/>
                  <a:gd name="connsiteX2" fmla="*/ 3584858 w 3886531"/>
                  <a:gd name="connsiteY2" fmla="*/ 361950 h 726790"/>
                  <a:gd name="connsiteX3" fmla="*/ 3886531 w 3886531"/>
                  <a:gd name="connsiteY3" fmla="*/ 723900 h 726790"/>
                  <a:gd name="connsiteX4" fmla="*/ 3584858 w 3886531"/>
                  <a:gd name="connsiteY4" fmla="*/ 723900 h 726790"/>
                  <a:gd name="connsiteX5" fmla="*/ 3580101 w 3886531"/>
                  <a:gd name="connsiteY5" fmla="*/ 718193 h 726790"/>
                  <a:gd name="connsiteX6" fmla="*/ 3580101 w 3886531"/>
                  <a:gd name="connsiteY6" fmla="*/ 723545 h 726790"/>
                  <a:gd name="connsiteX7" fmla="*/ 306759 w 3886531"/>
                  <a:gd name="connsiteY7" fmla="*/ 723545 h 726790"/>
                  <a:gd name="connsiteX8" fmla="*/ 306759 w 3886531"/>
                  <a:gd name="connsiteY8" fmla="*/ 720688 h 726790"/>
                  <a:gd name="connsiteX9" fmla="*/ 301673 w 3886531"/>
                  <a:gd name="connsiteY9" fmla="*/ 726790 h 726790"/>
                  <a:gd name="connsiteX10" fmla="*/ 0 w 3886531"/>
                  <a:gd name="connsiteY10" fmla="*/ 726790 h 726790"/>
                  <a:gd name="connsiteX11" fmla="*/ 301673 w 3886531"/>
                  <a:gd name="connsiteY11" fmla="*/ 364840 h 726790"/>
                  <a:gd name="connsiteX12" fmla="*/ 0 w 3886531"/>
                  <a:gd name="connsiteY12" fmla="*/ 2890 h 726790"/>
                  <a:gd name="connsiteX13" fmla="*/ 301673 w 3886531"/>
                  <a:gd name="connsiteY13" fmla="*/ 2890 h 726790"/>
                  <a:gd name="connsiteX14" fmla="*/ 306759 w 3886531"/>
                  <a:gd name="connsiteY14" fmla="*/ 8992 h 726790"/>
                  <a:gd name="connsiteX15" fmla="*/ 306759 w 3886531"/>
                  <a:gd name="connsiteY15" fmla="*/ 355 h 726790"/>
                  <a:gd name="connsiteX16" fmla="*/ 3580101 w 3886531"/>
                  <a:gd name="connsiteY16" fmla="*/ 355 h 726790"/>
                  <a:gd name="connsiteX17" fmla="*/ 3580101 w 3886531"/>
                  <a:gd name="connsiteY17" fmla="*/ 5707 h 72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86531" h="726790">
                    <a:moveTo>
                      <a:pt x="3584858" y="0"/>
                    </a:moveTo>
                    <a:lnTo>
                      <a:pt x="3886531" y="0"/>
                    </a:lnTo>
                    <a:lnTo>
                      <a:pt x="3584858" y="361950"/>
                    </a:lnTo>
                    <a:lnTo>
                      <a:pt x="3886531" y="723900"/>
                    </a:lnTo>
                    <a:lnTo>
                      <a:pt x="3584858" y="723900"/>
                    </a:lnTo>
                    <a:lnTo>
                      <a:pt x="3580101" y="718193"/>
                    </a:lnTo>
                    <a:lnTo>
                      <a:pt x="3580101" y="723545"/>
                    </a:lnTo>
                    <a:lnTo>
                      <a:pt x="306759" y="723545"/>
                    </a:lnTo>
                    <a:lnTo>
                      <a:pt x="306759" y="720688"/>
                    </a:lnTo>
                    <a:lnTo>
                      <a:pt x="301673" y="726790"/>
                    </a:lnTo>
                    <a:lnTo>
                      <a:pt x="0" y="726790"/>
                    </a:lnTo>
                    <a:lnTo>
                      <a:pt x="301673" y="364840"/>
                    </a:lnTo>
                    <a:lnTo>
                      <a:pt x="0" y="2890"/>
                    </a:lnTo>
                    <a:lnTo>
                      <a:pt x="301673" y="2890"/>
                    </a:lnTo>
                    <a:lnTo>
                      <a:pt x="306759" y="8992"/>
                    </a:lnTo>
                    <a:lnTo>
                      <a:pt x="306759" y="355"/>
                    </a:lnTo>
                    <a:lnTo>
                      <a:pt x="3580101" y="355"/>
                    </a:lnTo>
                    <a:lnTo>
                      <a:pt x="3580101" y="5707"/>
                    </a:lnTo>
                    <a:close/>
                  </a:path>
                </a:pathLst>
              </a:custGeom>
              <a:gradFill flip="none" rotWithShape="1">
                <a:gsLst>
                  <a:gs pos="0">
                    <a:schemeClr val="bg1">
                      <a:lumMod val="95000"/>
                      <a:shade val="30000"/>
                      <a:satMod val="115000"/>
                      <a:alpha val="45000"/>
                    </a:schemeClr>
                  </a:gs>
                  <a:gs pos="50000">
                    <a:schemeClr val="bg1">
                      <a:lumMod val="95000"/>
                      <a:shade val="67500"/>
                      <a:satMod val="115000"/>
                      <a:alpha val="64000"/>
                    </a:schemeClr>
                  </a:gs>
                  <a:gs pos="100000">
                    <a:schemeClr val="bg1">
                      <a:lumMod val="9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a:solidFill>
                    <a:prstClr val="black"/>
                  </a:solidFill>
                </a:endParaRPr>
              </a:p>
            </p:txBody>
          </p:sp>
        </p:grpSp>
        <p:sp>
          <p:nvSpPr>
            <p:cNvPr id="20" name="TextBox 19"/>
            <p:cNvSpPr txBox="1"/>
            <p:nvPr/>
          </p:nvSpPr>
          <p:spPr>
            <a:xfrm>
              <a:off x="4462780" y="121240"/>
              <a:ext cx="3464846" cy="985792"/>
            </a:xfrm>
            <a:prstGeom prst="rect">
              <a:avLst/>
            </a:prstGeom>
            <a:noFill/>
          </p:spPr>
          <p:txBody>
            <a:bodyPr>
              <a:spAutoFit/>
            </a:bodyPr>
            <a:lstStyle/>
            <a:p>
              <a:pPr algn="ctr">
                <a:defRPr/>
              </a:pPr>
              <a:r>
                <a:rPr lang="uz-Cyrl-UZ" sz="3200" b="1" dirty="0" smtClean="0">
                  <a:solidFill>
                    <a:srgbClr val="002060"/>
                  </a:solidFill>
                  <a:latin typeface="Times New Roman" pitchFamily="18" charset="0"/>
                  <a:cs typeface="Times New Roman" pitchFamily="18" charset="0"/>
                </a:rPr>
                <a:t>РЕЖА:</a:t>
              </a:r>
              <a:endParaRPr lang="ru-RU" sz="3200" dirty="0">
                <a:solidFill>
                  <a:srgbClr val="002060"/>
                </a:solidFill>
                <a:latin typeface="Times New Roman" pitchFamily="18" charset="0"/>
                <a:cs typeface="Times New Roman" pitchFamily="18" charset="0"/>
              </a:endParaRPr>
            </a:p>
          </p:txBody>
        </p:sp>
      </p:grpSp>
      <p:sp>
        <p:nvSpPr>
          <p:cNvPr id="24" name="Freeform: Shape 77">
            <a:extLst>
              <a:ext uri="{FF2B5EF4-FFF2-40B4-BE49-F238E27FC236}">
                <a16:creationId xmlns="" xmlns:a16="http://schemas.microsoft.com/office/drawing/2014/main" id="{8305683C-7EFE-4BA3-9D0B-D4AD1389FA2D}"/>
              </a:ext>
            </a:extLst>
          </p:cNvPr>
          <p:cNvSpPr>
            <a:spLocks/>
          </p:cNvSpPr>
          <p:nvPr/>
        </p:nvSpPr>
        <p:spPr bwMode="auto">
          <a:xfrm>
            <a:off x="85550" y="4868523"/>
            <a:ext cx="2074644" cy="1037960"/>
          </a:xfrm>
          <a:custGeom>
            <a:avLst/>
            <a:gdLst>
              <a:gd name="connsiteX0" fmla="*/ 1199814 w 2399628"/>
              <a:gd name="connsiteY0" fmla="*/ 0 h 1200552"/>
              <a:gd name="connsiteX1" fmla="*/ 2399628 w 2399628"/>
              <a:gd name="connsiteY1" fmla="*/ 0 h 1200552"/>
              <a:gd name="connsiteX2" fmla="*/ 1199814 w 2399628"/>
              <a:gd name="connsiteY2" fmla="*/ 1199814 h 1200552"/>
              <a:gd name="connsiteX3" fmla="*/ 1199814 w 2399628"/>
              <a:gd name="connsiteY3" fmla="*/ 1200552 h 1200552"/>
              <a:gd name="connsiteX4" fmla="*/ 0 w 2399628"/>
              <a:gd name="connsiteY4" fmla="*/ 1200552 h 1200552"/>
              <a:gd name="connsiteX5" fmla="*/ 1199814 w 2399628"/>
              <a:gd name="connsiteY5" fmla="*/ 0 h 120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9628" h="1200552">
                <a:moveTo>
                  <a:pt x="1199814" y="0"/>
                </a:moveTo>
                <a:lnTo>
                  <a:pt x="2399628" y="0"/>
                </a:lnTo>
                <a:cubicBezTo>
                  <a:pt x="2399628" y="662642"/>
                  <a:pt x="1862457" y="1199814"/>
                  <a:pt x="1199814" y="1199814"/>
                </a:cubicBezTo>
                <a:lnTo>
                  <a:pt x="1199814" y="1200552"/>
                </a:lnTo>
                <a:lnTo>
                  <a:pt x="0" y="1200552"/>
                </a:lnTo>
                <a:cubicBezTo>
                  <a:pt x="0" y="537502"/>
                  <a:pt x="537172" y="0"/>
                  <a:pt x="1199814" y="0"/>
                </a:cubicBez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350" dirty="0"/>
          </a:p>
        </p:txBody>
      </p:sp>
      <p:sp>
        <p:nvSpPr>
          <p:cNvPr id="25" name="Прямоугольник 24"/>
          <p:cNvSpPr/>
          <p:nvPr/>
        </p:nvSpPr>
        <p:spPr>
          <a:xfrm>
            <a:off x="2120028" y="5156829"/>
            <a:ext cx="4972252" cy="461665"/>
          </a:xfrm>
          <a:prstGeom prst="rect">
            <a:avLst/>
          </a:prstGeom>
        </p:spPr>
        <p:txBody>
          <a:bodyPr wrap="square">
            <a:spAutoFit/>
          </a:bodyPr>
          <a:lstStyle/>
          <a:p>
            <a:r>
              <a:rPr lang="uz-Cyrl-UZ" sz="2400" b="1" dirty="0"/>
              <a:t>Э</a:t>
            </a:r>
            <a:r>
              <a:rPr lang="uz-Cyrl-UZ" sz="2400" b="1" dirty="0" smtClean="0"/>
              <a:t>лектрон ҳисоботни тақдим </a:t>
            </a:r>
            <a:r>
              <a:rPr lang="uz-Cyrl-UZ" sz="2400" b="1" dirty="0"/>
              <a:t>этиш</a:t>
            </a:r>
            <a:endParaRPr lang="ru-RU" sz="2400" dirty="0"/>
          </a:p>
        </p:txBody>
      </p:sp>
      <p:sp>
        <p:nvSpPr>
          <p:cNvPr id="26" name="Freeform 7">
            <a:extLst>
              <a:ext uri="{FF2B5EF4-FFF2-40B4-BE49-F238E27FC236}">
                <a16:creationId xmlns="" xmlns:a16="http://schemas.microsoft.com/office/drawing/2014/main" id="{4C8202C9-1C72-4AD7-AA92-6F34135BCD8C}"/>
              </a:ext>
            </a:extLst>
          </p:cNvPr>
          <p:cNvSpPr>
            <a:spLocks/>
          </p:cNvSpPr>
          <p:nvPr/>
        </p:nvSpPr>
        <p:spPr bwMode="auto">
          <a:xfrm>
            <a:off x="1141104" y="4868840"/>
            <a:ext cx="1037323" cy="1037323"/>
          </a:xfrm>
          <a:custGeom>
            <a:avLst/>
            <a:gdLst>
              <a:gd name="T0" fmla="*/ 3978 w 3978"/>
              <a:gd name="T1" fmla="*/ 0 h 3978"/>
              <a:gd name="T2" fmla="*/ 0 w 3978"/>
              <a:gd name="T3" fmla="*/ 3978 h 3978"/>
              <a:gd name="T4" fmla="*/ 0 w 3978"/>
              <a:gd name="T5" fmla="*/ 0 h 3978"/>
              <a:gd name="T6" fmla="*/ 3978 w 3978"/>
              <a:gd name="T7" fmla="*/ 0 h 3978"/>
            </a:gdLst>
            <a:ahLst/>
            <a:cxnLst>
              <a:cxn ang="0">
                <a:pos x="T0" y="T1"/>
              </a:cxn>
              <a:cxn ang="0">
                <a:pos x="T2" y="T3"/>
              </a:cxn>
              <a:cxn ang="0">
                <a:pos x="T4" y="T5"/>
              </a:cxn>
              <a:cxn ang="0">
                <a:pos x="T6" y="T7"/>
              </a:cxn>
            </a:cxnLst>
            <a:rect l="0" t="0" r="r" b="b"/>
            <a:pathLst>
              <a:path w="3978" h="3978">
                <a:moveTo>
                  <a:pt x="3978" y="0"/>
                </a:moveTo>
                <a:cubicBezTo>
                  <a:pt x="3978" y="2197"/>
                  <a:pt x="2197" y="3978"/>
                  <a:pt x="0" y="3978"/>
                </a:cubicBezTo>
                <a:lnTo>
                  <a:pt x="0" y="0"/>
                </a:lnTo>
                <a:lnTo>
                  <a:pt x="3978" y="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r>
              <a:rPr lang="uz-Cyrl-UZ" sz="3600" b="1" dirty="0"/>
              <a:t>4</a:t>
            </a:r>
            <a:endParaRPr lang="en-US" sz="3600" b="1" dirty="0"/>
          </a:p>
        </p:txBody>
      </p:sp>
      <p:pic>
        <p:nvPicPr>
          <p:cNvPr id="27" name="Graphic 4" descr="Handshake">
            <a:extLst>
              <a:ext uri="{FF2B5EF4-FFF2-40B4-BE49-F238E27FC236}">
                <a16:creationId xmlns="" xmlns:a16="http://schemas.microsoft.com/office/drawing/2014/main" id="{746EA23D-7ECC-422B-804D-A572AFD4913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09146" y="5246704"/>
            <a:ext cx="655328" cy="655328"/>
          </a:xfrm>
          <a:prstGeom prst="rect">
            <a:avLst/>
          </a:prstGeom>
        </p:spPr>
      </p:pic>
    </p:spTree>
    <p:extLst>
      <p:ext uri="{BB962C8B-B14F-4D97-AF65-F5344CB8AC3E}">
        <p14:creationId xmlns:p14="http://schemas.microsoft.com/office/powerpoint/2010/main" val="37966067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251520" y="116632"/>
            <a:ext cx="8640960"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Ҳисобот – </a:t>
            </a:r>
            <a:r>
              <a:rPr lang="uz-Cyrl-UZ" dirty="0"/>
              <a:t>хўжалик юритувчи субектларнинг ўтган вақт ичидаги ишлари натижалари ва шароитлари тўғрисидаги маълумотлар мажмуи бўлиб, ундан фаолиятини таҳлил, назорат қилиш ва бошқариш мақсадида фойдаланилади. </a:t>
            </a:r>
            <a:endParaRPr lang="ru-RU" dirty="0"/>
          </a:p>
        </p:txBody>
      </p:sp>
      <p:sp>
        <p:nvSpPr>
          <p:cNvPr id="5" name="Скругленный прямоугольник 4"/>
          <p:cNvSpPr/>
          <p:nvPr/>
        </p:nvSpPr>
        <p:spPr>
          <a:xfrm>
            <a:off x="251520" y="1268760"/>
            <a:ext cx="8640960" cy="115212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uz-Latn-UZ" dirty="0"/>
              <a:t>Ҳисобот тузиш ва тақдим этиш “Молиявий ҳисоботни тайёрлаш ва тақдим этиш учун консептуал асос” ва 1-сонли “Ҳисоб сиёсати ва молиявий ҳисобот” номли БҲМС билан тартибга солинади. Консептуал асос мақсади қуйидагиларга ёрдам беришдан иборат:</a:t>
            </a:r>
            <a:endParaRPr lang="ru-RU" dirty="0"/>
          </a:p>
        </p:txBody>
      </p:sp>
      <p:grpSp>
        <p:nvGrpSpPr>
          <p:cNvPr id="7" name="Group 2"/>
          <p:cNvGrpSpPr/>
          <p:nvPr/>
        </p:nvGrpSpPr>
        <p:grpSpPr>
          <a:xfrm>
            <a:off x="2041952" y="2534462"/>
            <a:ext cx="6798730" cy="1058096"/>
            <a:chOff x="3244851" y="1906877"/>
            <a:chExt cx="7201476" cy="1120776"/>
          </a:xfrm>
        </p:grpSpPr>
        <p:sp>
          <p:nvSpPr>
            <p:cNvPr id="8" name="Rectangle 45"/>
            <p:cNvSpPr/>
            <p:nvPr/>
          </p:nvSpPr>
          <p:spPr>
            <a:xfrm>
              <a:off x="3764279" y="2131984"/>
              <a:ext cx="6682048" cy="722422"/>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 name="Freeform: Shape 46"/>
            <p:cNvSpPr/>
            <p:nvPr/>
          </p:nvSpPr>
          <p:spPr>
            <a:xfrm>
              <a:off x="3244851" y="1906877"/>
              <a:ext cx="5532438" cy="1120776"/>
            </a:xfrm>
            <a:custGeom>
              <a:avLst/>
              <a:gdLst>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31837 h 1120776"/>
                <a:gd name="connsiteX10" fmla="*/ 1146174 w 5532438"/>
                <a:gd name="connsiteY10" fmla="*/ 760525 h 1120776"/>
                <a:gd name="connsiteX11" fmla="*/ 785923 w 5532438"/>
                <a:gd name="connsiteY11" fmla="*/ 1120776 h 1120776"/>
                <a:gd name="connsiteX12" fmla="*/ 360251 w 5532438"/>
                <a:gd name="connsiteY12" fmla="*/ 1120776 h 1120776"/>
                <a:gd name="connsiteX13" fmla="*/ 0 w 5532438"/>
                <a:gd name="connsiteY13" fmla="*/ 760525 h 1120776"/>
                <a:gd name="connsiteX14" fmla="*/ 0 w 5532438"/>
                <a:gd name="connsiteY14" fmla="*/ 360251 h 1120776"/>
                <a:gd name="connsiteX15" fmla="*/ 360251 w 5532438"/>
                <a:gd name="connsiteY15"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60525 h 1120776"/>
                <a:gd name="connsiteX10" fmla="*/ 785923 w 5532438"/>
                <a:gd name="connsiteY10" fmla="*/ 1120776 h 1120776"/>
                <a:gd name="connsiteX11" fmla="*/ 360251 w 5532438"/>
                <a:gd name="connsiteY11" fmla="*/ 1120776 h 1120776"/>
                <a:gd name="connsiteX12" fmla="*/ 0 w 5532438"/>
                <a:gd name="connsiteY12" fmla="*/ 760525 h 1120776"/>
                <a:gd name="connsiteX13" fmla="*/ 0 w 5532438"/>
                <a:gd name="connsiteY13" fmla="*/ 360251 h 1120776"/>
                <a:gd name="connsiteX14" fmla="*/ 360251 w 5532438"/>
                <a:gd name="connsiteY14"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46174 w 5532438"/>
                <a:gd name="connsiteY8" fmla="*/ 760525 h 1120776"/>
                <a:gd name="connsiteX9" fmla="*/ 785923 w 5532438"/>
                <a:gd name="connsiteY9" fmla="*/ 1120776 h 1120776"/>
                <a:gd name="connsiteX10" fmla="*/ 360251 w 5532438"/>
                <a:gd name="connsiteY10" fmla="*/ 1120776 h 1120776"/>
                <a:gd name="connsiteX11" fmla="*/ 0 w 5532438"/>
                <a:gd name="connsiteY11" fmla="*/ 760525 h 1120776"/>
                <a:gd name="connsiteX12" fmla="*/ 0 w 5532438"/>
                <a:gd name="connsiteY12" fmla="*/ 360251 h 1120776"/>
                <a:gd name="connsiteX13" fmla="*/ 360251 w 5532438"/>
                <a:gd name="connsiteY13" fmla="*/ 0 h 112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2438" h="1120776">
                  <a:moveTo>
                    <a:pt x="360251" y="0"/>
                  </a:moveTo>
                  <a:lnTo>
                    <a:pt x="384174" y="0"/>
                  </a:lnTo>
                  <a:lnTo>
                    <a:pt x="785923" y="0"/>
                  </a:lnTo>
                  <a:lnTo>
                    <a:pt x="5532438" y="0"/>
                  </a:lnTo>
                  <a:lnTo>
                    <a:pt x="5532438" y="425450"/>
                  </a:lnTo>
                  <a:lnTo>
                    <a:pt x="1719261" y="425450"/>
                  </a:lnTo>
                  <a:lnTo>
                    <a:pt x="1506425" y="425450"/>
                  </a:lnTo>
                  <a:cubicBezTo>
                    <a:pt x="1332334" y="425450"/>
                    <a:pt x="1187085" y="548938"/>
                    <a:pt x="1153493" y="713098"/>
                  </a:cubicBezTo>
                  <a:lnTo>
                    <a:pt x="1146174" y="760525"/>
                  </a:lnTo>
                  <a:cubicBezTo>
                    <a:pt x="1146174" y="959486"/>
                    <a:pt x="984884" y="1120776"/>
                    <a:pt x="785923" y="1120776"/>
                  </a:cubicBezTo>
                  <a:lnTo>
                    <a:pt x="360251" y="1120776"/>
                  </a:lnTo>
                  <a:cubicBezTo>
                    <a:pt x="161290" y="1120776"/>
                    <a:pt x="0" y="959486"/>
                    <a:pt x="0" y="760525"/>
                  </a:cubicBezTo>
                  <a:lnTo>
                    <a:pt x="0" y="360251"/>
                  </a:lnTo>
                  <a:cubicBezTo>
                    <a:pt x="0" y="161290"/>
                    <a:pt x="161290" y="0"/>
                    <a:pt x="36025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 name="Rectangle 47"/>
            <p:cNvSpPr/>
            <p:nvPr/>
          </p:nvSpPr>
          <p:spPr>
            <a:xfrm>
              <a:off x="3629025" y="1906877"/>
              <a:ext cx="6817302" cy="4254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15" name="Group 53"/>
          <p:cNvGrpSpPr/>
          <p:nvPr/>
        </p:nvGrpSpPr>
        <p:grpSpPr>
          <a:xfrm>
            <a:off x="2050044" y="4702508"/>
            <a:ext cx="6798730" cy="1058096"/>
            <a:chOff x="3244851" y="1906877"/>
            <a:chExt cx="7201476" cy="1120776"/>
          </a:xfrm>
        </p:grpSpPr>
        <p:sp>
          <p:nvSpPr>
            <p:cNvPr id="16" name="Rectangle 54"/>
            <p:cNvSpPr/>
            <p:nvPr/>
          </p:nvSpPr>
          <p:spPr>
            <a:xfrm>
              <a:off x="3764279" y="2131984"/>
              <a:ext cx="6682048" cy="66294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7" name="Freeform: Shape 55"/>
            <p:cNvSpPr/>
            <p:nvPr/>
          </p:nvSpPr>
          <p:spPr>
            <a:xfrm>
              <a:off x="3244851" y="1906877"/>
              <a:ext cx="5532438" cy="1120776"/>
            </a:xfrm>
            <a:custGeom>
              <a:avLst/>
              <a:gdLst>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31837 h 1120776"/>
                <a:gd name="connsiteX10" fmla="*/ 1146174 w 5532438"/>
                <a:gd name="connsiteY10" fmla="*/ 760525 h 1120776"/>
                <a:gd name="connsiteX11" fmla="*/ 785923 w 5532438"/>
                <a:gd name="connsiteY11" fmla="*/ 1120776 h 1120776"/>
                <a:gd name="connsiteX12" fmla="*/ 360251 w 5532438"/>
                <a:gd name="connsiteY12" fmla="*/ 1120776 h 1120776"/>
                <a:gd name="connsiteX13" fmla="*/ 0 w 5532438"/>
                <a:gd name="connsiteY13" fmla="*/ 760525 h 1120776"/>
                <a:gd name="connsiteX14" fmla="*/ 0 w 5532438"/>
                <a:gd name="connsiteY14" fmla="*/ 360251 h 1120776"/>
                <a:gd name="connsiteX15" fmla="*/ 360251 w 5532438"/>
                <a:gd name="connsiteY15"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60525 h 1120776"/>
                <a:gd name="connsiteX10" fmla="*/ 785923 w 5532438"/>
                <a:gd name="connsiteY10" fmla="*/ 1120776 h 1120776"/>
                <a:gd name="connsiteX11" fmla="*/ 360251 w 5532438"/>
                <a:gd name="connsiteY11" fmla="*/ 1120776 h 1120776"/>
                <a:gd name="connsiteX12" fmla="*/ 0 w 5532438"/>
                <a:gd name="connsiteY12" fmla="*/ 760525 h 1120776"/>
                <a:gd name="connsiteX13" fmla="*/ 0 w 5532438"/>
                <a:gd name="connsiteY13" fmla="*/ 360251 h 1120776"/>
                <a:gd name="connsiteX14" fmla="*/ 360251 w 5532438"/>
                <a:gd name="connsiteY14"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46174 w 5532438"/>
                <a:gd name="connsiteY8" fmla="*/ 760525 h 1120776"/>
                <a:gd name="connsiteX9" fmla="*/ 785923 w 5532438"/>
                <a:gd name="connsiteY9" fmla="*/ 1120776 h 1120776"/>
                <a:gd name="connsiteX10" fmla="*/ 360251 w 5532438"/>
                <a:gd name="connsiteY10" fmla="*/ 1120776 h 1120776"/>
                <a:gd name="connsiteX11" fmla="*/ 0 w 5532438"/>
                <a:gd name="connsiteY11" fmla="*/ 760525 h 1120776"/>
                <a:gd name="connsiteX12" fmla="*/ 0 w 5532438"/>
                <a:gd name="connsiteY12" fmla="*/ 360251 h 1120776"/>
                <a:gd name="connsiteX13" fmla="*/ 360251 w 5532438"/>
                <a:gd name="connsiteY13" fmla="*/ 0 h 112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2438" h="1120776">
                  <a:moveTo>
                    <a:pt x="360251" y="0"/>
                  </a:moveTo>
                  <a:lnTo>
                    <a:pt x="384174" y="0"/>
                  </a:lnTo>
                  <a:lnTo>
                    <a:pt x="785923" y="0"/>
                  </a:lnTo>
                  <a:lnTo>
                    <a:pt x="5532438" y="0"/>
                  </a:lnTo>
                  <a:lnTo>
                    <a:pt x="5532438" y="425450"/>
                  </a:lnTo>
                  <a:lnTo>
                    <a:pt x="1719261" y="425450"/>
                  </a:lnTo>
                  <a:lnTo>
                    <a:pt x="1506425" y="425450"/>
                  </a:lnTo>
                  <a:cubicBezTo>
                    <a:pt x="1332334" y="425450"/>
                    <a:pt x="1187085" y="548938"/>
                    <a:pt x="1153493" y="713098"/>
                  </a:cubicBezTo>
                  <a:lnTo>
                    <a:pt x="1146174" y="760525"/>
                  </a:lnTo>
                  <a:cubicBezTo>
                    <a:pt x="1146174" y="959486"/>
                    <a:pt x="984884" y="1120776"/>
                    <a:pt x="785923" y="1120776"/>
                  </a:cubicBezTo>
                  <a:lnTo>
                    <a:pt x="360251" y="1120776"/>
                  </a:lnTo>
                  <a:cubicBezTo>
                    <a:pt x="161290" y="1120776"/>
                    <a:pt x="0" y="959486"/>
                    <a:pt x="0" y="760525"/>
                  </a:cubicBezTo>
                  <a:lnTo>
                    <a:pt x="0" y="360251"/>
                  </a:lnTo>
                  <a:cubicBezTo>
                    <a:pt x="0" y="161290"/>
                    <a:pt x="161290" y="0"/>
                    <a:pt x="36025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8" name="Rectangle 56"/>
            <p:cNvSpPr/>
            <p:nvPr/>
          </p:nvSpPr>
          <p:spPr>
            <a:xfrm>
              <a:off x="3629025" y="1906877"/>
              <a:ext cx="6817302" cy="4254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19" name="Group 57"/>
          <p:cNvGrpSpPr/>
          <p:nvPr/>
        </p:nvGrpSpPr>
        <p:grpSpPr>
          <a:xfrm>
            <a:off x="2025768" y="5790192"/>
            <a:ext cx="6798730" cy="1058096"/>
            <a:chOff x="3244851" y="1906877"/>
            <a:chExt cx="7201476" cy="1120776"/>
          </a:xfrm>
        </p:grpSpPr>
        <p:sp>
          <p:nvSpPr>
            <p:cNvPr id="20" name="Rectangle 58"/>
            <p:cNvSpPr/>
            <p:nvPr/>
          </p:nvSpPr>
          <p:spPr>
            <a:xfrm>
              <a:off x="3764279" y="2131984"/>
              <a:ext cx="6682048" cy="66294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1" name="Freeform: Shape 59"/>
            <p:cNvSpPr/>
            <p:nvPr/>
          </p:nvSpPr>
          <p:spPr>
            <a:xfrm>
              <a:off x="3244851" y="1906877"/>
              <a:ext cx="5532438" cy="1120776"/>
            </a:xfrm>
            <a:custGeom>
              <a:avLst/>
              <a:gdLst>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31837 h 1120776"/>
                <a:gd name="connsiteX10" fmla="*/ 1146174 w 5532438"/>
                <a:gd name="connsiteY10" fmla="*/ 760525 h 1120776"/>
                <a:gd name="connsiteX11" fmla="*/ 785923 w 5532438"/>
                <a:gd name="connsiteY11" fmla="*/ 1120776 h 1120776"/>
                <a:gd name="connsiteX12" fmla="*/ 360251 w 5532438"/>
                <a:gd name="connsiteY12" fmla="*/ 1120776 h 1120776"/>
                <a:gd name="connsiteX13" fmla="*/ 0 w 5532438"/>
                <a:gd name="connsiteY13" fmla="*/ 760525 h 1120776"/>
                <a:gd name="connsiteX14" fmla="*/ 0 w 5532438"/>
                <a:gd name="connsiteY14" fmla="*/ 360251 h 1120776"/>
                <a:gd name="connsiteX15" fmla="*/ 360251 w 5532438"/>
                <a:gd name="connsiteY15"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60525 h 1120776"/>
                <a:gd name="connsiteX10" fmla="*/ 785923 w 5532438"/>
                <a:gd name="connsiteY10" fmla="*/ 1120776 h 1120776"/>
                <a:gd name="connsiteX11" fmla="*/ 360251 w 5532438"/>
                <a:gd name="connsiteY11" fmla="*/ 1120776 h 1120776"/>
                <a:gd name="connsiteX12" fmla="*/ 0 w 5532438"/>
                <a:gd name="connsiteY12" fmla="*/ 760525 h 1120776"/>
                <a:gd name="connsiteX13" fmla="*/ 0 w 5532438"/>
                <a:gd name="connsiteY13" fmla="*/ 360251 h 1120776"/>
                <a:gd name="connsiteX14" fmla="*/ 360251 w 5532438"/>
                <a:gd name="connsiteY14"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46174 w 5532438"/>
                <a:gd name="connsiteY8" fmla="*/ 760525 h 1120776"/>
                <a:gd name="connsiteX9" fmla="*/ 785923 w 5532438"/>
                <a:gd name="connsiteY9" fmla="*/ 1120776 h 1120776"/>
                <a:gd name="connsiteX10" fmla="*/ 360251 w 5532438"/>
                <a:gd name="connsiteY10" fmla="*/ 1120776 h 1120776"/>
                <a:gd name="connsiteX11" fmla="*/ 0 w 5532438"/>
                <a:gd name="connsiteY11" fmla="*/ 760525 h 1120776"/>
                <a:gd name="connsiteX12" fmla="*/ 0 w 5532438"/>
                <a:gd name="connsiteY12" fmla="*/ 360251 h 1120776"/>
                <a:gd name="connsiteX13" fmla="*/ 360251 w 5532438"/>
                <a:gd name="connsiteY13" fmla="*/ 0 h 112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2438" h="1120776">
                  <a:moveTo>
                    <a:pt x="360251" y="0"/>
                  </a:moveTo>
                  <a:lnTo>
                    <a:pt x="384174" y="0"/>
                  </a:lnTo>
                  <a:lnTo>
                    <a:pt x="785923" y="0"/>
                  </a:lnTo>
                  <a:lnTo>
                    <a:pt x="5532438" y="0"/>
                  </a:lnTo>
                  <a:lnTo>
                    <a:pt x="5532438" y="425450"/>
                  </a:lnTo>
                  <a:lnTo>
                    <a:pt x="1719261" y="425450"/>
                  </a:lnTo>
                  <a:lnTo>
                    <a:pt x="1506425" y="425450"/>
                  </a:lnTo>
                  <a:cubicBezTo>
                    <a:pt x="1332334" y="425450"/>
                    <a:pt x="1187085" y="548938"/>
                    <a:pt x="1153493" y="713098"/>
                  </a:cubicBezTo>
                  <a:lnTo>
                    <a:pt x="1146174" y="760525"/>
                  </a:lnTo>
                  <a:cubicBezTo>
                    <a:pt x="1146174" y="959486"/>
                    <a:pt x="984884" y="1120776"/>
                    <a:pt x="785923" y="1120776"/>
                  </a:cubicBezTo>
                  <a:lnTo>
                    <a:pt x="360251" y="1120776"/>
                  </a:lnTo>
                  <a:cubicBezTo>
                    <a:pt x="161290" y="1120776"/>
                    <a:pt x="0" y="959486"/>
                    <a:pt x="0" y="760525"/>
                  </a:cubicBezTo>
                  <a:lnTo>
                    <a:pt x="0" y="360251"/>
                  </a:lnTo>
                  <a:cubicBezTo>
                    <a:pt x="0" y="161290"/>
                    <a:pt x="161290" y="0"/>
                    <a:pt x="36025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2" name="Rectangle 60"/>
            <p:cNvSpPr/>
            <p:nvPr/>
          </p:nvSpPr>
          <p:spPr>
            <a:xfrm>
              <a:off x="3629025" y="1906877"/>
              <a:ext cx="6817302" cy="4254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23" name="Freeform: Shape 71"/>
          <p:cNvSpPr/>
          <p:nvPr/>
        </p:nvSpPr>
        <p:spPr>
          <a:xfrm>
            <a:off x="8643643" y="4702252"/>
            <a:ext cx="392393" cy="836855"/>
          </a:xfrm>
          <a:custGeom>
            <a:avLst/>
            <a:gdLst>
              <a:gd name="connsiteX0" fmla="*/ 192520 w 415637"/>
              <a:gd name="connsiteY0" fmla="*/ 0 h 886429"/>
              <a:gd name="connsiteX1" fmla="*/ 231079 w 415637"/>
              <a:gd name="connsiteY1" fmla="*/ 3887 h 886429"/>
              <a:gd name="connsiteX2" fmla="*/ 415637 w 415637"/>
              <a:gd name="connsiteY2" fmla="*/ 230332 h 886429"/>
              <a:gd name="connsiteX3" fmla="*/ 415637 w 415637"/>
              <a:gd name="connsiteY3" fmla="*/ 656097 h 886429"/>
              <a:gd name="connsiteX4" fmla="*/ 231079 w 415637"/>
              <a:gd name="connsiteY4" fmla="*/ 882542 h 886429"/>
              <a:gd name="connsiteX5" fmla="*/ 192520 w 415637"/>
              <a:gd name="connsiteY5" fmla="*/ 886429 h 886429"/>
              <a:gd name="connsiteX6" fmla="*/ 192520 w 415637"/>
              <a:gd name="connsiteY6" fmla="*/ 650557 h 886429"/>
              <a:gd name="connsiteX7" fmla="*/ 192520 w 415637"/>
              <a:gd name="connsiteY7" fmla="*/ 616489 h 886429"/>
              <a:gd name="connsiteX8" fmla="*/ 37643 w 415637"/>
              <a:gd name="connsiteY8" fmla="*/ 426462 h 886429"/>
              <a:gd name="connsiteX9" fmla="*/ 0 w 415637"/>
              <a:gd name="connsiteY9" fmla="*/ 422667 h 886429"/>
              <a:gd name="connsiteX10" fmla="*/ 0 w 415637"/>
              <a:gd name="connsiteY10" fmla="*/ 223489 h 886429"/>
              <a:gd name="connsiteX11" fmla="*/ 192520 w 415637"/>
              <a:gd name="connsiteY11" fmla="*/ 223489 h 886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637" h="886429">
                <a:moveTo>
                  <a:pt x="192520" y="0"/>
                </a:moveTo>
                <a:lnTo>
                  <a:pt x="231079" y="3887"/>
                </a:lnTo>
                <a:cubicBezTo>
                  <a:pt x="336406" y="25440"/>
                  <a:pt x="415637" y="118633"/>
                  <a:pt x="415637" y="230332"/>
                </a:cubicBezTo>
                <a:lnTo>
                  <a:pt x="415637" y="656097"/>
                </a:lnTo>
                <a:cubicBezTo>
                  <a:pt x="415637" y="767796"/>
                  <a:pt x="336406" y="860989"/>
                  <a:pt x="231079" y="882542"/>
                </a:cubicBezTo>
                <a:lnTo>
                  <a:pt x="192520" y="886429"/>
                </a:lnTo>
                <a:lnTo>
                  <a:pt x="192520" y="650557"/>
                </a:lnTo>
                <a:lnTo>
                  <a:pt x="192520" y="616489"/>
                </a:lnTo>
                <a:cubicBezTo>
                  <a:pt x="192520" y="522754"/>
                  <a:pt x="126032" y="444549"/>
                  <a:pt x="37643" y="426462"/>
                </a:cubicBezTo>
                <a:lnTo>
                  <a:pt x="0" y="422667"/>
                </a:lnTo>
                <a:lnTo>
                  <a:pt x="0" y="223489"/>
                </a:lnTo>
                <a:lnTo>
                  <a:pt x="192520" y="22348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4" name="Freeform: Shape 72"/>
          <p:cNvSpPr/>
          <p:nvPr/>
        </p:nvSpPr>
        <p:spPr>
          <a:xfrm>
            <a:off x="8635551" y="3623167"/>
            <a:ext cx="392393" cy="836855"/>
          </a:xfrm>
          <a:custGeom>
            <a:avLst/>
            <a:gdLst>
              <a:gd name="connsiteX0" fmla="*/ 192520 w 415637"/>
              <a:gd name="connsiteY0" fmla="*/ 0 h 886429"/>
              <a:gd name="connsiteX1" fmla="*/ 231079 w 415637"/>
              <a:gd name="connsiteY1" fmla="*/ 3887 h 886429"/>
              <a:gd name="connsiteX2" fmla="*/ 415637 w 415637"/>
              <a:gd name="connsiteY2" fmla="*/ 230332 h 886429"/>
              <a:gd name="connsiteX3" fmla="*/ 415637 w 415637"/>
              <a:gd name="connsiteY3" fmla="*/ 656097 h 886429"/>
              <a:gd name="connsiteX4" fmla="*/ 231079 w 415637"/>
              <a:gd name="connsiteY4" fmla="*/ 882542 h 886429"/>
              <a:gd name="connsiteX5" fmla="*/ 192520 w 415637"/>
              <a:gd name="connsiteY5" fmla="*/ 886429 h 886429"/>
              <a:gd name="connsiteX6" fmla="*/ 192520 w 415637"/>
              <a:gd name="connsiteY6" fmla="*/ 650557 h 886429"/>
              <a:gd name="connsiteX7" fmla="*/ 192520 w 415637"/>
              <a:gd name="connsiteY7" fmla="*/ 616489 h 886429"/>
              <a:gd name="connsiteX8" fmla="*/ 37643 w 415637"/>
              <a:gd name="connsiteY8" fmla="*/ 426462 h 886429"/>
              <a:gd name="connsiteX9" fmla="*/ 0 w 415637"/>
              <a:gd name="connsiteY9" fmla="*/ 422667 h 886429"/>
              <a:gd name="connsiteX10" fmla="*/ 0 w 415637"/>
              <a:gd name="connsiteY10" fmla="*/ 223489 h 886429"/>
              <a:gd name="connsiteX11" fmla="*/ 192520 w 415637"/>
              <a:gd name="connsiteY11" fmla="*/ 223489 h 886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637" h="886429">
                <a:moveTo>
                  <a:pt x="192520" y="0"/>
                </a:moveTo>
                <a:lnTo>
                  <a:pt x="231079" y="3887"/>
                </a:lnTo>
                <a:cubicBezTo>
                  <a:pt x="336406" y="25440"/>
                  <a:pt x="415637" y="118633"/>
                  <a:pt x="415637" y="230332"/>
                </a:cubicBezTo>
                <a:lnTo>
                  <a:pt x="415637" y="656097"/>
                </a:lnTo>
                <a:cubicBezTo>
                  <a:pt x="415637" y="767796"/>
                  <a:pt x="336406" y="860989"/>
                  <a:pt x="231079" y="882542"/>
                </a:cubicBezTo>
                <a:lnTo>
                  <a:pt x="192520" y="886429"/>
                </a:lnTo>
                <a:lnTo>
                  <a:pt x="192520" y="650557"/>
                </a:lnTo>
                <a:lnTo>
                  <a:pt x="192520" y="616489"/>
                </a:lnTo>
                <a:cubicBezTo>
                  <a:pt x="192520" y="522754"/>
                  <a:pt x="126032" y="444549"/>
                  <a:pt x="37643" y="426462"/>
                </a:cubicBezTo>
                <a:lnTo>
                  <a:pt x="0" y="422667"/>
                </a:lnTo>
                <a:lnTo>
                  <a:pt x="0" y="223489"/>
                </a:lnTo>
                <a:lnTo>
                  <a:pt x="192520" y="22348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5" name="Freeform: Shape 73"/>
          <p:cNvSpPr/>
          <p:nvPr/>
        </p:nvSpPr>
        <p:spPr>
          <a:xfrm>
            <a:off x="8651735" y="2534462"/>
            <a:ext cx="392393" cy="836855"/>
          </a:xfrm>
          <a:custGeom>
            <a:avLst/>
            <a:gdLst>
              <a:gd name="connsiteX0" fmla="*/ 192520 w 415637"/>
              <a:gd name="connsiteY0" fmla="*/ 0 h 886429"/>
              <a:gd name="connsiteX1" fmla="*/ 231079 w 415637"/>
              <a:gd name="connsiteY1" fmla="*/ 3887 h 886429"/>
              <a:gd name="connsiteX2" fmla="*/ 415637 w 415637"/>
              <a:gd name="connsiteY2" fmla="*/ 230332 h 886429"/>
              <a:gd name="connsiteX3" fmla="*/ 415637 w 415637"/>
              <a:gd name="connsiteY3" fmla="*/ 656097 h 886429"/>
              <a:gd name="connsiteX4" fmla="*/ 231079 w 415637"/>
              <a:gd name="connsiteY4" fmla="*/ 882542 h 886429"/>
              <a:gd name="connsiteX5" fmla="*/ 192520 w 415637"/>
              <a:gd name="connsiteY5" fmla="*/ 886429 h 886429"/>
              <a:gd name="connsiteX6" fmla="*/ 192520 w 415637"/>
              <a:gd name="connsiteY6" fmla="*/ 650557 h 886429"/>
              <a:gd name="connsiteX7" fmla="*/ 192520 w 415637"/>
              <a:gd name="connsiteY7" fmla="*/ 616489 h 886429"/>
              <a:gd name="connsiteX8" fmla="*/ 37643 w 415637"/>
              <a:gd name="connsiteY8" fmla="*/ 426462 h 886429"/>
              <a:gd name="connsiteX9" fmla="*/ 0 w 415637"/>
              <a:gd name="connsiteY9" fmla="*/ 422667 h 886429"/>
              <a:gd name="connsiteX10" fmla="*/ 0 w 415637"/>
              <a:gd name="connsiteY10" fmla="*/ 223489 h 886429"/>
              <a:gd name="connsiteX11" fmla="*/ 192520 w 415637"/>
              <a:gd name="connsiteY11" fmla="*/ 223489 h 886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637" h="886429">
                <a:moveTo>
                  <a:pt x="192520" y="0"/>
                </a:moveTo>
                <a:lnTo>
                  <a:pt x="231079" y="3887"/>
                </a:lnTo>
                <a:cubicBezTo>
                  <a:pt x="336406" y="25440"/>
                  <a:pt x="415637" y="118633"/>
                  <a:pt x="415637" y="230332"/>
                </a:cubicBezTo>
                <a:lnTo>
                  <a:pt x="415637" y="656097"/>
                </a:lnTo>
                <a:cubicBezTo>
                  <a:pt x="415637" y="767796"/>
                  <a:pt x="336406" y="860989"/>
                  <a:pt x="231079" y="882542"/>
                </a:cubicBezTo>
                <a:lnTo>
                  <a:pt x="192520" y="886429"/>
                </a:lnTo>
                <a:lnTo>
                  <a:pt x="192520" y="650557"/>
                </a:lnTo>
                <a:lnTo>
                  <a:pt x="192520" y="616489"/>
                </a:lnTo>
                <a:cubicBezTo>
                  <a:pt x="192520" y="522754"/>
                  <a:pt x="126032" y="444549"/>
                  <a:pt x="37643" y="426462"/>
                </a:cubicBezTo>
                <a:lnTo>
                  <a:pt x="0" y="422667"/>
                </a:lnTo>
                <a:lnTo>
                  <a:pt x="0" y="223489"/>
                </a:lnTo>
                <a:lnTo>
                  <a:pt x="192520" y="22348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6" name="Freeform: Shape 76"/>
          <p:cNvSpPr/>
          <p:nvPr/>
        </p:nvSpPr>
        <p:spPr>
          <a:xfrm>
            <a:off x="8635551" y="5790192"/>
            <a:ext cx="392393" cy="836855"/>
          </a:xfrm>
          <a:custGeom>
            <a:avLst/>
            <a:gdLst>
              <a:gd name="connsiteX0" fmla="*/ 192520 w 415637"/>
              <a:gd name="connsiteY0" fmla="*/ 0 h 886429"/>
              <a:gd name="connsiteX1" fmla="*/ 231079 w 415637"/>
              <a:gd name="connsiteY1" fmla="*/ 3887 h 886429"/>
              <a:gd name="connsiteX2" fmla="*/ 415637 w 415637"/>
              <a:gd name="connsiteY2" fmla="*/ 230332 h 886429"/>
              <a:gd name="connsiteX3" fmla="*/ 415637 w 415637"/>
              <a:gd name="connsiteY3" fmla="*/ 656097 h 886429"/>
              <a:gd name="connsiteX4" fmla="*/ 231079 w 415637"/>
              <a:gd name="connsiteY4" fmla="*/ 882542 h 886429"/>
              <a:gd name="connsiteX5" fmla="*/ 192520 w 415637"/>
              <a:gd name="connsiteY5" fmla="*/ 886429 h 886429"/>
              <a:gd name="connsiteX6" fmla="*/ 192520 w 415637"/>
              <a:gd name="connsiteY6" fmla="*/ 650557 h 886429"/>
              <a:gd name="connsiteX7" fmla="*/ 192520 w 415637"/>
              <a:gd name="connsiteY7" fmla="*/ 616489 h 886429"/>
              <a:gd name="connsiteX8" fmla="*/ 37643 w 415637"/>
              <a:gd name="connsiteY8" fmla="*/ 426462 h 886429"/>
              <a:gd name="connsiteX9" fmla="*/ 0 w 415637"/>
              <a:gd name="connsiteY9" fmla="*/ 422667 h 886429"/>
              <a:gd name="connsiteX10" fmla="*/ 0 w 415637"/>
              <a:gd name="connsiteY10" fmla="*/ 223489 h 886429"/>
              <a:gd name="connsiteX11" fmla="*/ 192520 w 415637"/>
              <a:gd name="connsiteY11" fmla="*/ 223489 h 886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637" h="886429">
                <a:moveTo>
                  <a:pt x="192520" y="0"/>
                </a:moveTo>
                <a:lnTo>
                  <a:pt x="231079" y="3887"/>
                </a:lnTo>
                <a:cubicBezTo>
                  <a:pt x="336406" y="25440"/>
                  <a:pt x="415637" y="118633"/>
                  <a:pt x="415637" y="230332"/>
                </a:cubicBezTo>
                <a:lnTo>
                  <a:pt x="415637" y="656097"/>
                </a:lnTo>
                <a:cubicBezTo>
                  <a:pt x="415637" y="767796"/>
                  <a:pt x="336406" y="860989"/>
                  <a:pt x="231079" y="882542"/>
                </a:cubicBezTo>
                <a:lnTo>
                  <a:pt x="192520" y="886429"/>
                </a:lnTo>
                <a:lnTo>
                  <a:pt x="192520" y="650557"/>
                </a:lnTo>
                <a:lnTo>
                  <a:pt x="192520" y="616489"/>
                </a:lnTo>
                <a:cubicBezTo>
                  <a:pt x="192520" y="522754"/>
                  <a:pt x="126032" y="444549"/>
                  <a:pt x="37643" y="426462"/>
                </a:cubicBezTo>
                <a:lnTo>
                  <a:pt x="0" y="422667"/>
                </a:lnTo>
                <a:lnTo>
                  <a:pt x="0" y="223489"/>
                </a:lnTo>
                <a:lnTo>
                  <a:pt x="192520" y="223489"/>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28" name="Graphic 17" descr="Bar chart"/>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177817" y="3665455"/>
            <a:ext cx="863262" cy="863262"/>
          </a:xfrm>
          <a:prstGeom prst="rect">
            <a:avLst/>
          </a:prstGeom>
        </p:spPr>
      </p:pic>
      <p:sp>
        <p:nvSpPr>
          <p:cNvPr id="32" name="Rectangle 86"/>
          <p:cNvSpPr/>
          <p:nvPr/>
        </p:nvSpPr>
        <p:spPr>
          <a:xfrm>
            <a:off x="3310163" y="3535755"/>
            <a:ext cx="3600666" cy="461665"/>
          </a:xfrm>
          <a:prstGeom prst="rect">
            <a:avLst/>
          </a:prstGeom>
        </p:spPr>
        <p:txBody>
          <a:bodyPr wrap="none" lIns="0" anchor="ctr">
            <a:spAutoFit/>
          </a:bodyPr>
          <a:lstStyle/>
          <a:p>
            <a:r>
              <a:rPr lang="da-DK" sz="2400" b="1"/>
              <a:t>Lorem ipsum dolor sit amet</a:t>
            </a:r>
            <a:endParaRPr lang="en-US" sz="2400" b="1" dirty="0"/>
          </a:p>
        </p:txBody>
      </p:sp>
      <p:sp>
        <p:nvSpPr>
          <p:cNvPr id="36" name="Rectangle 90"/>
          <p:cNvSpPr/>
          <p:nvPr/>
        </p:nvSpPr>
        <p:spPr>
          <a:xfrm>
            <a:off x="3310164" y="3991582"/>
            <a:ext cx="5514335" cy="400110"/>
          </a:xfrm>
          <a:prstGeom prst="rect">
            <a:avLst/>
          </a:prstGeom>
        </p:spPr>
        <p:txBody>
          <a:bodyPr wrap="square" lIns="0">
            <a:spAutoFit/>
          </a:bodyPr>
          <a:lstStyle/>
          <a:p>
            <a:r>
              <a:rPr lang="en-US" sz="1000">
                <a:solidFill>
                  <a:schemeClr val="tx1">
                    <a:lumMod val="75000"/>
                    <a:lumOff val="25000"/>
                  </a:schemeClr>
                </a:solidFill>
              </a:rPr>
              <a:t>Lorem ipsum dolor sit amet, nibh est. A magna maecenas, quam magna nec quis, lorem nunc. Suspendisse viverra sodales mauris, cras pharetra proin egestas arcu erat dolor, at amet. </a:t>
            </a:r>
            <a:endParaRPr lang="en-US" sz="1000" dirty="0">
              <a:solidFill>
                <a:schemeClr val="tx1">
                  <a:lumMod val="75000"/>
                  <a:lumOff val="25000"/>
                </a:schemeClr>
              </a:solidFill>
            </a:endParaRPr>
          </a:p>
        </p:txBody>
      </p:sp>
      <p:pic>
        <p:nvPicPr>
          <p:cNvPr id="39" name="Graphic 15" descr="Handshake"/>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2218277" y="2632036"/>
            <a:ext cx="863262" cy="863262"/>
          </a:xfrm>
          <a:prstGeom prst="rect">
            <a:avLst/>
          </a:prstGeom>
        </p:spPr>
      </p:pic>
      <p:grpSp>
        <p:nvGrpSpPr>
          <p:cNvPr id="40" name="Group 49"/>
          <p:cNvGrpSpPr/>
          <p:nvPr/>
        </p:nvGrpSpPr>
        <p:grpSpPr>
          <a:xfrm>
            <a:off x="2050044" y="3622403"/>
            <a:ext cx="6798730" cy="1058096"/>
            <a:chOff x="3244851" y="1906877"/>
            <a:chExt cx="7201476" cy="1120776"/>
          </a:xfrm>
        </p:grpSpPr>
        <p:sp>
          <p:nvSpPr>
            <p:cNvPr id="41" name="Rectangle 50"/>
            <p:cNvSpPr/>
            <p:nvPr/>
          </p:nvSpPr>
          <p:spPr>
            <a:xfrm>
              <a:off x="3764279" y="2131984"/>
              <a:ext cx="6682048" cy="66294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2" name="Freeform: Shape 51"/>
            <p:cNvSpPr/>
            <p:nvPr/>
          </p:nvSpPr>
          <p:spPr>
            <a:xfrm>
              <a:off x="3244851" y="1906877"/>
              <a:ext cx="5532438" cy="1120776"/>
            </a:xfrm>
            <a:custGeom>
              <a:avLst/>
              <a:gdLst>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31837 h 1120776"/>
                <a:gd name="connsiteX10" fmla="*/ 1146174 w 5532438"/>
                <a:gd name="connsiteY10" fmla="*/ 760525 h 1120776"/>
                <a:gd name="connsiteX11" fmla="*/ 785923 w 5532438"/>
                <a:gd name="connsiteY11" fmla="*/ 1120776 h 1120776"/>
                <a:gd name="connsiteX12" fmla="*/ 360251 w 5532438"/>
                <a:gd name="connsiteY12" fmla="*/ 1120776 h 1120776"/>
                <a:gd name="connsiteX13" fmla="*/ 0 w 5532438"/>
                <a:gd name="connsiteY13" fmla="*/ 760525 h 1120776"/>
                <a:gd name="connsiteX14" fmla="*/ 0 w 5532438"/>
                <a:gd name="connsiteY14" fmla="*/ 360251 h 1120776"/>
                <a:gd name="connsiteX15" fmla="*/ 360251 w 5532438"/>
                <a:gd name="connsiteY15"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51604 w 5532438"/>
                <a:gd name="connsiteY8" fmla="*/ 731837 h 1120776"/>
                <a:gd name="connsiteX9" fmla="*/ 1146174 w 5532438"/>
                <a:gd name="connsiteY9" fmla="*/ 760525 h 1120776"/>
                <a:gd name="connsiteX10" fmla="*/ 785923 w 5532438"/>
                <a:gd name="connsiteY10" fmla="*/ 1120776 h 1120776"/>
                <a:gd name="connsiteX11" fmla="*/ 360251 w 5532438"/>
                <a:gd name="connsiteY11" fmla="*/ 1120776 h 1120776"/>
                <a:gd name="connsiteX12" fmla="*/ 0 w 5532438"/>
                <a:gd name="connsiteY12" fmla="*/ 760525 h 1120776"/>
                <a:gd name="connsiteX13" fmla="*/ 0 w 5532438"/>
                <a:gd name="connsiteY13" fmla="*/ 360251 h 1120776"/>
                <a:gd name="connsiteX14" fmla="*/ 360251 w 5532438"/>
                <a:gd name="connsiteY14" fmla="*/ 0 h 1120776"/>
                <a:gd name="connsiteX0" fmla="*/ 360251 w 5532438"/>
                <a:gd name="connsiteY0" fmla="*/ 0 h 1120776"/>
                <a:gd name="connsiteX1" fmla="*/ 384174 w 5532438"/>
                <a:gd name="connsiteY1" fmla="*/ 0 h 1120776"/>
                <a:gd name="connsiteX2" fmla="*/ 785923 w 5532438"/>
                <a:gd name="connsiteY2" fmla="*/ 0 h 1120776"/>
                <a:gd name="connsiteX3" fmla="*/ 5532438 w 5532438"/>
                <a:gd name="connsiteY3" fmla="*/ 0 h 1120776"/>
                <a:gd name="connsiteX4" fmla="*/ 5532438 w 5532438"/>
                <a:gd name="connsiteY4" fmla="*/ 425450 h 1120776"/>
                <a:gd name="connsiteX5" fmla="*/ 1719261 w 5532438"/>
                <a:gd name="connsiteY5" fmla="*/ 425450 h 1120776"/>
                <a:gd name="connsiteX6" fmla="*/ 1506425 w 5532438"/>
                <a:gd name="connsiteY6" fmla="*/ 425450 h 1120776"/>
                <a:gd name="connsiteX7" fmla="*/ 1153493 w 5532438"/>
                <a:gd name="connsiteY7" fmla="*/ 713098 h 1120776"/>
                <a:gd name="connsiteX8" fmla="*/ 1146174 w 5532438"/>
                <a:gd name="connsiteY8" fmla="*/ 760525 h 1120776"/>
                <a:gd name="connsiteX9" fmla="*/ 785923 w 5532438"/>
                <a:gd name="connsiteY9" fmla="*/ 1120776 h 1120776"/>
                <a:gd name="connsiteX10" fmla="*/ 360251 w 5532438"/>
                <a:gd name="connsiteY10" fmla="*/ 1120776 h 1120776"/>
                <a:gd name="connsiteX11" fmla="*/ 0 w 5532438"/>
                <a:gd name="connsiteY11" fmla="*/ 760525 h 1120776"/>
                <a:gd name="connsiteX12" fmla="*/ 0 w 5532438"/>
                <a:gd name="connsiteY12" fmla="*/ 360251 h 1120776"/>
                <a:gd name="connsiteX13" fmla="*/ 360251 w 5532438"/>
                <a:gd name="connsiteY13" fmla="*/ 0 h 112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2438" h="1120776">
                  <a:moveTo>
                    <a:pt x="360251" y="0"/>
                  </a:moveTo>
                  <a:lnTo>
                    <a:pt x="384174" y="0"/>
                  </a:lnTo>
                  <a:lnTo>
                    <a:pt x="785923" y="0"/>
                  </a:lnTo>
                  <a:lnTo>
                    <a:pt x="5532438" y="0"/>
                  </a:lnTo>
                  <a:lnTo>
                    <a:pt x="5532438" y="425450"/>
                  </a:lnTo>
                  <a:lnTo>
                    <a:pt x="1719261" y="425450"/>
                  </a:lnTo>
                  <a:lnTo>
                    <a:pt x="1506425" y="425450"/>
                  </a:lnTo>
                  <a:cubicBezTo>
                    <a:pt x="1332334" y="425450"/>
                    <a:pt x="1187085" y="548938"/>
                    <a:pt x="1153493" y="713098"/>
                  </a:cubicBezTo>
                  <a:lnTo>
                    <a:pt x="1146174" y="760525"/>
                  </a:lnTo>
                  <a:cubicBezTo>
                    <a:pt x="1146174" y="959486"/>
                    <a:pt x="984884" y="1120776"/>
                    <a:pt x="785923" y="1120776"/>
                  </a:cubicBezTo>
                  <a:lnTo>
                    <a:pt x="360251" y="1120776"/>
                  </a:lnTo>
                  <a:cubicBezTo>
                    <a:pt x="161290" y="1120776"/>
                    <a:pt x="0" y="959486"/>
                    <a:pt x="0" y="760525"/>
                  </a:cubicBezTo>
                  <a:lnTo>
                    <a:pt x="0" y="360251"/>
                  </a:lnTo>
                  <a:cubicBezTo>
                    <a:pt x="0" y="161290"/>
                    <a:pt x="161290" y="0"/>
                    <a:pt x="36025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3" name="Rectangle 52"/>
            <p:cNvSpPr/>
            <p:nvPr/>
          </p:nvSpPr>
          <p:spPr>
            <a:xfrm>
              <a:off x="3629025" y="1906877"/>
              <a:ext cx="6817302" cy="4254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pic>
        <p:nvPicPr>
          <p:cNvPr id="44" name="Graphic 17" descr="Bar chart"/>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202093" y="3722099"/>
            <a:ext cx="863262" cy="863262"/>
          </a:xfrm>
          <a:prstGeom prst="rect">
            <a:avLst/>
          </a:prstGeom>
        </p:spPr>
      </p:pic>
      <p:sp>
        <p:nvSpPr>
          <p:cNvPr id="47" name="Прямоугольник 46"/>
          <p:cNvSpPr/>
          <p:nvPr/>
        </p:nvSpPr>
        <p:spPr>
          <a:xfrm>
            <a:off x="2142480" y="2494637"/>
            <a:ext cx="7026831" cy="307777"/>
          </a:xfrm>
          <a:prstGeom prst="rect">
            <a:avLst/>
          </a:prstGeom>
        </p:spPr>
        <p:txBody>
          <a:bodyPr wrap="square">
            <a:spAutoFit/>
          </a:bodyPr>
          <a:lstStyle/>
          <a:p>
            <a:r>
              <a:rPr lang="uz-Latn-UZ" sz="1400" b="1" dirty="0">
                <a:solidFill>
                  <a:schemeClr val="bg1"/>
                </a:solidFill>
              </a:rPr>
              <a:t>1. Бухгалтерия ҳисоби ва молиявий ҳисобот тизимини тартибга солувчи давлат органи</a:t>
            </a:r>
            <a:endParaRPr lang="ru-RU" sz="1400" b="1" dirty="0">
              <a:solidFill>
                <a:schemeClr val="bg1"/>
              </a:solidFill>
            </a:endParaRPr>
          </a:p>
        </p:txBody>
      </p:sp>
      <p:sp>
        <p:nvSpPr>
          <p:cNvPr id="48" name="Прямоугольник 47"/>
          <p:cNvSpPr/>
          <p:nvPr/>
        </p:nvSpPr>
        <p:spPr>
          <a:xfrm>
            <a:off x="3161712" y="2852936"/>
            <a:ext cx="6109560" cy="646331"/>
          </a:xfrm>
          <a:prstGeom prst="rect">
            <a:avLst/>
          </a:prstGeom>
        </p:spPr>
        <p:txBody>
          <a:bodyPr wrap="square">
            <a:spAutoFit/>
          </a:bodyPr>
          <a:lstStyle/>
          <a:p>
            <a:r>
              <a:rPr lang="uz-Latn-UZ" sz="1200" dirty="0">
                <a:solidFill>
                  <a:schemeClr val="bg1"/>
                </a:solidFill>
              </a:rPr>
              <a:t>Ўзбекистон Республикаси Молия вазирлигига - бухгалтерия ҳисоби миллий стандартларини (кейинги ўринларда БҲМС) ривожлантириш ва уларни қайта кўриб чиқишда;</a:t>
            </a:r>
            <a:endParaRPr lang="ru-RU" sz="1200" dirty="0">
              <a:solidFill>
                <a:schemeClr val="bg1"/>
              </a:solidFill>
            </a:endParaRPr>
          </a:p>
        </p:txBody>
      </p:sp>
      <p:sp>
        <p:nvSpPr>
          <p:cNvPr id="49" name="Прямоугольник 48"/>
          <p:cNvSpPr/>
          <p:nvPr/>
        </p:nvSpPr>
        <p:spPr>
          <a:xfrm>
            <a:off x="3240856" y="3645024"/>
            <a:ext cx="5526360" cy="369332"/>
          </a:xfrm>
          <a:prstGeom prst="rect">
            <a:avLst/>
          </a:prstGeom>
        </p:spPr>
        <p:txBody>
          <a:bodyPr wrap="square">
            <a:spAutoFit/>
          </a:bodyPr>
          <a:lstStyle/>
          <a:p>
            <a:r>
              <a:rPr lang="uz-Latn-UZ" b="1" dirty="0"/>
              <a:t>2. Молиявий ҳисоботни тайёрловчи шахсларга </a:t>
            </a:r>
            <a:endParaRPr lang="ru-RU" b="1" dirty="0"/>
          </a:p>
        </p:txBody>
      </p:sp>
      <p:sp>
        <p:nvSpPr>
          <p:cNvPr id="50" name="Прямоугольник 49"/>
          <p:cNvSpPr/>
          <p:nvPr/>
        </p:nvSpPr>
        <p:spPr>
          <a:xfrm>
            <a:off x="3883711" y="4061629"/>
            <a:ext cx="2800767" cy="369332"/>
          </a:xfrm>
          <a:prstGeom prst="rect">
            <a:avLst/>
          </a:prstGeom>
        </p:spPr>
        <p:txBody>
          <a:bodyPr wrap="none">
            <a:spAutoFit/>
          </a:bodyPr>
          <a:lstStyle/>
          <a:p>
            <a:r>
              <a:rPr lang="uz-Latn-UZ" dirty="0"/>
              <a:t>БҲМС дан фойдаланишда;</a:t>
            </a:r>
            <a:endParaRPr lang="ru-RU" dirty="0"/>
          </a:p>
        </p:txBody>
      </p:sp>
      <p:sp>
        <p:nvSpPr>
          <p:cNvPr id="51" name="Прямоугольник 50"/>
          <p:cNvSpPr/>
          <p:nvPr/>
        </p:nvSpPr>
        <p:spPr>
          <a:xfrm>
            <a:off x="4286561" y="4718670"/>
            <a:ext cx="1846788" cy="369332"/>
          </a:xfrm>
          <a:prstGeom prst="rect">
            <a:avLst/>
          </a:prstGeom>
        </p:spPr>
        <p:txBody>
          <a:bodyPr wrap="none">
            <a:spAutoFit/>
          </a:bodyPr>
          <a:lstStyle/>
          <a:p>
            <a:r>
              <a:rPr lang="uz-Latn-UZ" b="1" dirty="0"/>
              <a:t>3. Аудиторларга </a:t>
            </a:r>
            <a:endParaRPr lang="ru-RU" b="1" dirty="0"/>
          </a:p>
        </p:txBody>
      </p:sp>
      <p:sp>
        <p:nvSpPr>
          <p:cNvPr id="52" name="Прямоугольник 51"/>
          <p:cNvSpPr/>
          <p:nvPr/>
        </p:nvSpPr>
        <p:spPr>
          <a:xfrm>
            <a:off x="3237621" y="5805264"/>
            <a:ext cx="6033651" cy="369332"/>
          </a:xfrm>
          <a:prstGeom prst="rect">
            <a:avLst/>
          </a:prstGeom>
        </p:spPr>
        <p:txBody>
          <a:bodyPr wrap="square">
            <a:spAutoFit/>
          </a:bodyPr>
          <a:lstStyle/>
          <a:p>
            <a:r>
              <a:rPr lang="uz-Latn-UZ" b="1" dirty="0"/>
              <a:t>4. Молиявий ҳисоботдан фойдаланувчиларга </a:t>
            </a:r>
            <a:endParaRPr lang="ru-RU" b="1" dirty="0"/>
          </a:p>
        </p:txBody>
      </p:sp>
      <p:sp>
        <p:nvSpPr>
          <p:cNvPr id="53" name="Прямоугольник 52"/>
          <p:cNvSpPr/>
          <p:nvPr/>
        </p:nvSpPr>
        <p:spPr>
          <a:xfrm>
            <a:off x="3233720" y="5034662"/>
            <a:ext cx="6037552" cy="584775"/>
          </a:xfrm>
          <a:prstGeom prst="rect">
            <a:avLst/>
          </a:prstGeom>
        </p:spPr>
        <p:txBody>
          <a:bodyPr wrap="square">
            <a:spAutoFit/>
          </a:bodyPr>
          <a:lstStyle/>
          <a:p>
            <a:r>
              <a:rPr lang="uz-Latn-UZ" sz="1600" dirty="0"/>
              <a:t>БҲМС молиявий ҳисоботига мос келадиган хулосаларни тайёрлашда;</a:t>
            </a:r>
            <a:endParaRPr lang="ru-RU" sz="1600" dirty="0"/>
          </a:p>
        </p:txBody>
      </p:sp>
      <p:sp>
        <p:nvSpPr>
          <p:cNvPr id="54" name="Прямоугольник 53"/>
          <p:cNvSpPr/>
          <p:nvPr/>
        </p:nvSpPr>
        <p:spPr>
          <a:xfrm>
            <a:off x="3184480" y="6228020"/>
            <a:ext cx="5798760" cy="369332"/>
          </a:xfrm>
          <a:prstGeom prst="rect">
            <a:avLst/>
          </a:prstGeom>
        </p:spPr>
        <p:txBody>
          <a:bodyPr wrap="square">
            <a:spAutoFit/>
          </a:bodyPr>
          <a:lstStyle/>
          <a:p>
            <a:r>
              <a:rPr lang="uz-Latn-UZ" dirty="0"/>
              <a:t>молиявий ҳисоботдаги маълумотларни таҳлил қилишда.</a:t>
            </a:r>
            <a:endParaRPr lang="ru-RU" dirty="0"/>
          </a:p>
        </p:txBody>
      </p:sp>
      <p:pic>
        <p:nvPicPr>
          <p:cNvPr id="55" name="Graphic 15" descr="Handshake"/>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2177817" y="4799925"/>
            <a:ext cx="863262" cy="863262"/>
          </a:xfrm>
          <a:prstGeom prst="rect">
            <a:avLst/>
          </a:prstGeom>
        </p:spPr>
      </p:pic>
      <p:pic>
        <p:nvPicPr>
          <p:cNvPr id="56" name="Graphic 17" descr="Bar chart"/>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2149050" y="5887609"/>
            <a:ext cx="863262" cy="863262"/>
          </a:xfrm>
          <a:prstGeom prst="rect">
            <a:avLst/>
          </a:prstGeom>
        </p:spPr>
      </p:pic>
      <p:cxnSp>
        <p:nvCxnSpPr>
          <p:cNvPr id="58" name="Прямая со стрелкой 57"/>
          <p:cNvCxnSpPr/>
          <p:nvPr/>
        </p:nvCxnSpPr>
        <p:spPr>
          <a:xfrm>
            <a:off x="1763688" y="2534462"/>
            <a:ext cx="0" cy="4216409"/>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63" name="Прямая со стрелкой 62"/>
          <p:cNvCxnSpPr/>
          <p:nvPr/>
        </p:nvCxnSpPr>
        <p:spPr>
          <a:xfrm>
            <a:off x="1809744" y="4191637"/>
            <a:ext cx="21602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5" name="Прямая со стрелкой 64"/>
          <p:cNvCxnSpPr/>
          <p:nvPr/>
        </p:nvCxnSpPr>
        <p:spPr>
          <a:xfrm>
            <a:off x="1809744" y="5227958"/>
            <a:ext cx="21602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6" name="Прямая со стрелкой 65"/>
          <p:cNvCxnSpPr/>
          <p:nvPr/>
        </p:nvCxnSpPr>
        <p:spPr>
          <a:xfrm>
            <a:off x="1809744" y="6319240"/>
            <a:ext cx="21602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7" name="Прямая со стрелкой 66"/>
          <p:cNvCxnSpPr/>
          <p:nvPr/>
        </p:nvCxnSpPr>
        <p:spPr>
          <a:xfrm>
            <a:off x="1809688" y="3060296"/>
            <a:ext cx="21602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6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496" y="2492896"/>
            <a:ext cx="1584176" cy="1099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5" descr="C:\Users\User\Desktop\144099_408c0099ff261ba30cf2fae2c74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440" y="3622404"/>
            <a:ext cx="1603232" cy="962958"/>
          </a:xfrm>
          <a:prstGeom prst="rect">
            <a:avLst/>
          </a:prstGeom>
          <a:noFill/>
          <a:extLst>
            <a:ext uri="{909E8E84-426E-40DD-AFC4-6F175D3DCCD1}">
              <a14:hiddenFill xmlns:a14="http://schemas.microsoft.com/office/drawing/2010/main">
                <a:solidFill>
                  <a:srgbClr val="FFFFFF"/>
                </a:solidFill>
              </a14:hiddenFill>
            </a:ext>
          </a:extLst>
        </p:spPr>
      </p:pic>
      <p:pic>
        <p:nvPicPr>
          <p:cNvPr id="70" name="Рисунок 6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496" y="4653136"/>
            <a:ext cx="1584176" cy="1024895"/>
          </a:xfrm>
          <a:prstGeom prst="rect">
            <a:avLst/>
          </a:prstGeom>
        </p:spPr>
      </p:pic>
      <p:pic>
        <p:nvPicPr>
          <p:cNvPr id="71" name="Рисунок 7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496" y="5740536"/>
            <a:ext cx="1584176" cy="10728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2316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07504" y="116632"/>
            <a:ext cx="8928992" cy="424847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ru-RU" sz="2000" dirty="0" smtClean="0"/>
              <a:t>   </a:t>
            </a:r>
            <a:r>
              <a:rPr lang="uz-Latn-UZ" sz="2000" dirty="0" smtClean="0"/>
              <a:t>Консептуал </a:t>
            </a:r>
            <a:r>
              <a:rPr lang="uz-Latn-UZ" sz="2000" dirty="0"/>
              <a:t>асос БҲМС ҳисобланмайди ва бирон-бир низоли масалани баҳолаш ёки тушунтириш учун унинг таърифларини ўз ичига олмайди. Ушбу консептуал асосдаги мавжуд қоидалар бухгалтерия ҳисобининг алоҳида бир стандартини рад этмайди.</a:t>
            </a:r>
            <a:endParaRPr lang="ru-RU" sz="2000" dirty="0"/>
          </a:p>
          <a:p>
            <a:r>
              <a:rPr lang="ru-RU" sz="2000" dirty="0" smtClean="0"/>
              <a:t>   </a:t>
            </a:r>
            <a:r>
              <a:rPr lang="uz-Latn-UZ" sz="2000" dirty="0" smtClean="0"/>
              <a:t>Айрим </a:t>
            </a:r>
            <a:r>
              <a:rPr lang="uz-Latn-UZ" sz="2000" dirty="0"/>
              <a:t>ҳолларда, агар консептуал асос билан БҲМС ўртасида зиддиятлар бўлса, - БҲМСнинг талаблари консептуал асос талабларидан устун келса, </a:t>
            </a:r>
            <a:r>
              <a:rPr lang="ru-RU" sz="2000" dirty="0" smtClean="0"/>
              <a:t>            </a:t>
            </a:r>
            <a:r>
              <a:rPr lang="uz-Latn-UZ" sz="2000" dirty="0" smtClean="0"/>
              <a:t>Ўзбекистон </a:t>
            </a:r>
            <a:r>
              <a:rPr lang="uz-Latn-UZ" sz="2000" dirty="0"/>
              <a:t>Республикаси Молия вазирлиги БҲМСни ишлаб чиқишда ушбу консептуал асосга амал қилади ва ана шу зиддиятларни бартараф этиш чора-тадбирларини кўради.</a:t>
            </a:r>
            <a:endParaRPr lang="ru-RU" sz="2000" dirty="0"/>
          </a:p>
          <a:p>
            <a:r>
              <a:rPr lang="ru-RU" sz="2000" dirty="0" smtClean="0"/>
              <a:t>   </a:t>
            </a:r>
            <a:r>
              <a:rPr lang="uz-Latn-UZ" sz="2000" dirty="0" smtClean="0"/>
              <a:t>Консептуал </a:t>
            </a:r>
            <a:r>
              <a:rPr lang="uz-Latn-UZ" sz="2000" dirty="0"/>
              <a:t>асос бухгалтерия стандартларининг амалий фаолиятини ҳисобга олган ҳолда Ўзбекисгон Республикаси Молия вазирлиги томонидан кўриб чиқилади.</a:t>
            </a:r>
            <a:endParaRPr lang="ru-RU" sz="20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7984" y="4509120"/>
            <a:ext cx="4464496" cy="2304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https://media4.picsearch.com/is?nV1dAOES_UpCAYjKZHJ4ENbi7t0AxIFWGdFZk3K9BUg&amp;height=2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509120"/>
            <a:ext cx="4032448"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614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84">
            <a:extLst>
              <a:ext uri="{FF2B5EF4-FFF2-40B4-BE49-F238E27FC236}">
                <a16:creationId xmlns="" xmlns:a16="http://schemas.microsoft.com/office/drawing/2014/main" id="{BCAC52B5-619B-4FE3-A109-FCF04B7FCB60}"/>
              </a:ext>
            </a:extLst>
          </p:cNvPr>
          <p:cNvSpPr/>
          <p:nvPr/>
        </p:nvSpPr>
        <p:spPr>
          <a:xfrm>
            <a:off x="6469410" y="1268760"/>
            <a:ext cx="1888349" cy="717206"/>
          </a:xfrm>
          <a:custGeom>
            <a:avLst/>
            <a:gdLst>
              <a:gd name="connsiteX0" fmla="*/ 1169078 w 2517798"/>
              <a:gd name="connsiteY0" fmla="*/ 810 h 956275"/>
              <a:gd name="connsiteX1" fmla="*/ 1698218 w 2517798"/>
              <a:gd name="connsiteY1" fmla="*/ 71876 h 956275"/>
              <a:gd name="connsiteX2" fmla="*/ 2319051 w 2517798"/>
              <a:gd name="connsiteY2" fmla="*/ 410970 h 956275"/>
              <a:gd name="connsiteX3" fmla="*/ 2460574 w 2517798"/>
              <a:gd name="connsiteY3" fmla="*/ 288229 h 956275"/>
              <a:gd name="connsiteX4" fmla="*/ 2515670 w 2517798"/>
              <a:gd name="connsiteY4" fmla="*/ 313006 h 956275"/>
              <a:gd name="connsiteX5" fmla="*/ 2517798 w 2517798"/>
              <a:gd name="connsiteY5" fmla="*/ 893184 h 956275"/>
              <a:gd name="connsiteX6" fmla="*/ 2446504 w 2517798"/>
              <a:gd name="connsiteY6" fmla="*/ 955608 h 956275"/>
              <a:gd name="connsiteX7" fmla="*/ 1869890 w 2517798"/>
              <a:gd name="connsiteY7" fmla="*/ 874911 h 956275"/>
              <a:gd name="connsiteX8" fmla="*/ 1852628 w 2517798"/>
              <a:gd name="connsiteY8" fmla="*/ 817846 h 956275"/>
              <a:gd name="connsiteX9" fmla="*/ 1988713 w 2517798"/>
              <a:gd name="connsiteY9" fmla="*/ 699456 h 956275"/>
              <a:gd name="connsiteX10" fmla="*/ 1643122 w 2517798"/>
              <a:gd name="connsiteY10" fmla="*/ 505682 h 956275"/>
              <a:gd name="connsiteX11" fmla="*/ 817040 w 2517798"/>
              <a:gd name="connsiteY11" fmla="*/ 491667 h 956275"/>
              <a:gd name="connsiteX12" fmla="*/ 293393 w 2517798"/>
              <a:gd name="connsiteY12" fmla="*/ 808136 h 956275"/>
              <a:gd name="connsiteX13" fmla="*/ 103277 w 2517798"/>
              <a:gd name="connsiteY13" fmla="*/ 793068 h 956275"/>
              <a:gd name="connsiteX14" fmla="*/ 65561 w 2517798"/>
              <a:gd name="connsiteY14" fmla="*/ 455074 h 956275"/>
              <a:gd name="connsiteX15" fmla="*/ 811719 w 2517798"/>
              <a:gd name="connsiteY15" fmla="*/ 48198 h 956275"/>
              <a:gd name="connsiteX16" fmla="*/ 1169078 w 2517798"/>
              <a:gd name="connsiteY16" fmla="*/ 810 h 95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17798" h="956275">
                <a:moveTo>
                  <a:pt x="1169078" y="810"/>
                </a:moveTo>
                <a:cubicBezTo>
                  <a:pt x="1362035" y="-5080"/>
                  <a:pt x="1542966" y="21412"/>
                  <a:pt x="1698218" y="71876"/>
                </a:cubicBezTo>
                <a:cubicBezTo>
                  <a:pt x="1957381" y="148314"/>
                  <a:pt x="2204603" y="319464"/>
                  <a:pt x="2319051" y="410970"/>
                </a:cubicBezTo>
                <a:lnTo>
                  <a:pt x="2460574" y="288229"/>
                </a:lnTo>
                <a:cubicBezTo>
                  <a:pt x="2490841" y="262399"/>
                  <a:pt x="2515670" y="273162"/>
                  <a:pt x="2515670" y="313006"/>
                </a:cubicBezTo>
                <a:lnTo>
                  <a:pt x="2517798" y="893184"/>
                </a:lnTo>
                <a:cubicBezTo>
                  <a:pt x="2517798" y="933029"/>
                  <a:pt x="2485402" y="961012"/>
                  <a:pt x="2446504" y="955608"/>
                </a:cubicBezTo>
                <a:lnTo>
                  <a:pt x="1869890" y="874911"/>
                </a:lnTo>
                <a:cubicBezTo>
                  <a:pt x="1830992" y="869507"/>
                  <a:pt x="1822361" y="843676"/>
                  <a:pt x="1852628" y="817846"/>
                </a:cubicBezTo>
                <a:lnTo>
                  <a:pt x="1988713" y="699456"/>
                </a:lnTo>
                <a:cubicBezTo>
                  <a:pt x="1902286" y="636986"/>
                  <a:pt x="1778142" y="556289"/>
                  <a:pt x="1643122" y="505682"/>
                </a:cubicBezTo>
                <a:cubicBezTo>
                  <a:pt x="1364569" y="401261"/>
                  <a:pt x="1065444" y="406665"/>
                  <a:pt x="817040" y="491667"/>
                </a:cubicBezTo>
                <a:cubicBezTo>
                  <a:pt x="480199" y="606851"/>
                  <a:pt x="383012" y="772642"/>
                  <a:pt x="293393" y="808136"/>
                </a:cubicBezTo>
                <a:cubicBezTo>
                  <a:pt x="231794" y="832913"/>
                  <a:pt x="159437" y="827555"/>
                  <a:pt x="103277" y="793068"/>
                </a:cubicBezTo>
                <a:cubicBezTo>
                  <a:pt x="-16610" y="720981"/>
                  <a:pt x="-36000" y="550885"/>
                  <a:pt x="65561" y="455074"/>
                </a:cubicBezTo>
                <a:cubicBezTo>
                  <a:pt x="258751" y="261346"/>
                  <a:pt x="588144" y="93402"/>
                  <a:pt x="811719" y="48198"/>
                </a:cubicBezTo>
                <a:cubicBezTo>
                  <a:pt x="933202" y="19534"/>
                  <a:pt x="1053305" y="4343"/>
                  <a:pt x="1169078" y="810"/>
                </a:cubicBezTo>
                <a:close/>
              </a:path>
            </a:pathLst>
          </a:custGeom>
          <a:gradFill flip="none" rotWithShape="1">
            <a:gsLst>
              <a:gs pos="100000">
                <a:schemeClr val="accent2">
                  <a:lumMod val="50000"/>
                </a:schemeClr>
              </a:gs>
              <a:gs pos="0">
                <a:schemeClr val="accent2"/>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lang="en-US" sz="2250">
              <a:solidFill>
                <a:srgbClr val="FFFFFF"/>
              </a:solidFill>
            </a:endParaRPr>
          </a:p>
        </p:txBody>
      </p:sp>
      <p:sp>
        <p:nvSpPr>
          <p:cNvPr id="4" name="Freeform: Shape 32">
            <a:extLst>
              <a:ext uri="{FF2B5EF4-FFF2-40B4-BE49-F238E27FC236}">
                <a16:creationId xmlns="" xmlns:a16="http://schemas.microsoft.com/office/drawing/2014/main" id="{A1AA43A7-02B5-4F4E-B9BB-C1FA589E74FB}"/>
              </a:ext>
            </a:extLst>
          </p:cNvPr>
          <p:cNvSpPr/>
          <p:nvPr/>
        </p:nvSpPr>
        <p:spPr>
          <a:xfrm>
            <a:off x="3472985" y="1277092"/>
            <a:ext cx="4927126" cy="2500059"/>
          </a:xfrm>
          <a:custGeom>
            <a:avLst/>
            <a:gdLst>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443800 w 7726630"/>
              <a:gd name="connsiteY24" fmla="*/ 1754240 h 3920548"/>
              <a:gd name="connsiteX25" fmla="*/ 3394038 w 7726630"/>
              <a:gd name="connsiteY25" fmla="*/ 1877596 h 3920548"/>
              <a:gd name="connsiteX26" fmla="*/ 3264524 w 7726630"/>
              <a:gd name="connsiteY26" fmla="*/ 1742934 h 3920548"/>
              <a:gd name="connsiteX27" fmla="*/ 2002166 w 7726630"/>
              <a:gd name="connsiteY27" fmla="*/ 626688 h 3920548"/>
              <a:gd name="connsiteX28" fmla="*/ 427389 w 7726630"/>
              <a:gd name="connsiteY28" fmla="*/ 900950 h 3920548"/>
              <a:gd name="connsiteX29" fmla="*/ 134002 w 7726630"/>
              <a:gd name="connsiteY29" fmla="*/ 942886 h 3920548"/>
              <a:gd name="connsiteX30" fmla="*/ 89597 w 7726630"/>
              <a:gd name="connsiteY30" fmla="*/ 526321 h 3920548"/>
              <a:gd name="connsiteX31" fmla="*/ 1501103 w 7726630"/>
              <a:gd name="connsiteY31"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394038 w 7726630"/>
              <a:gd name="connsiteY24" fmla="*/ 1877596 h 3920548"/>
              <a:gd name="connsiteX25" fmla="*/ 3264524 w 7726630"/>
              <a:gd name="connsiteY25" fmla="*/ 1742934 h 3920548"/>
              <a:gd name="connsiteX26" fmla="*/ 2002166 w 7726630"/>
              <a:gd name="connsiteY26" fmla="*/ 626688 h 3920548"/>
              <a:gd name="connsiteX27" fmla="*/ 427389 w 7726630"/>
              <a:gd name="connsiteY27" fmla="*/ 900950 h 3920548"/>
              <a:gd name="connsiteX28" fmla="*/ 134002 w 7726630"/>
              <a:gd name="connsiteY28" fmla="*/ 942886 h 3920548"/>
              <a:gd name="connsiteX29" fmla="*/ 89597 w 7726630"/>
              <a:gd name="connsiteY29" fmla="*/ 526321 h 3920548"/>
              <a:gd name="connsiteX30" fmla="*/ 1501103 w 7726630"/>
              <a:gd name="connsiteY30"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394038 w 7726630"/>
              <a:gd name="connsiteY23" fmla="*/ 1877596 h 3920548"/>
              <a:gd name="connsiteX24" fmla="*/ 3264524 w 7726630"/>
              <a:gd name="connsiteY24" fmla="*/ 1742934 h 3920548"/>
              <a:gd name="connsiteX25" fmla="*/ 2002166 w 7726630"/>
              <a:gd name="connsiteY25" fmla="*/ 626688 h 3920548"/>
              <a:gd name="connsiteX26" fmla="*/ 427389 w 7726630"/>
              <a:gd name="connsiteY26" fmla="*/ 900950 h 3920548"/>
              <a:gd name="connsiteX27" fmla="*/ 134002 w 7726630"/>
              <a:gd name="connsiteY27" fmla="*/ 942886 h 3920548"/>
              <a:gd name="connsiteX28" fmla="*/ 89597 w 7726630"/>
              <a:gd name="connsiteY28" fmla="*/ 526321 h 3920548"/>
              <a:gd name="connsiteX29" fmla="*/ 1501103 w 7726630"/>
              <a:gd name="connsiteY29"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3394038 w 7726630"/>
              <a:gd name="connsiteY22" fmla="*/ 1877596 h 3920548"/>
              <a:gd name="connsiteX23" fmla="*/ 3264524 w 7726630"/>
              <a:gd name="connsiteY23" fmla="*/ 1742934 h 3920548"/>
              <a:gd name="connsiteX24" fmla="*/ 2002166 w 7726630"/>
              <a:gd name="connsiteY24" fmla="*/ 626688 h 3920548"/>
              <a:gd name="connsiteX25" fmla="*/ 427389 w 7726630"/>
              <a:gd name="connsiteY25" fmla="*/ 900950 h 3920548"/>
              <a:gd name="connsiteX26" fmla="*/ 134002 w 7726630"/>
              <a:gd name="connsiteY26" fmla="*/ 942886 h 3920548"/>
              <a:gd name="connsiteX27" fmla="*/ 89597 w 7726630"/>
              <a:gd name="connsiteY27" fmla="*/ 526321 h 3920548"/>
              <a:gd name="connsiteX28" fmla="*/ 1501103 w 7726630"/>
              <a:gd name="connsiteY28"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3394038 w 7726630"/>
              <a:gd name="connsiteY21" fmla="*/ 1877596 h 3920548"/>
              <a:gd name="connsiteX22" fmla="*/ 3264524 w 7726630"/>
              <a:gd name="connsiteY22" fmla="*/ 1742934 h 3920548"/>
              <a:gd name="connsiteX23" fmla="*/ 2002166 w 7726630"/>
              <a:gd name="connsiteY23" fmla="*/ 626688 h 3920548"/>
              <a:gd name="connsiteX24" fmla="*/ 427389 w 7726630"/>
              <a:gd name="connsiteY24" fmla="*/ 900950 h 3920548"/>
              <a:gd name="connsiteX25" fmla="*/ 134002 w 7726630"/>
              <a:gd name="connsiteY25" fmla="*/ 942886 h 3920548"/>
              <a:gd name="connsiteX26" fmla="*/ 89597 w 7726630"/>
              <a:gd name="connsiteY26" fmla="*/ 526321 h 3920548"/>
              <a:gd name="connsiteX27" fmla="*/ 1501103 w 7726630"/>
              <a:gd name="connsiteY27"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314136 w 7726630"/>
              <a:gd name="connsiteY6" fmla="*/ 2108176 h 3920548"/>
              <a:gd name="connsiteX7" fmla="*/ 4457569 w 7726630"/>
              <a:gd name="connsiteY7" fmla="*/ 2259327 h 3920548"/>
              <a:gd name="connsiteX8" fmla="*/ 6414726 w 7726630"/>
              <a:gd name="connsiteY8" fmla="*/ 3407390 h 3920548"/>
              <a:gd name="connsiteX9" fmla="*/ 7127167 w 7726630"/>
              <a:gd name="connsiteY9" fmla="*/ 3100088 h 3920548"/>
              <a:gd name="connsiteX10" fmla="*/ 7026764 w 7726630"/>
              <a:gd name="connsiteY10" fmla="*/ 2999730 h 3920548"/>
              <a:gd name="connsiteX11" fmla="*/ 7063672 w 7726630"/>
              <a:gd name="connsiteY11" fmla="*/ 2907004 h 3920548"/>
              <a:gd name="connsiteX12" fmla="*/ 7602070 w 7726630"/>
              <a:gd name="connsiteY12" fmla="*/ 2896828 h 3920548"/>
              <a:gd name="connsiteX13" fmla="*/ 7726611 w 7726630"/>
              <a:gd name="connsiteY13" fmla="*/ 3023854 h 3920548"/>
              <a:gd name="connsiteX14" fmla="*/ 7716466 w 7726630"/>
              <a:gd name="connsiteY14" fmla="*/ 3562313 h 3920548"/>
              <a:gd name="connsiteX15" fmla="*/ 7623759 w 7726630"/>
              <a:gd name="connsiteY15" fmla="*/ 3599158 h 3920548"/>
              <a:gd name="connsiteX16" fmla="*/ 7485224 w 7726630"/>
              <a:gd name="connsiteY16" fmla="*/ 3460727 h 3920548"/>
              <a:gd name="connsiteX17" fmla="*/ 6450234 w 7726630"/>
              <a:gd name="connsiteY17" fmla="*/ 3911636 h 3920548"/>
              <a:gd name="connsiteX18" fmla="*/ 4124875 w 7726630"/>
              <a:gd name="connsiteY18" fmla="*/ 2639003 h 3920548"/>
              <a:gd name="connsiteX19" fmla="*/ 3949607 w 7726630"/>
              <a:gd name="connsiteY19" fmla="*/ 2457411 h 3920548"/>
              <a:gd name="connsiteX20" fmla="*/ 3394038 w 7726630"/>
              <a:gd name="connsiteY20" fmla="*/ 1877596 h 3920548"/>
              <a:gd name="connsiteX21" fmla="*/ 3264524 w 7726630"/>
              <a:gd name="connsiteY21" fmla="*/ 1742934 h 3920548"/>
              <a:gd name="connsiteX22" fmla="*/ 2002166 w 7726630"/>
              <a:gd name="connsiteY22" fmla="*/ 626688 h 3920548"/>
              <a:gd name="connsiteX23" fmla="*/ 427389 w 7726630"/>
              <a:gd name="connsiteY23" fmla="*/ 900950 h 3920548"/>
              <a:gd name="connsiteX24" fmla="*/ 134002 w 7726630"/>
              <a:gd name="connsiteY24" fmla="*/ 942886 h 3920548"/>
              <a:gd name="connsiteX25" fmla="*/ 89597 w 7726630"/>
              <a:gd name="connsiteY25" fmla="*/ 526321 h 3920548"/>
              <a:gd name="connsiteX26" fmla="*/ 1501103 w 7726630"/>
              <a:gd name="connsiteY26"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4314136 w 7726630"/>
              <a:gd name="connsiteY5" fmla="*/ 2108176 h 3920548"/>
              <a:gd name="connsiteX6" fmla="*/ 4457569 w 7726630"/>
              <a:gd name="connsiteY6" fmla="*/ 2259327 h 3920548"/>
              <a:gd name="connsiteX7" fmla="*/ 6414726 w 7726630"/>
              <a:gd name="connsiteY7" fmla="*/ 3407390 h 3920548"/>
              <a:gd name="connsiteX8" fmla="*/ 7127167 w 7726630"/>
              <a:gd name="connsiteY8" fmla="*/ 3100088 h 3920548"/>
              <a:gd name="connsiteX9" fmla="*/ 7026764 w 7726630"/>
              <a:gd name="connsiteY9" fmla="*/ 2999730 h 3920548"/>
              <a:gd name="connsiteX10" fmla="*/ 7063672 w 7726630"/>
              <a:gd name="connsiteY10" fmla="*/ 2907004 h 3920548"/>
              <a:gd name="connsiteX11" fmla="*/ 7602070 w 7726630"/>
              <a:gd name="connsiteY11" fmla="*/ 2896828 h 3920548"/>
              <a:gd name="connsiteX12" fmla="*/ 7726611 w 7726630"/>
              <a:gd name="connsiteY12" fmla="*/ 3023854 h 3920548"/>
              <a:gd name="connsiteX13" fmla="*/ 7716466 w 7726630"/>
              <a:gd name="connsiteY13" fmla="*/ 3562313 h 3920548"/>
              <a:gd name="connsiteX14" fmla="*/ 7623759 w 7726630"/>
              <a:gd name="connsiteY14" fmla="*/ 3599158 h 3920548"/>
              <a:gd name="connsiteX15" fmla="*/ 7485224 w 7726630"/>
              <a:gd name="connsiteY15" fmla="*/ 3460727 h 3920548"/>
              <a:gd name="connsiteX16" fmla="*/ 6450234 w 7726630"/>
              <a:gd name="connsiteY16" fmla="*/ 3911636 h 3920548"/>
              <a:gd name="connsiteX17" fmla="*/ 4124875 w 7726630"/>
              <a:gd name="connsiteY17" fmla="*/ 2639003 h 3920548"/>
              <a:gd name="connsiteX18" fmla="*/ 3949607 w 7726630"/>
              <a:gd name="connsiteY18" fmla="*/ 2457411 h 3920548"/>
              <a:gd name="connsiteX19" fmla="*/ 3394038 w 7726630"/>
              <a:gd name="connsiteY19" fmla="*/ 1877596 h 3920548"/>
              <a:gd name="connsiteX20" fmla="*/ 3264524 w 7726630"/>
              <a:gd name="connsiteY20" fmla="*/ 1742934 h 3920548"/>
              <a:gd name="connsiteX21" fmla="*/ 2002166 w 7726630"/>
              <a:gd name="connsiteY21" fmla="*/ 626688 h 3920548"/>
              <a:gd name="connsiteX22" fmla="*/ 427389 w 7726630"/>
              <a:gd name="connsiteY22" fmla="*/ 900950 h 3920548"/>
              <a:gd name="connsiteX23" fmla="*/ 134002 w 7726630"/>
              <a:gd name="connsiteY23" fmla="*/ 942886 h 3920548"/>
              <a:gd name="connsiteX24" fmla="*/ 89597 w 7726630"/>
              <a:gd name="connsiteY24" fmla="*/ 526321 h 3920548"/>
              <a:gd name="connsiteX25" fmla="*/ 1501103 w 7726630"/>
              <a:gd name="connsiteY25"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4314136 w 7726630"/>
              <a:gd name="connsiteY4" fmla="*/ 2108176 h 3920548"/>
              <a:gd name="connsiteX5" fmla="*/ 4457569 w 7726630"/>
              <a:gd name="connsiteY5" fmla="*/ 2259327 h 3920548"/>
              <a:gd name="connsiteX6" fmla="*/ 6414726 w 7726630"/>
              <a:gd name="connsiteY6" fmla="*/ 3407390 h 3920548"/>
              <a:gd name="connsiteX7" fmla="*/ 7127167 w 7726630"/>
              <a:gd name="connsiteY7" fmla="*/ 3100088 h 3920548"/>
              <a:gd name="connsiteX8" fmla="*/ 7026764 w 7726630"/>
              <a:gd name="connsiteY8" fmla="*/ 2999730 h 3920548"/>
              <a:gd name="connsiteX9" fmla="*/ 7063672 w 7726630"/>
              <a:gd name="connsiteY9" fmla="*/ 2907004 h 3920548"/>
              <a:gd name="connsiteX10" fmla="*/ 7602070 w 7726630"/>
              <a:gd name="connsiteY10" fmla="*/ 2896828 h 3920548"/>
              <a:gd name="connsiteX11" fmla="*/ 7726611 w 7726630"/>
              <a:gd name="connsiteY11" fmla="*/ 3023854 h 3920548"/>
              <a:gd name="connsiteX12" fmla="*/ 7716466 w 7726630"/>
              <a:gd name="connsiteY12" fmla="*/ 3562313 h 3920548"/>
              <a:gd name="connsiteX13" fmla="*/ 7623759 w 7726630"/>
              <a:gd name="connsiteY13" fmla="*/ 3599158 h 3920548"/>
              <a:gd name="connsiteX14" fmla="*/ 7485224 w 7726630"/>
              <a:gd name="connsiteY14" fmla="*/ 3460727 h 3920548"/>
              <a:gd name="connsiteX15" fmla="*/ 6450234 w 7726630"/>
              <a:gd name="connsiteY15" fmla="*/ 3911636 h 3920548"/>
              <a:gd name="connsiteX16" fmla="*/ 4124875 w 7726630"/>
              <a:gd name="connsiteY16" fmla="*/ 2639003 h 3920548"/>
              <a:gd name="connsiteX17" fmla="*/ 3949607 w 7726630"/>
              <a:gd name="connsiteY17" fmla="*/ 2457411 h 3920548"/>
              <a:gd name="connsiteX18" fmla="*/ 3394038 w 7726630"/>
              <a:gd name="connsiteY18" fmla="*/ 1877596 h 3920548"/>
              <a:gd name="connsiteX19" fmla="*/ 3264524 w 7726630"/>
              <a:gd name="connsiteY19" fmla="*/ 1742934 h 3920548"/>
              <a:gd name="connsiteX20" fmla="*/ 2002166 w 7726630"/>
              <a:gd name="connsiteY20" fmla="*/ 626688 h 3920548"/>
              <a:gd name="connsiteX21" fmla="*/ 427389 w 7726630"/>
              <a:gd name="connsiteY21" fmla="*/ 900950 h 3920548"/>
              <a:gd name="connsiteX22" fmla="*/ 134002 w 7726630"/>
              <a:gd name="connsiteY22" fmla="*/ 942886 h 3920548"/>
              <a:gd name="connsiteX23" fmla="*/ 89597 w 7726630"/>
              <a:gd name="connsiteY23" fmla="*/ 526321 h 3920548"/>
              <a:gd name="connsiteX24" fmla="*/ 1501103 w 7726630"/>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30" h="3920548">
                <a:moveTo>
                  <a:pt x="1501103" y="914"/>
                </a:moveTo>
                <a:cubicBezTo>
                  <a:pt x="1679131" y="6348"/>
                  <a:pt x="1855737" y="36111"/>
                  <a:pt x="2022430" y="93260"/>
                </a:cubicBezTo>
                <a:cubicBezTo>
                  <a:pt x="2560923" y="277407"/>
                  <a:pt x="2874574" y="570773"/>
                  <a:pt x="3602316" y="1367093"/>
                </a:cubicBezTo>
                <a:cubicBezTo>
                  <a:pt x="3618880" y="1383588"/>
                  <a:pt x="3675971" y="1444535"/>
                  <a:pt x="3755970" y="1527103"/>
                </a:cubicBezTo>
                <a:lnTo>
                  <a:pt x="4314136" y="2108176"/>
                </a:lnTo>
                <a:lnTo>
                  <a:pt x="4457569" y="2259327"/>
                </a:lnTo>
                <a:cubicBezTo>
                  <a:pt x="5153568" y="3021310"/>
                  <a:pt x="5746714" y="3515380"/>
                  <a:pt x="6414726" y="3407390"/>
                </a:cubicBezTo>
                <a:cubicBezTo>
                  <a:pt x="6779080" y="3347737"/>
                  <a:pt x="6991256" y="3211850"/>
                  <a:pt x="7127167" y="3100088"/>
                </a:cubicBezTo>
                <a:lnTo>
                  <a:pt x="7026764" y="2999730"/>
                </a:lnTo>
                <a:cubicBezTo>
                  <a:pt x="6977262" y="2950165"/>
                  <a:pt x="6993705" y="2908320"/>
                  <a:pt x="7063672" y="2907004"/>
                </a:cubicBezTo>
                <a:lnTo>
                  <a:pt x="7602070" y="2896828"/>
                </a:lnTo>
                <a:cubicBezTo>
                  <a:pt x="7672036" y="2895600"/>
                  <a:pt x="7727836" y="2952709"/>
                  <a:pt x="7726611" y="3023854"/>
                </a:cubicBezTo>
                <a:lnTo>
                  <a:pt x="7716466" y="3562313"/>
                </a:lnTo>
                <a:cubicBezTo>
                  <a:pt x="7715066" y="3632230"/>
                  <a:pt x="7673261" y="3648723"/>
                  <a:pt x="7623759" y="3599158"/>
                </a:cubicBezTo>
                <a:lnTo>
                  <a:pt x="7485224" y="3460727"/>
                </a:lnTo>
                <a:cubicBezTo>
                  <a:pt x="7266752" y="3643635"/>
                  <a:pt x="6873186" y="3873475"/>
                  <a:pt x="6450234" y="3911636"/>
                </a:cubicBezTo>
                <a:cubicBezTo>
                  <a:pt x="5441832" y="4003046"/>
                  <a:pt x="4831019" y="3378177"/>
                  <a:pt x="4124875" y="2639003"/>
                </a:cubicBezTo>
                <a:cubicBezTo>
                  <a:pt x="4122251" y="2637775"/>
                  <a:pt x="4051234" y="2562857"/>
                  <a:pt x="3949607" y="2457411"/>
                </a:cubicBezTo>
                <a:lnTo>
                  <a:pt x="3394038" y="1877596"/>
                </a:lnTo>
                <a:lnTo>
                  <a:pt x="3264524" y="1742934"/>
                </a:lnTo>
                <a:cubicBezTo>
                  <a:pt x="2567267" y="981002"/>
                  <a:pt x="2356521" y="793035"/>
                  <a:pt x="2002166" y="626688"/>
                </a:cubicBezTo>
                <a:cubicBezTo>
                  <a:pt x="1498033" y="389143"/>
                  <a:pt x="826149" y="513647"/>
                  <a:pt x="427389" y="900950"/>
                </a:cubicBezTo>
                <a:cubicBezTo>
                  <a:pt x="349857" y="975876"/>
                  <a:pt x="229330" y="993676"/>
                  <a:pt x="134002" y="942886"/>
                </a:cubicBezTo>
                <a:cubicBezTo>
                  <a:pt x="-19652" y="861623"/>
                  <a:pt x="-50136" y="644394"/>
                  <a:pt x="89597" y="526321"/>
                </a:cubicBezTo>
                <a:cubicBezTo>
                  <a:pt x="420120" y="187267"/>
                  <a:pt x="967017" y="-15389"/>
                  <a:pt x="1501103" y="914"/>
                </a:cubicBezTo>
                <a:close/>
              </a:path>
            </a:pathLst>
          </a:custGeom>
          <a:gradFill flip="none" rotWithShape="1">
            <a:gsLst>
              <a:gs pos="100000">
                <a:schemeClr val="accent1"/>
              </a:gs>
              <a:gs pos="0">
                <a:schemeClr val="accent1">
                  <a:lumMod val="75000"/>
                </a:schemeClr>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5" name="Cercle">
            <a:extLst>
              <a:ext uri="{FF2B5EF4-FFF2-40B4-BE49-F238E27FC236}">
                <a16:creationId xmlns="" xmlns:a16="http://schemas.microsoft.com/office/drawing/2014/main" id="{42B73BBF-773C-4F69-94A1-EADE6BCA4648}"/>
              </a:ext>
            </a:extLst>
          </p:cNvPr>
          <p:cNvSpPr/>
          <p:nvPr/>
        </p:nvSpPr>
        <p:spPr>
          <a:xfrm>
            <a:off x="3772573" y="1940218"/>
            <a:ext cx="1213164" cy="1213163"/>
          </a:xfrm>
          <a:prstGeom prst="ellipse">
            <a:avLst/>
          </a:prstGeom>
          <a:solidFill>
            <a:schemeClr val="accent1"/>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6" name="Cercle">
            <a:extLst>
              <a:ext uri="{FF2B5EF4-FFF2-40B4-BE49-F238E27FC236}">
                <a16:creationId xmlns="" xmlns:a16="http://schemas.microsoft.com/office/drawing/2014/main" id="{3CF3788B-F3A8-47F0-9ABE-805A5C8C2670}"/>
              </a:ext>
            </a:extLst>
          </p:cNvPr>
          <p:cNvSpPr/>
          <p:nvPr/>
        </p:nvSpPr>
        <p:spPr>
          <a:xfrm>
            <a:off x="654632" y="1940951"/>
            <a:ext cx="1211695" cy="1211694"/>
          </a:xfrm>
          <a:prstGeom prst="ellipse">
            <a:avLst/>
          </a:prstGeom>
          <a:solidFill>
            <a:schemeClr val="tx2">
              <a:lumMod val="75000"/>
              <a:lumOff val="25000"/>
            </a:schemeClr>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7" name="Figure">
            <a:extLst>
              <a:ext uri="{FF2B5EF4-FFF2-40B4-BE49-F238E27FC236}">
                <a16:creationId xmlns="" xmlns:a16="http://schemas.microsoft.com/office/drawing/2014/main" id="{C89467CF-996B-4708-B800-C408793D914A}"/>
              </a:ext>
            </a:extLst>
          </p:cNvPr>
          <p:cNvSpPr/>
          <p:nvPr/>
        </p:nvSpPr>
        <p:spPr>
          <a:xfrm>
            <a:off x="6882415" y="1940853"/>
            <a:ext cx="1211892" cy="1211891"/>
          </a:xfrm>
          <a:prstGeom prst="ellipse">
            <a:avLst/>
          </a:prstGeom>
          <a:solidFill>
            <a:schemeClr val="accent2"/>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8" name="Freeform: Shape 37">
            <a:extLst>
              <a:ext uri="{FF2B5EF4-FFF2-40B4-BE49-F238E27FC236}">
                <a16:creationId xmlns="" xmlns:a16="http://schemas.microsoft.com/office/drawing/2014/main" id="{B6F761FD-CC83-4809-B096-783809D01362}"/>
              </a:ext>
            </a:extLst>
          </p:cNvPr>
          <p:cNvSpPr/>
          <p:nvPr/>
        </p:nvSpPr>
        <p:spPr>
          <a:xfrm>
            <a:off x="395536" y="1268787"/>
            <a:ext cx="4927125" cy="2500059"/>
          </a:xfrm>
          <a:custGeom>
            <a:avLst/>
            <a:gdLst>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4084467 w 7726629"/>
              <a:gd name="connsiteY23" fmla="*/ 2406216 h 3920548"/>
              <a:gd name="connsiteX24" fmla="*/ 3434669 w 7726629"/>
              <a:gd name="connsiteY24" fmla="*/ 1776874 h 3920548"/>
              <a:gd name="connsiteX25" fmla="*/ 3394037 w 7726629"/>
              <a:gd name="connsiteY25" fmla="*/ 1877596 h 3920548"/>
              <a:gd name="connsiteX26" fmla="*/ 3264524 w 7726629"/>
              <a:gd name="connsiteY26" fmla="*/ 1742934 h 3920548"/>
              <a:gd name="connsiteX27" fmla="*/ 2002166 w 7726629"/>
              <a:gd name="connsiteY27" fmla="*/ 626688 h 3920548"/>
              <a:gd name="connsiteX28" fmla="*/ 427389 w 7726629"/>
              <a:gd name="connsiteY28" fmla="*/ 900950 h 3920548"/>
              <a:gd name="connsiteX29" fmla="*/ 134002 w 7726629"/>
              <a:gd name="connsiteY29" fmla="*/ 942886 h 3920548"/>
              <a:gd name="connsiteX30" fmla="*/ 89597 w 7726629"/>
              <a:gd name="connsiteY30" fmla="*/ 526321 h 3920548"/>
              <a:gd name="connsiteX31" fmla="*/ 1501102 w 7726629"/>
              <a:gd name="connsiteY31"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434669 w 7726629"/>
              <a:gd name="connsiteY23" fmla="*/ 1776874 h 3920548"/>
              <a:gd name="connsiteX24" fmla="*/ 3394037 w 7726629"/>
              <a:gd name="connsiteY24" fmla="*/ 1877596 h 3920548"/>
              <a:gd name="connsiteX25" fmla="*/ 3264524 w 7726629"/>
              <a:gd name="connsiteY25" fmla="*/ 1742934 h 3920548"/>
              <a:gd name="connsiteX26" fmla="*/ 2002166 w 7726629"/>
              <a:gd name="connsiteY26" fmla="*/ 626688 h 3920548"/>
              <a:gd name="connsiteX27" fmla="*/ 427389 w 7726629"/>
              <a:gd name="connsiteY27" fmla="*/ 900950 h 3920548"/>
              <a:gd name="connsiteX28" fmla="*/ 134002 w 7726629"/>
              <a:gd name="connsiteY28" fmla="*/ 942886 h 3920548"/>
              <a:gd name="connsiteX29" fmla="*/ 89597 w 7726629"/>
              <a:gd name="connsiteY29" fmla="*/ 526321 h 3920548"/>
              <a:gd name="connsiteX30" fmla="*/ 1501102 w 7726629"/>
              <a:gd name="connsiteY30"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394037 w 7726629"/>
              <a:gd name="connsiteY23" fmla="*/ 1877596 h 3920548"/>
              <a:gd name="connsiteX24" fmla="*/ 3264524 w 7726629"/>
              <a:gd name="connsiteY24" fmla="*/ 1742934 h 3920548"/>
              <a:gd name="connsiteX25" fmla="*/ 2002166 w 7726629"/>
              <a:gd name="connsiteY25" fmla="*/ 626688 h 3920548"/>
              <a:gd name="connsiteX26" fmla="*/ 427389 w 7726629"/>
              <a:gd name="connsiteY26" fmla="*/ 900950 h 3920548"/>
              <a:gd name="connsiteX27" fmla="*/ 134002 w 7726629"/>
              <a:gd name="connsiteY27" fmla="*/ 942886 h 3920548"/>
              <a:gd name="connsiteX28" fmla="*/ 89597 w 7726629"/>
              <a:gd name="connsiteY28" fmla="*/ 526321 h 3920548"/>
              <a:gd name="connsiteX29" fmla="*/ 1501102 w 7726629"/>
              <a:gd name="connsiteY29"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3394037 w 7726629"/>
              <a:gd name="connsiteY22" fmla="*/ 1877596 h 3920548"/>
              <a:gd name="connsiteX23" fmla="*/ 3264524 w 7726629"/>
              <a:gd name="connsiteY23" fmla="*/ 1742934 h 3920548"/>
              <a:gd name="connsiteX24" fmla="*/ 2002166 w 7726629"/>
              <a:gd name="connsiteY24" fmla="*/ 626688 h 3920548"/>
              <a:gd name="connsiteX25" fmla="*/ 427389 w 7726629"/>
              <a:gd name="connsiteY25" fmla="*/ 900950 h 3920548"/>
              <a:gd name="connsiteX26" fmla="*/ 134002 w 7726629"/>
              <a:gd name="connsiteY26" fmla="*/ 942886 h 3920548"/>
              <a:gd name="connsiteX27" fmla="*/ 89597 w 7726629"/>
              <a:gd name="connsiteY27" fmla="*/ 526321 h 3920548"/>
              <a:gd name="connsiteX28" fmla="*/ 1501102 w 7726629"/>
              <a:gd name="connsiteY28"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314137 w 7726629"/>
              <a:gd name="connsiteY7" fmla="*/ 2108176 h 3920548"/>
              <a:gd name="connsiteX8" fmla="*/ 4457570 w 7726629"/>
              <a:gd name="connsiteY8" fmla="*/ 2259327 h 3920548"/>
              <a:gd name="connsiteX9" fmla="*/ 6414726 w 7726629"/>
              <a:gd name="connsiteY9" fmla="*/ 3407390 h 3920548"/>
              <a:gd name="connsiteX10" fmla="*/ 7127166 w 7726629"/>
              <a:gd name="connsiteY10" fmla="*/ 3100088 h 3920548"/>
              <a:gd name="connsiteX11" fmla="*/ 7026764 w 7726629"/>
              <a:gd name="connsiteY11" fmla="*/ 2999730 h 3920548"/>
              <a:gd name="connsiteX12" fmla="*/ 7063671 w 7726629"/>
              <a:gd name="connsiteY12" fmla="*/ 2907004 h 3920548"/>
              <a:gd name="connsiteX13" fmla="*/ 7602068 w 7726629"/>
              <a:gd name="connsiteY13" fmla="*/ 2896828 h 3920548"/>
              <a:gd name="connsiteX14" fmla="*/ 7726610 w 7726629"/>
              <a:gd name="connsiteY14" fmla="*/ 3023854 h 3920548"/>
              <a:gd name="connsiteX15" fmla="*/ 7716465 w 7726629"/>
              <a:gd name="connsiteY15" fmla="*/ 3562313 h 3920548"/>
              <a:gd name="connsiteX16" fmla="*/ 7623758 w 7726629"/>
              <a:gd name="connsiteY16" fmla="*/ 3599158 h 3920548"/>
              <a:gd name="connsiteX17" fmla="*/ 7485223 w 7726629"/>
              <a:gd name="connsiteY17" fmla="*/ 3460727 h 3920548"/>
              <a:gd name="connsiteX18" fmla="*/ 6450234 w 7726629"/>
              <a:gd name="connsiteY18" fmla="*/ 3911636 h 3920548"/>
              <a:gd name="connsiteX19" fmla="*/ 4124876 w 7726629"/>
              <a:gd name="connsiteY19" fmla="*/ 2639003 h 3920548"/>
              <a:gd name="connsiteX20" fmla="*/ 3949608 w 7726629"/>
              <a:gd name="connsiteY20" fmla="*/ 2457411 h 3920548"/>
              <a:gd name="connsiteX21" fmla="*/ 3394037 w 7726629"/>
              <a:gd name="connsiteY21" fmla="*/ 1877596 h 3920548"/>
              <a:gd name="connsiteX22" fmla="*/ 3264524 w 7726629"/>
              <a:gd name="connsiteY22" fmla="*/ 1742934 h 3920548"/>
              <a:gd name="connsiteX23" fmla="*/ 2002166 w 7726629"/>
              <a:gd name="connsiteY23" fmla="*/ 626688 h 3920548"/>
              <a:gd name="connsiteX24" fmla="*/ 427389 w 7726629"/>
              <a:gd name="connsiteY24" fmla="*/ 900950 h 3920548"/>
              <a:gd name="connsiteX25" fmla="*/ 134002 w 7726629"/>
              <a:gd name="connsiteY25" fmla="*/ 942886 h 3920548"/>
              <a:gd name="connsiteX26" fmla="*/ 89597 w 7726629"/>
              <a:gd name="connsiteY26" fmla="*/ 526321 h 3920548"/>
              <a:gd name="connsiteX27" fmla="*/ 1501102 w 7726629"/>
              <a:gd name="connsiteY27"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314137 w 7726629"/>
              <a:gd name="connsiteY6" fmla="*/ 2108176 h 3920548"/>
              <a:gd name="connsiteX7" fmla="*/ 4457570 w 7726629"/>
              <a:gd name="connsiteY7" fmla="*/ 2259327 h 3920548"/>
              <a:gd name="connsiteX8" fmla="*/ 6414726 w 7726629"/>
              <a:gd name="connsiteY8" fmla="*/ 3407390 h 3920548"/>
              <a:gd name="connsiteX9" fmla="*/ 7127166 w 7726629"/>
              <a:gd name="connsiteY9" fmla="*/ 3100088 h 3920548"/>
              <a:gd name="connsiteX10" fmla="*/ 7026764 w 7726629"/>
              <a:gd name="connsiteY10" fmla="*/ 2999730 h 3920548"/>
              <a:gd name="connsiteX11" fmla="*/ 7063671 w 7726629"/>
              <a:gd name="connsiteY11" fmla="*/ 2907004 h 3920548"/>
              <a:gd name="connsiteX12" fmla="*/ 7602068 w 7726629"/>
              <a:gd name="connsiteY12" fmla="*/ 2896828 h 3920548"/>
              <a:gd name="connsiteX13" fmla="*/ 7726610 w 7726629"/>
              <a:gd name="connsiteY13" fmla="*/ 3023854 h 3920548"/>
              <a:gd name="connsiteX14" fmla="*/ 7716465 w 7726629"/>
              <a:gd name="connsiteY14" fmla="*/ 3562313 h 3920548"/>
              <a:gd name="connsiteX15" fmla="*/ 7623758 w 7726629"/>
              <a:gd name="connsiteY15" fmla="*/ 3599158 h 3920548"/>
              <a:gd name="connsiteX16" fmla="*/ 7485223 w 7726629"/>
              <a:gd name="connsiteY16" fmla="*/ 3460727 h 3920548"/>
              <a:gd name="connsiteX17" fmla="*/ 6450234 w 7726629"/>
              <a:gd name="connsiteY17" fmla="*/ 3911636 h 3920548"/>
              <a:gd name="connsiteX18" fmla="*/ 4124876 w 7726629"/>
              <a:gd name="connsiteY18" fmla="*/ 2639003 h 3920548"/>
              <a:gd name="connsiteX19" fmla="*/ 3949608 w 7726629"/>
              <a:gd name="connsiteY19" fmla="*/ 2457411 h 3920548"/>
              <a:gd name="connsiteX20" fmla="*/ 3394037 w 7726629"/>
              <a:gd name="connsiteY20" fmla="*/ 1877596 h 3920548"/>
              <a:gd name="connsiteX21" fmla="*/ 3264524 w 7726629"/>
              <a:gd name="connsiteY21" fmla="*/ 1742934 h 3920548"/>
              <a:gd name="connsiteX22" fmla="*/ 2002166 w 7726629"/>
              <a:gd name="connsiteY22" fmla="*/ 626688 h 3920548"/>
              <a:gd name="connsiteX23" fmla="*/ 427389 w 7726629"/>
              <a:gd name="connsiteY23" fmla="*/ 900950 h 3920548"/>
              <a:gd name="connsiteX24" fmla="*/ 134002 w 7726629"/>
              <a:gd name="connsiteY24" fmla="*/ 942886 h 3920548"/>
              <a:gd name="connsiteX25" fmla="*/ 89597 w 7726629"/>
              <a:gd name="connsiteY25" fmla="*/ 526321 h 3920548"/>
              <a:gd name="connsiteX26" fmla="*/ 1501102 w 7726629"/>
              <a:gd name="connsiteY26"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4314137 w 7726629"/>
              <a:gd name="connsiteY5" fmla="*/ 2108176 h 3920548"/>
              <a:gd name="connsiteX6" fmla="*/ 4457570 w 7726629"/>
              <a:gd name="connsiteY6" fmla="*/ 2259327 h 3920548"/>
              <a:gd name="connsiteX7" fmla="*/ 6414726 w 7726629"/>
              <a:gd name="connsiteY7" fmla="*/ 3407390 h 3920548"/>
              <a:gd name="connsiteX8" fmla="*/ 7127166 w 7726629"/>
              <a:gd name="connsiteY8" fmla="*/ 3100088 h 3920548"/>
              <a:gd name="connsiteX9" fmla="*/ 7026764 w 7726629"/>
              <a:gd name="connsiteY9" fmla="*/ 2999730 h 3920548"/>
              <a:gd name="connsiteX10" fmla="*/ 7063671 w 7726629"/>
              <a:gd name="connsiteY10" fmla="*/ 2907004 h 3920548"/>
              <a:gd name="connsiteX11" fmla="*/ 7602068 w 7726629"/>
              <a:gd name="connsiteY11" fmla="*/ 2896828 h 3920548"/>
              <a:gd name="connsiteX12" fmla="*/ 7726610 w 7726629"/>
              <a:gd name="connsiteY12" fmla="*/ 3023854 h 3920548"/>
              <a:gd name="connsiteX13" fmla="*/ 7716465 w 7726629"/>
              <a:gd name="connsiteY13" fmla="*/ 3562313 h 3920548"/>
              <a:gd name="connsiteX14" fmla="*/ 7623758 w 7726629"/>
              <a:gd name="connsiteY14" fmla="*/ 3599158 h 3920548"/>
              <a:gd name="connsiteX15" fmla="*/ 7485223 w 7726629"/>
              <a:gd name="connsiteY15" fmla="*/ 3460727 h 3920548"/>
              <a:gd name="connsiteX16" fmla="*/ 6450234 w 7726629"/>
              <a:gd name="connsiteY16" fmla="*/ 3911636 h 3920548"/>
              <a:gd name="connsiteX17" fmla="*/ 4124876 w 7726629"/>
              <a:gd name="connsiteY17" fmla="*/ 2639003 h 3920548"/>
              <a:gd name="connsiteX18" fmla="*/ 3949608 w 7726629"/>
              <a:gd name="connsiteY18" fmla="*/ 2457411 h 3920548"/>
              <a:gd name="connsiteX19" fmla="*/ 3394037 w 7726629"/>
              <a:gd name="connsiteY19" fmla="*/ 1877596 h 3920548"/>
              <a:gd name="connsiteX20" fmla="*/ 3264524 w 7726629"/>
              <a:gd name="connsiteY20" fmla="*/ 1742934 h 3920548"/>
              <a:gd name="connsiteX21" fmla="*/ 2002166 w 7726629"/>
              <a:gd name="connsiteY21" fmla="*/ 626688 h 3920548"/>
              <a:gd name="connsiteX22" fmla="*/ 427389 w 7726629"/>
              <a:gd name="connsiteY22" fmla="*/ 900950 h 3920548"/>
              <a:gd name="connsiteX23" fmla="*/ 134002 w 7726629"/>
              <a:gd name="connsiteY23" fmla="*/ 942886 h 3920548"/>
              <a:gd name="connsiteX24" fmla="*/ 89597 w 7726629"/>
              <a:gd name="connsiteY24" fmla="*/ 526321 h 3920548"/>
              <a:gd name="connsiteX25" fmla="*/ 1501102 w 7726629"/>
              <a:gd name="connsiteY25"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4314137 w 7726629"/>
              <a:gd name="connsiteY4" fmla="*/ 2108176 h 3920548"/>
              <a:gd name="connsiteX5" fmla="*/ 4457570 w 7726629"/>
              <a:gd name="connsiteY5" fmla="*/ 2259327 h 3920548"/>
              <a:gd name="connsiteX6" fmla="*/ 6414726 w 7726629"/>
              <a:gd name="connsiteY6" fmla="*/ 3407390 h 3920548"/>
              <a:gd name="connsiteX7" fmla="*/ 7127166 w 7726629"/>
              <a:gd name="connsiteY7" fmla="*/ 3100088 h 3920548"/>
              <a:gd name="connsiteX8" fmla="*/ 7026764 w 7726629"/>
              <a:gd name="connsiteY8" fmla="*/ 2999730 h 3920548"/>
              <a:gd name="connsiteX9" fmla="*/ 7063671 w 7726629"/>
              <a:gd name="connsiteY9" fmla="*/ 2907004 h 3920548"/>
              <a:gd name="connsiteX10" fmla="*/ 7602068 w 7726629"/>
              <a:gd name="connsiteY10" fmla="*/ 2896828 h 3920548"/>
              <a:gd name="connsiteX11" fmla="*/ 7726610 w 7726629"/>
              <a:gd name="connsiteY11" fmla="*/ 3023854 h 3920548"/>
              <a:gd name="connsiteX12" fmla="*/ 7716465 w 7726629"/>
              <a:gd name="connsiteY12" fmla="*/ 3562313 h 3920548"/>
              <a:gd name="connsiteX13" fmla="*/ 7623758 w 7726629"/>
              <a:gd name="connsiteY13" fmla="*/ 3599158 h 3920548"/>
              <a:gd name="connsiteX14" fmla="*/ 7485223 w 7726629"/>
              <a:gd name="connsiteY14" fmla="*/ 3460727 h 3920548"/>
              <a:gd name="connsiteX15" fmla="*/ 6450234 w 7726629"/>
              <a:gd name="connsiteY15" fmla="*/ 3911636 h 3920548"/>
              <a:gd name="connsiteX16" fmla="*/ 4124876 w 7726629"/>
              <a:gd name="connsiteY16" fmla="*/ 2639003 h 3920548"/>
              <a:gd name="connsiteX17" fmla="*/ 3949608 w 7726629"/>
              <a:gd name="connsiteY17" fmla="*/ 2457411 h 3920548"/>
              <a:gd name="connsiteX18" fmla="*/ 3394037 w 7726629"/>
              <a:gd name="connsiteY18" fmla="*/ 1877596 h 3920548"/>
              <a:gd name="connsiteX19" fmla="*/ 3264524 w 7726629"/>
              <a:gd name="connsiteY19" fmla="*/ 1742934 h 3920548"/>
              <a:gd name="connsiteX20" fmla="*/ 2002166 w 7726629"/>
              <a:gd name="connsiteY20" fmla="*/ 626688 h 3920548"/>
              <a:gd name="connsiteX21" fmla="*/ 427389 w 7726629"/>
              <a:gd name="connsiteY21" fmla="*/ 900950 h 3920548"/>
              <a:gd name="connsiteX22" fmla="*/ 134002 w 7726629"/>
              <a:gd name="connsiteY22" fmla="*/ 942886 h 3920548"/>
              <a:gd name="connsiteX23" fmla="*/ 89597 w 7726629"/>
              <a:gd name="connsiteY23" fmla="*/ 526321 h 3920548"/>
              <a:gd name="connsiteX24" fmla="*/ 1501102 w 7726629"/>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29" h="3920548">
                <a:moveTo>
                  <a:pt x="1501102" y="914"/>
                </a:moveTo>
                <a:cubicBezTo>
                  <a:pt x="1679131" y="6348"/>
                  <a:pt x="1855736" y="36111"/>
                  <a:pt x="2022430" y="93260"/>
                </a:cubicBezTo>
                <a:cubicBezTo>
                  <a:pt x="2559690" y="277407"/>
                  <a:pt x="2873341" y="570773"/>
                  <a:pt x="3602316" y="1367093"/>
                </a:cubicBezTo>
                <a:cubicBezTo>
                  <a:pt x="3617470" y="1383588"/>
                  <a:pt x="3675971" y="1444535"/>
                  <a:pt x="3755970" y="1527103"/>
                </a:cubicBezTo>
                <a:lnTo>
                  <a:pt x="4314137" y="2108176"/>
                </a:lnTo>
                <a:lnTo>
                  <a:pt x="4457570" y="2259327"/>
                </a:lnTo>
                <a:cubicBezTo>
                  <a:pt x="5153568" y="3021310"/>
                  <a:pt x="5746715" y="3515380"/>
                  <a:pt x="6414726" y="3407390"/>
                </a:cubicBezTo>
                <a:cubicBezTo>
                  <a:pt x="6779080" y="3347737"/>
                  <a:pt x="6991255" y="3211850"/>
                  <a:pt x="7127166" y="3100088"/>
                </a:cubicBezTo>
                <a:lnTo>
                  <a:pt x="7026764" y="2999730"/>
                </a:lnTo>
                <a:cubicBezTo>
                  <a:pt x="6977262" y="2950165"/>
                  <a:pt x="6993704" y="2908320"/>
                  <a:pt x="7063671" y="2907004"/>
                </a:cubicBezTo>
                <a:lnTo>
                  <a:pt x="7602068" y="2896828"/>
                </a:lnTo>
                <a:cubicBezTo>
                  <a:pt x="7672036" y="2895600"/>
                  <a:pt x="7727834" y="2952709"/>
                  <a:pt x="7726610" y="3023854"/>
                </a:cubicBezTo>
                <a:lnTo>
                  <a:pt x="7716465" y="3562313"/>
                </a:lnTo>
                <a:cubicBezTo>
                  <a:pt x="7715066" y="3632230"/>
                  <a:pt x="7673260" y="3648723"/>
                  <a:pt x="7623758" y="3599158"/>
                </a:cubicBezTo>
                <a:lnTo>
                  <a:pt x="7485223" y="3460727"/>
                </a:lnTo>
                <a:cubicBezTo>
                  <a:pt x="7266751" y="3643635"/>
                  <a:pt x="6873186" y="3873475"/>
                  <a:pt x="6450234" y="3911636"/>
                </a:cubicBezTo>
                <a:cubicBezTo>
                  <a:pt x="5440608" y="4003046"/>
                  <a:pt x="4829795" y="3378177"/>
                  <a:pt x="4124876" y="2639003"/>
                </a:cubicBezTo>
                <a:cubicBezTo>
                  <a:pt x="4122252" y="2637775"/>
                  <a:pt x="4051236" y="2562857"/>
                  <a:pt x="3949608" y="2457411"/>
                </a:cubicBezTo>
                <a:lnTo>
                  <a:pt x="3394037" y="1877596"/>
                </a:lnTo>
                <a:lnTo>
                  <a:pt x="3264524" y="1742934"/>
                </a:lnTo>
                <a:cubicBezTo>
                  <a:pt x="2567267" y="981002"/>
                  <a:pt x="2356521" y="793035"/>
                  <a:pt x="2002166" y="626688"/>
                </a:cubicBezTo>
                <a:cubicBezTo>
                  <a:pt x="1498033" y="389143"/>
                  <a:pt x="826149" y="513647"/>
                  <a:pt x="427389" y="900950"/>
                </a:cubicBezTo>
                <a:cubicBezTo>
                  <a:pt x="349857" y="975876"/>
                  <a:pt x="229331" y="993676"/>
                  <a:pt x="134002" y="942886"/>
                </a:cubicBezTo>
                <a:cubicBezTo>
                  <a:pt x="-19652" y="861623"/>
                  <a:pt x="-50136" y="644394"/>
                  <a:pt x="89597" y="526321"/>
                </a:cubicBezTo>
                <a:cubicBezTo>
                  <a:pt x="420121" y="187267"/>
                  <a:pt x="967017" y="-15389"/>
                  <a:pt x="1501102" y="914"/>
                </a:cubicBezTo>
                <a:close/>
              </a:path>
            </a:pathLst>
          </a:custGeom>
          <a:gradFill flip="none" rotWithShape="1">
            <a:gsLst>
              <a:gs pos="100000">
                <a:schemeClr val="tx2"/>
              </a:gs>
              <a:gs pos="0">
                <a:srgbClr val="012A35"/>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pic>
        <p:nvPicPr>
          <p:cNvPr id="9" name="Graphic 79" descr="Puzzle">
            <a:extLst>
              <a:ext uri="{FF2B5EF4-FFF2-40B4-BE49-F238E27FC236}">
                <a16:creationId xmlns="" xmlns:a16="http://schemas.microsoft.com/office/drawing/2014/main" id="{EF051F01-EAC6-405A-B265-E66C9715DFA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066979" y="2125416"/>
            <a:ext cx="842765" cy="842765"/>
          </a:xfrm>
          <a:prstGeom prst="rect">
            <a:avLst/>
          </a:prstGeom>
        </p:spPr>
      </p:pic>
      <p:pic>
        <p:nvPicPr>
          <p:cNvPr id="10" name="Graphic 80" descr="Lightbulb">
            <a:extLst>
              <a:ext uri="{FF2B5EF4-FFF2-40B4-BE49-F238E27FC236}">
                <a16:creationId xmlns="" xmlns:a16="http://schemas.microsoft.com/office/drawing/2014/main" id="{94CFC4E9-C925-4E63-9D0F-BE8D56D641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957772" y="2125416"/>
            <a:ext cx="842765" cy="842765"/>
          </a:xfrm>
          <a:prstGeom prst="rect">
            <a:avLst/>
          </a:prstGeom>
        </p:spPr>
      </p:pic>
      <p:sp>
        <p:nvSpPr>
          <p:cNvPr id="11" name="Oval 3">
            <a:extLst>
              <a:ext uri="{FF2B5EF4-FFF2-40B4-BE49-F238E27FC236}">
                <a16:creationId xmlns="" xmlns:a16="http://schemas.microsoft.com/office/drawing/2014/main" id="{FF2AA118-1EF5-42C9-8F0A-B5F0F9C64CC6}"/>
              </a:ext>
            </a:extLst>
          </p:cNvPr>
          <p:cNvSpPr/>
          <p:nvPr/>
        </p:nvSpPr>
        <p:spPr>
          <a:xfrm>
            <a:off x="1708750" y="2248317"/>
            <a:ext cx="596963" cy="596963"/>
          </a:xfrm>
          <a:prstGeom prst="ellipse">
            <a:avLst/>
          </a:prstGeom>
          <a:solidFill>
            <a:srgbClr val="012A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01</a:t>
            </a:r>
          </a:p>
        </p:txBody>
      </p:sp>
      <p:sp>
        <p:nvSpPr>
          <p:cNvPr id="12" name="Oval 82">
            <a:extLst>
              <a:ext uri="{FF2B5EF4-FFF2-40B4-BE49-F238E27FC236}">
                <a16:creationId xmlns="" xmlns:a16="http://schemas.microsoft.com/office/drawing/2014/main" id="{C8ABE6B4-46B0-4978-9563-CEF48580C72F}"/>
              </a:ext>
            </a:extLst>
          </p:cNvPr>
          <p:cNvSpPr/>
          <p:nvPr/>
        </p:nvSpPr>
        <p:spPr>
          <a:xfrm>
            <a:off x="4771877" y="2220335"/>
            <a:ext cx="596963" cy="59696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02</a:t>
            </a:r>
          </a:p>
        </p:txBody>
      </p:sp>
      <p:sp>
        <p:nvSpPr>
          <p:cNvPr id="13" name="Oval 83">
            <a:extLst>
              <a:ext uri="{FF2B5EF4-FFF2-40B4-BE49-F238E27FC236}">
                <a16:creationId xmlns="" xmlns:a16="http://schemas.microsoft.com/office/drawing/2014/main" id="{A05EC467-0630-4023-B1A1-5AE16B413133}"/>
              </a:ext>
            </a:extLst>
          </p:cNvPr>
          <p:cNvSpPr/>
          <p:nvPr/>
        </p:nvSpPr>
        <p:spPr>
          <a:xfrm>
            <a:off x="7927552" y="2228641"/>
            <a:ext cx="596963" cy="59696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03</a:t>
            </a:r>
          </a:p>
        </p:txBody>
      </p:sp>
      <p:sp>
        <p:nvSpPr>
          <p:cNvPr id="14" name="Figure">
            <a:extLst>
              <a:ext uri="{FF2B5EF4-FFF2-40B4-BE49-F238E27FC236}">
                <a16:creationId xmlns="" xmlns:a16="http://schemas.microsoft.com/office/drawing/2014/main" id="{FEC9C14C-F780-4EFD-A8C0-03E6F1D189FD}"/>
              </a:ext>
            </a:extLst>
          </p:cNvPr>
          <p:cNvSpPr/>
          <p:nvPr/>
        </p:nvSpPr>
        <p:spPr>
          <a:xfrm>
            <a:off x="416202" y="3090946"/>
            <a:ext cx="1888303" cy="719462"/>
          </a:xfrm>
          <a:custGeom>
            <a:avLst/>
            <a:gdLst/>
            <a:ahLst/>
            <a:cxnLst>
              <a:cxn ang="0">
                <a:pos x="wd2" y="hd2"/>
              </a:cxn>
              <a:cxn ang="5400000">
                <a:pos x="wd2" y="hd2"/>
              </a:cxn>
              <a:cxn ang="10800000">
                <a:pos x="wd2" y="hd2"/>
              </a:cxn>
              <a:cxn ang="16200000">
                <a:pos x="wd2" y="hd2"/>
              </a:cxn>
            </a:cxnLst>
            <a:rect l="0" t="0" r="r" b="b"/>
            <a:pathLst>
              <a:path w="21295" h="20880" extrusionOk="0">
                <a:moveTo>
                  <a:pt x="20692" y="15"/>
                </a:moveTo>
                <a:lnTo>
                  <a:pt x="15815" y="1777"/>
                </a:lnTo>
                <a:cubicBezTo>
                  <a:pt x="15486" y="1895"/>
                  <a:pt x="15413" y="2459"/>
                  <a:pt x="15669" y="3023"/>
                </a:cubicBezTo>
                <a:lnTo>
                  <a:pt x="16820" y="5608"/>
                </a:lnTo>
                <a:cubicBezTo>
                  <a:pt x="16089" y="6972"/>
                  <a:pt x="15039" y="8734"/>
                  <a:pt x="13897" y="9839"/>
                </a:cubicBezTo>
                <a:cubicBezTo>
                  <a:pt x="11541" y="12119"/>
                  <a:pt x="9011" y="12001"/>
                  <a:pt x="6910" y="10145"/>
                </a:cubicBezTo>
                <a:cubicBezTo>
                  <a:pt x="4061" y="7630"/>
                  <a:pt x="3239" y="4010"/>
                  <a:pt x="2481" y="3235"/>
                </a:cubicBezTo>
                <a:cubicBezTo>
                  <a:pt x="1960" y="2694"/>
                  <a:pt x="1348" y="2811"/>
                  <a:pt x="873" y="3564"/>
                </a:cubicBezTo>
                <a:cubicBezTo>
                  <a:pt x="-141" y="5138"/>
                  <a:pt x="-305" y="8852"/>
                  <a:pt x="554" y="10944"/>
                </a:cubicBezTo>
                <a:cubicBezTo>
                  <a:pt x="2188" y="15174"/>
                  <a:pt x="4974" y="18841"/>
                  <a:pt x="6865" y="19828"/>
                </a:cubicBezTo>
                <a:cubicBezTo>
                  <a:pt x="9605" y="21497"/>
                  <a:pt x="12262" y="21074"/>
                  <a:pt x="14363" y="19311"/>
                </a:cubicBezTo>
                <a:cubicBezTo>
                  <a:pt x="16555" y="17642"/>
                  <a:pt x="18646" y="13905"/>
                  <a:pt x="19614" y="11907"/>
                </a:cubicBezTo>
                <a:lnTo>
                  <a:pt x="20811" y="14587"/>
                </a:lnTo>
                <a:cubicBezTo>
                  <a:pt x="21067" y="15151"/>
                  <a:pt x="21277" y="14916"/>
                  <a:pt x="21277" y="14046"/>
                </a:cubicBezTo>
                <a:lnTo>
                  <a:pt x="21295" y="1378"/>
                </a:lnTo>
                <a:cubicBezTo>
                  <a:pt x="21295" y="508"/>
                  <a:pt x="21021" y="-103"/>
                  <a:pt x="20692" y="15"/>
                </a:cubicBezTo>
                <a:close/>
              </a:path>
            </a:pathLst>
          </a:custGeom>
          <a:gradFill flip="none" rotWithShape="1">
            <a:gsLst>
              <a:gs pos="100000">
                <a:schemeClr val="accent3">
                  <a:lumMod val="75000"/>
                </a:schemeClr>
              </a:gs>
              <a:gs pos="0">
                <a:schemeClr val="accent3"/>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pic>
        <p:nvPicPr>
          <p:cNvPr id="15" name="Graphic 81" descr="Rocket">
            <a:extLst>
              <a:ext uri="{FF2B5EF4-FFF2-40B4-BE49-F238E27FC236}">
                <a16:creationId xmlns="" xmlns:a16="http://schemas.microsoft.com/office/drawing/2014/main" id="{D2978FF2-85DF-4C86-B4EE-35CE2880641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867918" y="2125416"/>
            <a:ext cx="842765" cy="842765"/>
          </a:xfrm>
          <a:prstGeom prst="rect">
            <a:avLst/>
          </a:prstGeom>
        </p:spPr>
      </p:pic>
      <p:sp>
        <p:nvSpPr>
          <p:cNvPr id="16" name="Прямоугольник 15"/>
          <p:cNvSpPr/>
          <p:nvPr/>
        </p:nvSpPr>
        <p:spPr>
          <a:xfrm>
            <a:off x="467545" y="3717032"/>
            <a:ext cx="2520279" cy="1015663"/>
          </a:xfrm>
          <a:prstGeom prst="rect">
            <a:avLst/>
          </a:prstGeom>
        </p:spPr>
        <p:txBody>
          <a:bodyPr wrap="square">
            <a:spAutoFit/>
          </a:bodyPr>
          <a:lstStyle/>
          <a:p>
            <a:r>
              <a:rPr lang="uz-Latn-UZ" sz="2000" b="1" dirty="0"/>
              <a:t>Молиявий ҳисоботнинг мақсади;</a:t>
            </a:r>
            <a:endParaRPr lang="ru-RU" sz="2000" b="1" dirty="0"/>
          </a:p>
        </p:txBody>
      </p:sp>
      <p:sp>
        <p:nvSpPr>
          <p:cNvPr id="17" name="Прямоугольник 16"/>
          <p:cNvSpPr/>
          <p:nvPr/>
        </p:nvSpPr>
        <p:spPr>
          <a:xfrm>
            <a:off x="2771800" y="3709481"/>
            <a:ext cx="3641639" cy="1015663"/>
          </a:xfrm>
          <a:prstGeom prst="rect">
            <a:avLst/>
          </a:prstGeom>
        </p:spPr>
        <p:txBody>
          <a:bodyPr wrap="square">
            <a:spAutoFit/>
          </a:bodyPr>
          <a:lstStyle/>
          <a:p>
            <a:r>
              <a:rPr lang="uz-Latn-UZ" sz="2000" b="1" dirty="0"/>
              <a:t>Бухгалтерия ҳисоби ва молиявий ҳисобот тамойиллари;</a:t>
            </a:r>
            <a:endParaRPr lang="ru-RU" sz="2000" b="1" dirty="0"/>
          </a:p>
        </p:txBody>
      </p:sp>
      <p:sp>
        <p:nvSpPr>
          <p:cNvPr id="18" name="Прямоугольник 17"/>
          <p:cNvSpPr/>
          <p:nvPr/>
        </p:nvSpPr>
        <p:spPr>
          <a:xfrm>
            <a:off x="5796136" y="3717032"/>
            <a:ext cx="3347864" cy="1015663"/>
          </a:xfrm>
          <a:prstGeom prst="rect">
            <a:avLst/>
          </a:prstGeom>
        </p:spPr>
        <p:txBody>
          <a:bodyPr wrap="square">
            <a:spAutoFit/>
          </a:bodyPr>
          <a:lstStyle/>
          <a:p>
            <a:r>
              <a:rPr lang="uz-Latn-UZ" sz="2000" b="1" dirty="0"/>
              <a:t>Молиявий ҳисоботларнинг элементларини таърифлаш, эътироф этиш ва ўлчаш.</a:t>
            </a:r>
            <a:endParaRPr lang="ru-RU" sz="2000" b="1" dirty="0"/>
          </a:p>
        </p:txBody>
      </p:sp>
      <p:sp>
        <p:nvSpPr>
          <p:cNvPr id="19" name="Скругленная прямоугольная выноска 18"/>
          <p:cNvSpPr/>
          <p:nvPr/>
        </p:nvSpPr>
        <p:spPr>
          <a:xfrm>
            <a:off x="164127" y="116632"/>
            <a:ext cx="8856983" cy="576064"/>
          </a:xfrm>
          <a:prstGeom prst="wedgeRoundRectCallout">
            <a:avLst>
              <a:gd name="adj1" fmla="val -29056"/>
              <a:gd name="adj2" fmla="val 165044"/>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uz-Latn-UZ" sz="2400" b="1" dirty="0"/>
              <a:t>Қуйидагилар ушбу консептуал асоснинг асосий жиҳатларидир:</a:t>
            </a:r>
            <a:endParaRPr lang="ru-RU" sz="2400" b="1" dirty="0"/>
          </a:p>
        </p:txBody>
      </p:sp>
      <p:pic>
        <p:nvPicPr>
          <p:cNvPr id="20" name="Рисунок 19"/>
          <p:cNvPicPr>
            <a:picLocks noChangeAspect="1"/>
          </p:cNvPicPr>
          <p:nvPr/>
        </p:nvPicPr>
        <p:blipFill>
          <a:blip r:embed="rId9" cstate="print">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tretch>
            <a:fillRect/>
          </a:stretch>
        </p:blipFill>
        <p:spPr>
          <a:xfrm>
            <a:off x="35496" y="4725144"/>
            <a:ext cx="2592288" cy="2016224"/>
          </a:xfrm>
          <a:prstGeom prst="rect">
            <a:avLst/>
          </a:prstGeom>
          <a:ln>
            <a:noFill/>
          </a:ln>
          <a:effectLst>
            <a:outerShdw blurRad="292100" dist="139700" dir="2700000" algn="tl" rotWithShape="0">
              <a:srgbClr val="333333">
                <a:alpha val="65000"/>
              </a:srgbClr>
            </a:outerShdw>
          </a:effectLst>
        </p:spPr>
      </p:pic>
      <p:pic>
        <p:nvPicPr>
          <p:cNvPr id="21" name="Рисунок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71800" y="4732696"/>
            <a:ext cx="2808311" cy="2008672"/>
          </a:xfrm>
          <a:prstGeom prst="rect">
            <a:avLst/>
          </a:prstGeom>
          <a:ln>
            <a:noFill/>
          </a:ln>
          <a:effectLst>
            <a:softEdge rad="112500"/>
          </a:effectLst>
        </p:spPr>
      </p:pic>
      <p:pic>
        <p:nvPicPr>
          <p:cNvPr id="22" name="Рисунок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96136" y="4725144"/>
            <a:ext cx="3312366" cy="2016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573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Effect transition="in" filter="fade">
                                      <p:cBhvr>
                                        <p:cTn id="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ая прямоугольная выноска 3"/>
          <p:cNvSpPr/>
          <p:nvPr/>
        </p:nvSpPr>
        <p:spPr>
          <a:xfrm>
            <a:off x="335522" y="44624"/>
            <a:ext cx="8412942" cy="1728192"/>
          </a:xfrm>
          <a:prstGeom prst="wedgeRoundRectCallout">
            <a:avLst>
              <a:gd name="adj1" fmla="val -35196"/>
              <a:gd name="adj2" fmla="val 5908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Latn-UZ" sz="1400" b="1" dirty="0"/>
              <a:t>Барча хўжалик юритувчи субектлар молиявий ҳисоботни тайёрлаш ва тақдим этишда консептуал асосга амал қилишлари керак.</a:t>
            </a:r>
            <a:endParaRPr lang="ru-RU" sz="1400" b="1" dirty="0"/>
          </a:p>
          <a:p>
            <a:r>
              <a:rPr lang="ru-RU" sz="1400" b="1" dirty="0"/>
              <a:t>  </a:t>
            </a:r>
            <a:r>
              <a:rPr lang="uz-Latn-UZ" sz="1400" b="1" dirty="0"/>
              <a:t>Ҳақиқий ва бўлғуси инвесторлар, кредиторлар, маҳсулот етказиб берувчилар, харидорлар, ходимлар, шунингдек ҳукумат муассасалари, вазирликлар, идоралар, жамоатчилик ва бошқа манфаатдор фойдаланувчилар молиявий ҳисоботдан фойдаланувчилар қарорига киради. </a:t>
            </a:r>
            <a:r>
              <a:rPr lang="ru-RU" sz="1400" b="1" dirty="0"/>
              <a:t>             </a:t>
            </a:r>
            <a:r>
              <a:rPr lang="uz-Latn-UZ" sz="1400" b="1" dirty="0"/>
              <a:t>Молиявий ҳисобот ахборотига эҳтиёж қуйидагиларда вужудга келади:</a:t>
            </a:r>
            <a:endParaRPr lang="ru-RU" sz="1400" b="1" dirty="0"/>
          </a:p>
        </p:txBody>
      </p:sp>
      <p:sp>
        <p:nvSpPr>
          <p:cNvPr id="7" name="Freeform 586">
            <a:extLst>
              <a:ext uri="{FF2B5EF4-FFF2-40B4-BE49-F238E27FC236}">
                <a16:creationId xmlns="" xmlns:a16="http://schemas.microsoft.com/office/drawing/2014/main" id="{3D3DD053-3536-4D6E-AD4F-FB84E273F172}"/>
              </a:ext>
            </a:extLst>
          </p:cNvPr>
          <p:cNvSpPr>
            <a:spLocks/>
          </p:cNvSpPr>
          <p:nvPr/>
        </p:nvSpPr>
        <p:spPr bwMode="auto">
          <a:xfrm>
            <a:off x="440116" y="1966777"/>
            <a:ext cx="4098495" cy="1194218"/>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9" name="Freeform 586">
            <a:extLst>
              <a:ext uri="{FF2B5EF4-FFF2-40B4-BE49-F238E27FC236}">
                <a16:creationId xmlns="" xmlns:a16="http://schemas.microsoft.com/office/drawing/2014/main" id="{273836A9-246A-4F25-B656-C2547F42D19E}"/>
              </a:ext>
            </a:extLst>
          </p:cNvPr>
          <p:cNvSpPr>
            <a:spLocks/>
          </p:cNvSpPr>
          <p:nvPr/>
        </p:nvSpPr>
        <p:spPr bwMode="auto">
          <a:xfrm>
            <a:off x="412526" y="3226701"/>
            <a:ext cx="4147421" cy="950254"/>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 name="Freeform 586">
            <a:extLst>
              <a:ext uri="{FF2B5EF4-FFF2-40B4-BE49-F238E27FC236}">
                <a16:creationId xmlns="" xmlns:a16="http://schemas.microsoft.com/office/drawing/2014/main" id="{9BB3BD6D-A343-471D-B97F-8483ABDF1F41}"/>
              </a:ext>
            </a:extLst>
          </p:cNvPr>
          <p:cNvSpPr>
            <a:spLocks/>
          </p:cNvSpPr>
          <p:nvPr/>
        </p:nvSpPr>
        <p:spPr bwMode="auto">
          <a:xfrm>
            <a:off x="323528" y="4365104"/>
            <a:ext cx="4199398" cy="1217826"/>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5">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 name="Freeform 586">
            <a:extLst>
              <a:ext uri="{FF2B5EF4-FFF2-40B4-BE49-F238E27FC236}">
                <a16:creationId xmlns="" xmlns:a16="http://schemas.microsoft.com/office/drawing/2014/main" id="{9BB3709E-BFF9-4B77-BB32-19702AEB6607}"/>
              </a:ext>
            </a:extLst>
          </p:cNvPr>
          <p:cNvSpPr>
            <a:spLocks/>
          </p:cNvSpPr>
          <p:nvPr/>
        </p:nvSpPr>
        <p:spPr bwMode="auto">
          <a:xfrm>
            <a:off x="4902238" y="1923284"/>
            <a:ext cx="4198175" cy="103883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2">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5" name="Freeform 586">
            <a:extLst>
              <a:ext uri="{FF2B5EF4-FFF2-40B4-BE49-F238E27FC236}">
                <a16:creationId xmlns="" xmlns:a16="http://schemas.microsoft.com/office/drawing/2014/main" id="{A9C78BEC-7E18-451D-90D7-B5EE2EE7D2BE}"/>
              </a:ext>
            </a:extLst>
          </p:cNvPr>
          <p:cNvSpPr>
            <a:spLocks/>
          </p:cNvSpPr>
          <p:nvPr/>
        </p:nvSpPr>
        <p:spPr bwMode="auto">
          <a:xfrm>
            <a:off x="4775000" y="3067320"/>
            <a:ext cx="4333503" cy="991488"/>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4">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7" name="Freeform 586">
            <a:extLst>
              <a:ext uri="{FF2B5EF4-FFF2-40B4-BE49-F238E27FC236}">
                <a16:creationId xmlns="" xmlns:a16="http://schemas.microsoft.com/office/drawing/2014/main" id="{9EC42FC2-9A5E-4E5F-BBBD-F5227F5ACA92}"/>
              </a:ext>
            </a:extLst>
          </p:cNvPr>
          <p:cNvSpPr>
            <a:spLocks/>
          </p:cNvSpPr>
          <p:nvPr/>
        </p:nvSpPr>
        <p:spPr bwMode="auto">
          <a:xfrm>
            <a:off x="4905673" y="4124334"/>
            <a:ext cx="4220539" cy="1307524"/>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6">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2" name="Freeform 588">
            <a:extLst>
              <a:ext uri="{FF2B5EF4-FFF2-40B4-BE49-F238E27FC236}">
                <a16:creationId xmlns="" xmlns:a16="http://schemas.microsoft.com/office/drawing/2014/main" id="{1C26D83F-4ED2-45B1-8CE9-337CAA1C3362}"/>
              </a:ext>
            </a:extLst>
          </p:cNvPr>
          <p:cNvSpPr>
            <a:spLocks/>
          </p:cNvSpPr>
          <p:nvPr/>
        </p:nvSpPr>
        <p:spPr bwMode="auto">
          <a:xfrm>
            <a:off x="35496" y="3082684"/>
            <a:ext cx="754061" cy="1223315"/>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587">
            <a:extLst>
              <a:ext uri="{FF2B5EF4-FFF2-40B4-BE49-F238E27FC236}">
                <a16:creationId xmlns="" xmlns:a16="http://schemas.microsoft.com/office/drawing/2014/main" id="{4B4932E0-260D-417C-9F24-32D8CB7C7135}"/>
              </a:ext>
            </a:extLst>
          </p:cNvPr>
          <p:cNvSpPr>
            <a:spLocks/>
          </p:cNvSpPr>
          <p:nvPr/>
        </p:nvSpPr>
        <p:spPr bwMode="auto">
          <a:xfrm>
            <a:off x="339213" y="3850485"/>
            <a:ext cx="488371"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6" name="Freeform: Shape 108">
            <a:extLst>
              <a:ext uri="{FF2B5EF4-FFF2-40B4-BE49-F238E27FC236}">
                <a16:creationId xmlns="" xmlns:a16="http://schemas.microsoft.com/office/drawing/2014/main" id="{B13A79B5-6223-4D39-8CA0-378BE917EE55}"/>
              </a:ext>
            </a:extLst>
          </p:cNvPr>
          <p:cNvSpPr>
            <a:spLocks/>
          </p:cNvSpPr>
          <p:nvPr/>
        </p:nvSpPr>
        <p:spPr bwMode="auto">
          <a:xfrm>
            <a:off x="597753" y="3858690"/>
            <a:ext cx="3962195"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47" name="Freeform 585">
            <a:extLst>
              <a:ext uri="{FF2B5EF4-FFF2-40B4-BE49-F238E27FC236}">
                <a16:creationId xmlns="" xmlns:a16="http://schemas.microsoft.com/office/drawing/2014/main" id="{02F69E37-6DEF-4F6D-9E8B-2C604DB3CD46}"/>
              </a:ext>
            </a:extLst>
          </p:cNvPr>
          <p:cNvSpPr>
            <a:spLocks/>
          </p:cNvSpPr>
          <p:nvPr/>
        </p:nvSpPr>
        <p:spPr bwMode="auto">
          <a:xfrm>
            <a:off x="210309" y="3370716"/>
            <a:ext cx="404433" cy="5714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3</a:t>
            </a:r>
          </a:p>
        </p:txBody>
      </p:sp>
      <p:sp>
        <p:nvSpPr>
          <p:cNvPr id="48" name="Freeform 588">
            <a:extLst>
              <a:ext uri="{FF2B5EF4-FFF2-40B4-BE49-F238E27FC236}">
                <a16:creationId xmlns="" xmlns:a16="http://schemas.microsoft.com/office/drawing/2014/main" id="{B99803D2-C1FC-4302-9057-141EBD8CF69F}"/>
              </a:ext>
            </a:extLst>
          </p:cNvPr>
          <p:cNvSpPr>
            <a:spLocks/>
          </p:cNvSpPr>
          <p:nvPr/>
        </p:nvSpPr>
        <p:spPr bwMode="auto">
          <a:xfrm>
            <a:off x="35496" y="1826180"/>
            <a:ext cx="754061" cy="1194219"/>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9" name="Freeform 587">
            <a:extLst>
              <a:ext uri="{FF2B5EF4-FFF2-40B4-BE49-F238E27FC236}">
                <a16:creationId xmlns="" xmlns:a16="http://schemas.microsoft.com/office/drawing/2014/main" id="{F8047C14-C6D9-4B02-8031-869A6A644767}"/>
              </a:ext>
            </a:extLst>
          </p:cNvPr>
          <p:cNvSpPr>
            <a:spLocks/>
          </p:cNvSpPr>
          <p:nvPr/>
        </p:nvSpPr>
        <p:spPr bwMode="auto">
          <a:xfrm>
            <a:off x="339213" y="2610503"/>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2" name="Freeform: Shape 97">
            <a:extLst>
              <a:ext uri="{FF2B5EF4-FFF2-40B4-BE49-F238E27FC236}">
                <a16:creationId xmlns="" xmlns:a16="http://schemas.microsoft.com/office/drawing/2014/main" id="{F7CEB0A2-6F56-453A-BDFA-0F7D0E2EA34A}"/>
              </a:ext>
            </a:extLst>
          </p:cNvPr>
          <p:cNvSpPr>
            <a:spLocks/>
          </p:cNvSpPr>
          <p:nvPr/>
        </p:nvSpPr>
        <p:spPr bwMode="auto">
          <a:xfrm>
            <a:off x="539552" y="2636912"/>
            <a:ext cx="3962194" cy="51088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53" name="Freeform 585">
            <a:extLst>
              <a:ext uri="{FF2B5EF4-FFF2-40B4-BE49-F238E27FC236}">
                <a16:creationId xmlns="" xmlns:a16="http://schemas.microsoft.com/office/drawing/2014/main" id="{934FE23C-0998-4DE4-A967-1D8FFD9046F6}"/>
              </a:ext>
            </a:extLst>
          </p:cNvPr>
          <p:cNvSpPr>
            <a:spLocks/>
          </p:cNvSpPr>
          <p:nvPr/>
        </p:nvSpPr>
        <p:spPr bwMode="auto">
          <a:xfrm>
            <a:off x="179512" y="2094285"/>
            <a:ext cx="403886" cy="59599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1</a:t>
            </a:r>
          </a:p>
        </p:txBody>
      </p:sp>
      <p:sp>
        <p:nvSpPr>
          <p:cNvPr id="54" name="Freeform 588">
            <a:extLst>
              <a:ext uri="{FF2B5EF4-FFF2-40B4-BE49-F238E27FC236}">
                <a16:creationId xmlns="" xmlns:a16="http://schemas.microsoft.com/office/drawing/2014/main" id="{87EF0420-C11F-40DF-858C-5DBD3A1FF0BB}"/>
              </a:ext>
            </a:extLst>
          </p:cNvPr>
          <p:cNvSpPr>
            <a:spLocks/>
          </p:cNvSpPr>
          <p:nvPr/>
        </p:nvSpPr>
        <p:spPr bwMode="auto">
          <a:xfrm>
            <a:off x="4635916" y="1878240"/>
            <a:ext cx="792088" cy="1119871"/>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8" name="Freeform: Shape 192">
            <a:extLst>
              <a:ext uri="{FF2B5EF4-FFF2-40B4-BE49-F238E27FC236}">
                <a16:creationId xmlns="" xmlns:a16="http://schemas.microsoft.com/office/drawing/2014/main" id="{9CB5BAF0-0DA4-47A0-BD7E-FF87BC2F2721}"/>
              </a:ext>
            </a:extLst>
          </p:cNvPr>
          <p:cNvSpPr>
            <a:spLocks/>
          </p:cNvSpPr>
          <p:nvPr/>
        </p:nvSpPr>
        <p:spPr bwMode="auto">
          <a:xfrm>
            <a:off x="5076056" y="2690278"/>
            <a:ext cx="4032448" cy="306674"/>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59" name="Freeform 585">
            <a:extLst>
              <a:ext uri="{FF2B5EF4-FFF2-40B4-BE49-F238E27FC236}">
                <a16:creationId xmlns="" xmlns:a16="http://schemas.microsoft.com/office/drawing/2014/main" id="{DB950164-DA89-4B25-9AF0-4F3307A5FC5E}"/>
              </a:ext>
            </a:extLst>
          </p:cNvPr>
          <p:cNvSpPr>
            <a:spLocks/>
          </p:cNvSpPr>
          <p:nvPr/>
        </p:nvSpPr>
        <p:spPr bwMode="auto">
          <a:xfrm>
            <a:off x="4779932" y="2147400"/>
            <a:ext cx="432048" cy="5959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2</a:t>
            </a:r>
          </a:p>
        </p:txBody>
      </p:sp>
      <p:sp>
        <p:nvSpPr>
          <p:cNvPr id="60" name="Freeform 588">
            <a:extLst>
              <a:ext uri="{FF2B5EF4-FFF2-40B4-BE49-F238E27FC236}">
                <a16:creationId xmlns="" xmlns:a16="http://schemas.microsoft.com/office/drawing/2014/main" id="{F5688FE4-6A91-47E1-8236-0A4F59E99ADA}"/>
              </a:ext>
            </a:extLst>
          </p:cNvPr>
          <p:cNvSpPr>
            <a:spLocks/>
          </p:cNvSpPr>
          <p:nvPr/>
        </p:nvSpPr>
        <p:spPr bwMode="auto">
          <a:xfrm>
            <a:off x="4644008" y="2995312"/>
            <a:ext cx="732132" cy="1074096"/>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1" name="Freeform 587">
            <a:extLst>
              <a:ext uri="{FF2B5EF4-FFF2-40B4-BE49-F238E27FC236}">
                <a16:creationId xmlns="" xmlns:a16="http://schemas.microsoft.com/office/drawing/2014/main" id="{6CE2AF03-89AF-4D79-8A30-9A0BC172E702}"/>
              </a:ext>
            </a:extLst>
          </p:cNvPr>
          <p:cNvSpPr>
            <a:spLocks/>
          </p:cNvSpPr>
          <p:nvPr/>
        </p:nvSpPr>
        <p:spPr bwMode="auto">
          <a:xfrm>
            <a:off x="4370886" y="3850485"/>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4" name="Freeform: Shape 159">
            <a:extLst>
              <a:ext uri="{FF2B5EF4-FFF2-40B4-BE49-F238E27FC236}">
                <a16:creationId xmlns="" xmlns:a16="http://schemas.microsoft.com/office/drawing/2014/main" id="{503042CD-38A0-4DA0-9231-FACB6CE93C6C}"/>
              </a:ext>
            </a:extLst>
          </p:cNvPr>
          <p:cNvSpPr>
            <a:spLocks/>
          </p:cNvSpPr>
          <p:nvPr/>
        </p:nvSpPr>
        <p:spPr bwMode="auto">
          <a:xfrm>
            <a:off x="4809166" y="3645024"/>
            <a:ext cx="4299338" cy="428999"/>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4"/>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5" name="Freeform 585">
            <a:extLst>
              <a:ext uri="{FF2B5EF4-FFF2-40B4-BE49-F238E27FC236}">
                <a16:creationId xmlns="" xmlns:a16="http://schemas.microsoft.com/office/drawing/2014/main" id="{A4AD2828-ADC7-42AD-9BD7-B2AF4522555B}"/>
              </a:ext>
            </a:extLst>
          </p:cNvPr>
          <p:cNvSpPr>
            <a:spLocks/>
          </p:cNvSpPr>
          <p:nvPr/>
        </p:nvSpPr>
        <p:spPr bwMode="auto">
          <a:xfrm>
            <a:off x="4788024" y="3283344"/>
            <a:ext cx="373063" cy="5360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4</a:t>
            </a:r>
          </a:p>
        </p:txBody>
      </p:sp>
      <p:sp>
        <p:nvSpPr>
          <p:cNvPr id="66" name="Freeform 588">
            <a:extLst>
              <a:ext uri="{FF2B5EF4-FFF2-40B4-BE49-F238E27FC236}">
                <a16:creationId xmlns="" xmlns:a16="http://schemas.microsoft.com/office/drawing/2014/main" id="{21C58894-01CA-497C-B767-A2F07533ED84}"/>
              </a:ext>
            </a:extLst>
          </p:cNvPr>
          <p:cNvSpPr>
            <a:spLocks/>
          </p:cNvSpPr>
          <p:nvPr/>
        </p:nvSpPr>
        <p:spPr bwMode="auto">
          <a:xfrm>
            <a:off x="38110" y="4345791"/>
            <a:ext cx="730489" cy="1209441"/>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7" name="Freeform 587">
            <a:extLst>
              <a:ext uri="{FF2B5EF4-FFF2-40B4-BE49-F238E27FC236}">
                <a16:creationId xmlns="" xmlns:a16="http://schemas.microsoft.com/office/drawing/2014/main" id="{04859CD4-911F-4DCA-A1AC-F4693A000978}"/>
              </a:ext>
            </a:extLst>
          </p:cNvPr>
          <p:cNvSpPr>
            <a:spLocks/>
          </p:cNvSpPr>
          <p:nvPr/>
        </p:nvSpPr>
        <p:spPr bwMode="auto">
          <a:xfrm>
            <a:off x="339213" y="5090467"/>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0" name="Freeform: Shape 117">
            <a:extLst>
              <a:ext uri="{FF2B5EF4-FFF2-40B4-BE49-F238E27FC236}">
                <a16:creationId xmlns="" xmlns:a16="http://schemas.microsoft.com/office/drawing/2014/main" id="{C62C79A3-92EE-4324-A6E7-3013BBE5B270}"/>
              </a:ext>
            </a:extLst>
          </p:cNvPr>
          <p:cNvSpPr>
            <a:spLocks/>
          </p:cNvSpPr>
          <p:nvPr/>
        </p:nvSpPr>
        <p:spPr bwMode="auto">
          <a:xfrm>
            <a:off x="440116" y="5202464"/>
            <a:ext cx="4098495" cy="436682"/>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1" name="Freeform 585">
            <a:extLst>
              <a:ext uri="{FF2B5EF4-FFF2-40B4-BE49-F238E27FC236}">
                <a16:creationId xmlns="" xmlns:a16="http://schemas.microsoft.com/office/drawing/2014/main" id="{ADA4AED6-4F68-48C8-974C-F6C2036E1E90}"/>
              </a:ext>
            </a:extLst>
          </p:cNvPr>
          <p:cNvSpPr>
            <a:spLocks/>
          </p:cNvSpPr>
          <p:nvPr/>
        </p:nvSpPr>
        <p:spPr bwMode="auto">
          <a:xfrm>
            <a:off x="166490" y="4619128"/>
            <a:ext cx="431264" cy="5644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5</a:t>
            </a:r>
          </a:p>
        </p:txBody>
      </p:sp>
      <p:sp>
        <p:nvSpPr>
          <p:cNvPr id="72" name="Freeform 588">
            <a:extLst>
              <a:ext uri="{FF2B5EF4-FFF2-40B4-BE49-F238E27FC236}">
                <a16:creationId xmlns="" xmlns:a16="http://schemas.microsoft.com/office/drawing/2014/main" id="{CE04EDC9-F761-47E9-BD68-25E977FCE507}"/>
              </a:ext>
            </a:extLst>
          </p:cNvPr>
          <p:cNvSpPr>
            <a:spLocks/>
          </p:cNvSpPr>
          <p:nvPr/>
        </p:nvSpPr>
        <p:spPr bwMode="auto">
          <a:xfrm>
            <a:off x="4629425" y="4101828"/>
            <a:ext cx="734663" cy="1069154"/>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3" name="Freeform 587">
            <a:extLst>
              <a:ext uri="{FF2B5EF4-FFF2-40B4-BE49-F238E27FC236}">
                <a16:creationId xmlns="" xmlns:a16="http://schemas.microsoft.com/office/drawing/2014/main" id="{B8203FC3-47C1-490F-AC41-FEA43E0BFEA8}"/>
              </a:ext>
            </a:extLst>
          </p:cNvPr>
          <p:cNvSpPr>
            <a:spLocks/>
          </p:cNvSpPr>
          <p:nvPr/>
        </p:nvSpPr>
        <p:spPr bwMode="auto">
          <a:xfrm>
            <a:off x="4370886" y="5090467"/>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Freeform: Shape 139">
            <a:extLst>
              <a:ext uri="{FF2B5EF4-FFF2-40B4-BE49-F238E27FC236}">
                <a16:creationId xmlns="" xmlns:a16="http://schemas.microsoft.com/office/drawing/2014/main" id="{2D5817B8-6711-437F-8090-097E2CF1D9CC}"/>
              </a:ext>
            </a:extLst>
          </p:cNvPr>
          <p:cNvSpPr>
            <a:spLocks/>
          </p:cNvSpPr>
          <p:nvPr/>
        </p:nvSpPr>
        <p:spPr bwMode="auto">
          <a:xfrm>
            <a:off x="5076057" y="4913539"/>
            <a:ext cx="4067944" cy="708767"/>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7" name="Freeform 585">
            <a:extLst>
              <a:ext uri="{FF2B5EF4-FFF2-40B4-BE49-F238E27FC236}">
                <a16:creationId xmlns="" xmlns:a16="http://schemas.microsoft.com/office/drawing/2014/main" id="{18D43308-2F38-45C9-8BA9-AA28F8F5CA6C}"/>
              </a:ext>
            </a:extLst>
          </p:cNvPr>
          <p:cNvSpPr>
            <a:spLocks/>
          </p:cNvSpPr>
          <p:nvPr/>
        </p:nvSpPr>
        <p:spPr bwMode="auto">
          <a:xfrm>
            <a:off x="4788026" y="4331096"/>
            <a:ext cx="373062" cy="5153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6</a:t>
            </a:r>
          </a:p>
        </p:txBody>
      </p:sp>
      <p:sp>
        <p:nvSpPr>
          <p:cNvPr id="86" name="Прямоугольник 85"/>
          <p:cNvSpPr/>
          <p:nvPr/>
        </p:nvSpPr>
        <p:spPr>
          <a:xfrm>
            <a:off x="899592" y="1923284"/>
            <a:ext cx="3732363" cy="1277273"/>
          </a:xfrm>
          <a:prstGeom prst="rect">
            <a:avLst/>
          </a:prstGeom>
        </p:spPr>
        <p:txBody>
          <a:bodyPr wrap="square">
            <a:spAutoFit/>
          </a:bodyPr>
          <a:lstStyle/>
          <a:p>
            <a:r>
              <a:rPr lang="uz-Latn-UZ" sz="1100" b="1" dirty="0"/>
              <a:t>Берилган инвеститсиялар билан боғлиқ хатарлар муносабати билан инвесторларда. Аксиядорлар ҳам улар хўжалик субектининг дивидендларни тўлаш қобилиятини баҳолашга имкон берадиган ва аксияларни сотиб олиш, сақлаш ёки сотиш керакми ёки йўқлигини белгилашга кўмаклашадиган ахборотдан манфаатдордирлар;</a:t>
            </a:r>
            <a:endParaRPr lang="ru-RU" sz="1100" b="1" dirty="0"/>
          </a:p>
        </p:txBody>
      </p:sp>
      <p:sp>
        <p:nvSpPr>
          <p:cNvPr id="91" name="Прямоугольник 90"/>
          <p:cNvSpPr/>
          <p:nvPr/>
        </p:nvSpPr>
        <p:spPr>
          <a:xfrm>
            <a:off x="5561254" y="1859368"/>
            <a:ext cx="3683174" cy="923330"/>
          </a:xfrm>
          <a:prstGeom prst="rect">
            <a:avLst/>
          </a:prstGeom>
        </p:spPr>
        <p:txBody>
          <a:bodyPr wrap="square">
            <a:spAutoFit/>
          </a:bodyPr>
          <a:lstStyle/>
          <a:p>
            <a:r>
              <a:rPr lang="uz-Latn-UZ" dirty="0" smtClean="0"/>
              <a:t> </a:t>
            </a:r>
            <a:r>
              <a:rPr lang="ru-RU" dirty="0" smtClean="0"/>
              <a:t> </a:t>
            </a:r>
            <a:r>
              <a:rPr lang="uz-Latn-UZ" sz="1200" b="1" dirty="0" smtClean="0"/>
              <a:t>Ўзларига </a:t>
            </a:r>
            <a:r>
              <a:rPr lang="uz-Latn-UZ" sz="1200" b="1" dirty="0"/>
              <a:t>тегишли кредитлар ва фоизлар ўз вақтида тўланадими ёки йўқми эканлигини аниқлашга имкон берадиган ахборотдан манфаатдор бўлган кредиторларда;</a:t>
            </a:r>
            <a:endParaRPr lang="ru-RU" sz="1200" b="1" dirty="0"/>
          </a:p>
        </p:txBody>
      </p:sp>
      <p:sp>
        <p:nvSpPr>
          <p:cNvPr id="92" name="Прямоугольник 91"/>
          <p:cNvSpPr/>
          <p:nvPr/>
        </p:nvSpPr>
        <p:spPr>
          <a:xfrm>
            <a:off x="899592" y="3211336"/>
            <a:ext cx="3528392" cy="1015663"/>
          </a:xfrm>
          <a:prstGeom prst="rect">
            <a:avLst/>
          </a:prstGeom>
        </p:spPr>
        <p:txBody>
          <a:bodyPr wrap="square">
            <a:spAutoFit/>
          </a:bodyPr>
          <a:lstStyle/>
          <a:p>
            <a:r>
              <a:rPr lang="uz-Latn-UZ" sz="1200" b="1" dirty="0"/>
              <a:t>Ўзларига тегишли сумма ўз вақтида тўланадими ёки йўқми эканлигини аниқлашга имкон берадиган ахборотдан манфаатдор бўлган маҳсулот етказиб берувчилар ва бошқа савдо кредиторларида;</a:t>
            </a:r>
            <a:endParaRPr lang="ru-RU" sz="1200" b="1" dirty="0"/>
          </a:p>
        </p:txBody>
      </p:sp>
      <p:sp>
        <p:nvSpPr>
          <p:cNvPr id="93" name="Прямоугольник 92"/>
          <p:cNvSpPr/>
          <p:nvPr/>
        </p:nvSpPr>
        <p:spPr>
          <a:xfrm>
            <a:off x="5364088" y="3059769"/>
            <a:ext cx="3755651" cy="1015663"/>
          </a:xfrm>
          <a:prstGeom prst="rect">
            <a:avLst/>
          </a:prstGeom>
        </p:spPr>
        <p:txBody>
          <a:bodyPr wrap="square">
            <a:spAutoFit/>
          </a:bodyPr>
          <a:lstStyle/>
          <a:p>
            <a:r>
              <a:rPr lang="uz-Latn-UZ" sz="1200" b="1" dirty="0"/>
              <a:t>Хўжалик юритувчи субектнинг узлуксиз фаолияти тўғрисидаги ахборотдан манфаатдор бўлган харидорларда, айниқса улар узоқ муддатли битимга эга бўлсалар ёки мазкур хўжалик юритувчи субектга боғлиқ бўлсалар;</a:t>
            </a:r>
            <a:endParaRPr lang="ru-RU" sz="1200" b="1" dirty="0"/>
          </a:p>
        </p:txBody>
      </p:sp>
      <p:sp>
        <p:nvSpPr>
          <p:cNvPr id="94" name="Прямоугольник 93"/>
          <p:cNvSpPr/>
          <p:nvPr/>
        </p:nvSpPr>
        <p:spPr>
          <a:xfrm>
            <a:off x="659309" y="4375228"/>
            <a:ext cx="4128715" cy="1107996"/>
          </a:xfrm>
          <a:prstGeom prst="rect">
            <a:avLst/>
          </a:prstGeom>
        </p:spPr>
        <p:txBody>
          <a:bodyPr wrap="square">
            <a:spAutoFit/>
          </a:bodyPr>
          <a:lstStyle/>
          <a:p>
            <a:r>
              <a:rPr lang="uz-Latn-UZ" sz="1100" b="1" dirty="0"/>
              <a:t>Хўжалик юритувчи субектларнинг фаолияти барқарорлиги ва рентабеллиги тўғрисидаги ахборотдан манфаатдор бўлган ходимларда. Улар ҳам хўжалик юритувчи субектнинг ўз иш ҳақларини, пенсияларини ва кейинчалик ҳам ёллаш бўйича ишлаш имкониятларини таъминлаш қобилиятига баҳо бериш имконини яратадиган ахборотдан манфаатдордирлар;</a:t>
            </a:r>
            <a:endParaRPr lang="ru-RU" sz="1100" b="1" dirty="0"/>
          </a:p>
        </p:txBody>
      </p:sp>
      <p:sp>
        <p:nvSpPr>
          <p:cNvPr id="95" name="Прямоугольник 94"/>
          <p:cNvSpPr/>
          <p:nvPr/>
        </p:nvSpPr>
        <p:spPr>
          <a:xfrm>
            <a:off x="5292080" y="4000960"/>
            <a:ext cx="3816423" cy="1554272"/>
          </a:xfrm>
          <a:prstGeom prst="rect">
            <a:avLst/>
          </a:prstGeom>
        </p:spPr>
        <p:txBody>
          <a:bodyPr wrap="square">
            <a:spAutoFit/>
          </a:bodyPr>
          <a:lstStyle/>
          <a:p>
            <a:r>
              <a:rPr lang="uz-Latn-UZ" dirty="0" smtClean="0"/>
              <a:t> </a:t>
            </a:r>
            <a:r>
              <a:rPr lang="uz-Latn-UZ" sz="1100" b="1" dirty="0"/>
              <a:t>Ресурсларнинг тақсимланиши ва бинобарин, субектларнинг фаолияти тўғрисидаги ахборотдан манфаатдор бўлган давлат бошқаруви органларида. Уларга ҳам хўжалик юритувчи субектнинг фаолиятини тартиб га солиб туриш, солиққа тортиш сиёсатини белгилаш учун ва миллий даромадни ҳамда бошқа статистик маълумотларни аниқлаш учун асос сифатида ахборот </a:t>
            </a:r>
            <a:r>
              <a:rPr lang="uz-Latn-UZ" sz="1100" b="1" dirty="0" smtClean="0"/>
              <a:t>керак;</a:t>
            </a:r>
            <a:endParaRPr lang="ru-RU" sz="1100" b="1" dirty="0"/>
          </a:p>
        </p:txBody>
      </p:sp>
      <p:sp>
        <p:nvSpPr>
          <p:cNvPr id="102" name="Freeform 586">
            <a:extLst>
              <a:ext uri="{FF2B5EF4-FFF2-40B4-BE49-F238E27FC236}">
                <a16:creationId xmlns="" xmlns:a16="http://schemas.microsoft.com/office/drawing/2014/main" id="{273836A9-246A-4F25-B656-C2547F42D19E}"/>
              </a:ext>
            </a:extLst>
          </p:cNvPr>
          <p:cNvSpPr>
            <a:spLocks/>
          </p:cNvSpPr>
          <p:nvPr/>
        </p:nvSpPr>
        <p:spPr bwMode="auto">
          <a:xfrm>
            <a:off x="440116" y="5716708"/>
            <a:ext cx="8236340" cy="945460"/>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7" name="Freeform 588">
            <a:extLst>
              <a:ext uri="{FF2B5EF4-FFF2-40B4-BE49-F238E27FC236}">
                <a16:creationId xmlns="" xmlns:a16="http://schemas.microsoft.com/office/drawing/2014/main" id="{1C26D83F-4ED2-45B1-8CE9-337CAA1C3362}"/>
              </a:ext>
            </a:extLst>
          </p:cNvPr>
          <p:cNvSpPr>
            <a:spLocks/>
          </p:cNvSpPr>
          <p:nvPr/>
        </p:nvSpPr>
        <p:spPr bwMode="auto">
          <a:xfrm>
            <a:off x="323528" y="5660883"/>
            <a:ext cx="741700" cy="998745"/>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8" name="Freeform: Shape 108">
            <a:extLst>
              <a:ext uri="{FF2B5EF4-FFF2-40B4-BE49-F238E27FC236}">
                <a16:creationId xmlns="" xmlns:a16="http://schemas.microsoft.com/office/drawing/2014/main" id="{B13A79B5-6223-4D39-8CA0-378BE917EE55}"/>
              </a:ext>
            </a:extLst>
          </p:cNvPr>
          <p:cNvSpPr>
            <a:spLocks/>
          </p:cNvSpPr>
          <p:nvPr/>
        </p:nvSpPr>
        <p:spPr bwMode="auto">
          <a:xfrm>
            <a:off x="611560" y="6165304"/>
            <a:ext cx="8064896" cy="473623"/>
          </a:xfrm>
          <a:custGeom>
            <a:avLst/>
            <a:gdLst>
              <a:gd name="connsiteX0" fmla="*/ 0 w 3941813"/>
              <a:gd name="connsiteY0" fmla="*/ 0 h 571998"/>
              <a:gd name="connsiteX1" fmla="*/ 228336 w 3941813"/>
              <a:gd name="connsiteY1" fmla="*/ 0 h 571998"/>
              <a:gd name="connsiteX2" fmla="*/ 228336 w 3941813"/>
              <a:gd name="connsiteY2" fmla="*/ 1035 h 571998"/>
              <a:gd name="connsiteX3" fmla="*/ 228336 w 3941813"/>
              <a:gd name="connsiteY3" fmla="*/ 2070 h 571998"/>
              <a:gd name="connsiteX4" fmla="*/ 228336 w 3941813"/>
              <a:gd name="connsiteY4" fmla="*/ 3450 h 571998"/>
              <a:gd name="connsiteX5" fmla="*/ 228336 w 3941813"/>
              <a:gd name="connsiteY5" fmla="*/ 4485 h 571998"/>
              <a:gd name="connsiteX6" fmla="*/ 228336 w 3941813"/>
              <a:gd name="connsiteY6" fmla="*/ 6555 h 571998"/>
              <a:gd name="connsiteX7" fmla="*/ 228336 w 3941813"/>
              <a:gd name="connsiteY7" fmla="*/ 8625 h 571998"/>
              <a:gd name="connsiteX8" fmla="*/ 228336 w 3941813"/>
              <a:gd name="connsiteY8" fmla="*/ 13110 h 571998"/>
              <a:gd name="connsiteX9" fmla="*/ 228681 w 3941813"/>
              <a:gd name="connsiteY9" fmla="*/ 17595 h 571998"/>
              <a:gd name="connsiteX10" fmla="*/ 228681 w 3941813"/>
              <a:gd name="connsiteY10" fmla="*/ 21045 h 571998"/>
              <a:gd name="connsiteX11" fmla="*/ 229372 w 3941813"/>
              <a:gd name="connsiteY11" fmla="*/ 24495 h 571998"/>
              <a:gd name="connsiteX12" fmla="*/ 229561 w 3941813"/>
              <a:gd name="connsiteY12" fmla="*/ 29949 h 571998"/>
              <a:gd name="connsiteX13" fmla="*/ 230860 w 3941813"/>
              <a:gd name="connsiteY13" fmla="*/ 43059 h 571998"/>
              <a:gd name="connsiteX14" fmla="*/ 231099 w 3941813"/>
              <a:gd name="connsiteY14" fmla="*/ 44849 h 571998"/>
              <a:gd name="connsiteX15" fmla="*/ 231445 w 3941813"/>
              <a:gd name="connsiteY15" fmla="*/ 47954 h 571998"/>
              <a:gd name="connsiteX16" fmla="*/ 231790 w 3941813"/>
              <a:gd name="connsiteY16" fmla="*/ 51059 h 571998"/>
              <a:gd name="connsiteX17" fmla="*/ 232439 w 3941813"/>
              <a:gd name="connsiteY17" fmla="*/ 55431 h 571998"/>
              <a:gd name="connsiteX18" fmla="*/ 237460 w 3941813"/>
              <a:gd name="connsiteY18" fmla="*/ 78594 h 571998"/>
              <a:gd name="connsiteX19" fmla="*/ 239935 w 3941813"/>
              <a:gd name="connsiteY19" fmla="*/ 88754 h 571998"/>
              <a:gd name="connsiteX20" fmla="*/ 249062 w 3941813"/>
              <a:gd name="connsiteY20" fmla="*/ 117988 h 571998"/>
              <a:gd name="connsiteX21" fmla="*/ 258766 w 3941813"/>
              <a:gd name="connsiteY21" fmla="*/ 141560 h 571998"/>
              <a:gd name="connsiteX22" fmla="*/ 260462 w 3941813"/>
              <a:gd name="connsiteY22" fmla="*/ 145242 h 571998"/>
              <a:gd name="connsiteX23" fmla="*/ 261844 w 3941813"/>
              <a:gd name="connsiteY23" fmla="*/ 148347 h 571998"/>
              <a:gd name="connsiteX24" fmla="*/ 263571 w 3941813"/>
              <a:gd name="connsiteY24" fmla="*/ 152142 h 571998"/>
              <a:gd name="connsiteX25" fmla="*/ 265643 w 3941813"/>
              <a:gd name="connsiteY25" fmla="*/ 155592 h 571998"/>
              <a:gd name="connsiteX26" fmla="*/ 267371 w 3941813"/>
              <a:gd name="connsiteY26" fmla="*/ 158697 h 571998"/>
              <a:gd name="connsiteX27" fmla="*/ 269060 w 3941813"/>
              <a:gd name="connsiteY27" fmla="*/ 162072 h 571998"/>
              <a:gd name="connsiteX28" fmla="*/ 276558 w 3941813"/>
              <a:gd name="connsiteY28" fmla="*/ 175613 h 571998"/>
              <a:gd name="connsiteX29" fmla="*/ 277043 w 3941813"/>
              <a:gd name="connsiteY29" fmla="*/ 176291 h 571998"/>
              <a:gd name="connsiteX30" fmla="*/ 278368 w 3941813"/>
              <a:gd name="connsiteY30" fmla="*/ 178791 h 571998"/>
              <a:gd name="connsiteX31" fmla="*/ 295536 w 3941813"/>
              <a:gd name="connsiteY31" fmla="*/ 204348 h 571998"/>
              <a:gd name="connsiteX32" fmla="*/ 296042 w 3941813"/>
              <a:gd name="connsiteY32" fmla="*/ 204926 h 571998"/>
              <a:gd name="connsiteX33" fmla="*/ 298303 w 3941813"/>
              <a:gd name="connsiteY33" fmla="*/ 207936 h 571998"/>
              <a:gd name="connsiteX34" fmla="*/ 316635 w 3941813"/>
              <a:gd name="connsiteY34" fmla="*/ 230146 h 571998"/>
              <a:gd name="connsiteX35" fmla="*/ 318158 w 3941813"/>
              <a:gd name="connsiteY35" fmla="*/ 231823 h 571998"/>
              <a:gd name="connsiteX36" fmla="*/ 341295 w 3941813"/>
              <a:gd name="connsiteY36" fmla="*/ 254260 h 571998"/>
              <a:gd name="connsiteX37" fmla="*/ 364855 w 3941813"/>
              <a:gd name="connsiteY37" fmla="*/ 274566 h 571998"/>
              <a:gd name="connsiteX38" fmla="*/ 383255 w 3941813"/>
              <a:gd name="connsiteY38" fmla="*/ 287072 h 571998"/>
              <a:gd name="connsiteX39" fmla="*/ 390494 w 3941813"/>
              <a:gd name="connsiteY39" fmla="*/ 291862 h 571998"/>
              <a:gd name="connsiteX40" fmla="*/ 396550 w 3941813"/>
              <a:gd name="connsiteY40" fmla="*/ 295622 h 571998"/>
              <a:gd name="connsiteX41" fmla="*/ 409034 w 3941813"/>
              <a:gd name="connsiteY41" fmla="*/ 302598 h 571998"/>
              <a:gd name="connsiteX42" fmla="*/ 419364 w 3941813"/>
              <a:gd name="connsiteY42" fmla="*/ 308079 h 571998"/>
              <a:gd name="connsiteX43" fmla="*/ 431109 w 3941813"/>
              <a:gd name="connsiteY43" fmla="*/ 313598 h 571998"/>
              <a:gd name="connsiteX44" fmla="*/ 433413 w 3941813"/>
              <a:gd name="connsiteY44" fmla="*/ 314749 h 571998"/>
              <a:gd name="connsiteX45" fmla="*/ 445124 w 3941813"/>
              <a:gd name="connsiteY45" fmla="*/ 319611 h 571998"/>
              <a:gd name="connsiteX46" fmla="*/ 450799 w 3941813"/>
              <a:gd name="connsiteY46" fmla="*/ 321878 h 571998"/>
              <a:gd name="connsiteX47" fmla="*/ 462312 w 3941813"/>
              <a:gd name="connsiteY47" fmla="*/ 325820 h 571998"/>
              <a:gd name="connsiteX48" fmla="*/ 480775 w 3941813"/>
              <a:gd name="connsiteY48" fmla="*/ 331449 h 571998"/>
              <a:gd name="connsiteX49" fmla="*/ 490525 w 3941813"/>
              <a:gd name="connsiteY49" fmla="*/ 333953 h 571998"/>
              <a:gd name="connsiteX50" fmla="*/ 499752 w 3941813"/>
              <a:gd name="connsiteY50" fmla="*/ 335946 h 571998"/>
              <a:gd name="connsiteX51" fmla="*/ 520232 w 3941813"/>
              <a:gd name="connsiteY51" fmla="*/ 340163 h 571998"/>
              <a:gd name="connsiteX52" fmla="*/ 554124 w 3941813"/>
              <a:gd name="connsiteY52" fmla="*/ 343209 h 571998"/>
              <a:gd name="connsiteX53" fmla="*/ 555122 w 3941813"/>
              <a:gd name="connsiteY53" fmla="*/ 343268 h 571998"/>
              <a:gd name="connsiteX54" fmla="*/ 555467 w 3941813"/>
              <a:gd name="connsiteY54" fmla="*/ 343294 h 571998"/>
              <a:gd name="connsiteX55" fmla="*/ 572739 w 3941813"/>
              <a:gd name="connsiteY55" fmla="*/ 343958 h 571998"/>
              <a:gd name="connsiteX56" fmla="*/ 3862707 w 3941813"/>
              <a:gd name="connsiteY56" fmla="*/ 343958 h 571998"/>
              <a:gd name="connsiteX57" fmla="*/ 3941813 w 3941813"/>
              <a:gd name="connsiteY57" fmla="*/ 343958 h 571998"/>
              <a:gd name="connsiteX58" fmla="*/ 3941813 w 3941813"/>
              <a:gd name="connsiteY58" fmla="*/ 388462 h 571998"/>
              <a:gd name="connsiteX59" fmla="*/ 3940777 w 3941813"/>
              <a:gd name="connsiteY59" fmla="*/ 407437 h 571998"/>
              <a:gd name="connsiteX60" fmla="*/ 3933868 w 3941813"/>
              <a:gd name="connsiteY60" fmla="*/ 442971 h 571998"/>
              <a:gd name="connsiteX61" fmla="*/ 3920050 w 3941813"/>
              <a:gd name="connsiteY61" fmla="*/ 476090 h 571998"/>
              <a:gd name="connsiteX62" fmla="*/ 3900015 w 3941813"/>
              <a:gd name="connsiteY62" fmla="*/ 505415 h 571998"/>
              <a:gd name="connsiteX63" fmla="*/ 3875143 w 3941813"/>
              <a:gd name="connsiteY63" fmla="*/ 530254 h 571998"/>
              <a:gd name="connsiteX64" fmla="*/ 3846126 w 3941813"/>
              <a:gd name="connsiteY64" fmla="*/ 549919 h 571998"/>
              <a:gd name="connsiteX65" fmla="*/ 3812964 w 3941813"/>
              <a:gd name="connsiteY65" fmla="*/ 563718 h 571998"/>
              <a:gd name="connsiteX66" fmla="*/ 3777038 w 3941813"/>
              <a:gd name="connsiteY66" fmla="*/ 570963 h 571998"/>
              <a:gd name="connsiteX67" fmla="*/ 3758385 w 3941813"/>
              <a:gd name="connsiteY67" fmla="*/ 571998 h 571998"/>
              <a:gd name="connsiteX68" fmla="*/ 572739 w 3941813"/>
              <a:gd name="connsiteY68" fmla="*/ 571998 h 571998"/>
              <a:gd name="connsiteX69" fmla="*/ 543032 w 3941813"/>
              <a:gd name="connsiteY69" fmla="*/ 571308 h 571998"/>
              <a:gd name="connsiteX70" fmla="*/ 485343 w 3941813"/>
              <a:gd name="connsiteY70" fmla="*/ 565788 h 571998"/>
              <a:gd name="connsiteX71" fmla="*/ 429382 w 3941813"/>
              <a:gd name="connsiteY71" fmla="*/ 554059 h 571998"/>
              <a:gd name="connsiteX72" fmla="*/ 375493 w 3941813"/>
              <a:gd name="connsiteY72" fmla="*/ 537499 h 571998"/>
              <a:gd name="connsiteX73" fmla="*/ 324023 w 3941813"/>
              <a:gd name="connsiteY73" fmla="*/ 515419 h 571998"/>
              <a:gd name="connsiteX74" fmla="*/ 275661 w 3941813"/>
              <a:gd name="connsiteY74" fmla="*/ 489200 h 571998"/>
              <a:gd name="connsiteX75" fmla="*/ 229718 w 3941813"/>
              <a:gd name="connsiteY75" fmla="*/ 458495 h 571998"/>
              <a:gd name="connsiteX76" fmla="*/ 187574 w 3941813"/>
              <a:gd name="connsiteY76" fmla="*/ 423306 h 571998"/>
              <a:gd name="connsiteX77" fmla="*/ 148539 w 3941813"/>
              <a:gd name="connsiteY77" fmla="*/ 384667 h 571998"/>
              <a:gd name="connsiteX78" fmla="*/ 113650 w 3941813"/>
              <a:gd name="connsiteY78" fmla="*/ 342233 h 571998"/>
              <a:gd name="connsiteX79" fmla="*/ 82906 w 3941813"/>
              <a:gd name="connsiteY79" fmla="*/ 296349 h 571998"/>
              <a:gd name="connsiteX80" fmla="*/ 56307 w 3941813"/>
              <a:gd name="connsiteY80" fmla="*/ 248050 h 571998"/>
              <a:gd name="connsiteX81" fmla="*/ 34544 w 3941813"/>
              <a:gd name="connsiteY81" fmla="*/ 196646 h 571998"/>
              <a:gd name="connsiteX82" fmla="*/ 17963 w 3941813"/>
              <a:gd name="connsiteY82" fmla="*/ 143172 h 571998"/>
              <a:gd name="connsiteX83" fmla="*/ 6218 w 3941813"/>
              <a:gd name="connsiteY83" fmla="*/ 87283 h 571998"/>
              <a:gd name="connsiteX84" fmla="*/ 346 w 3941813"/>
              <a:gd name="connsiteY84" fmla="*/ 29669 h 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41813" h="571998">
                <a:moveTo>
                  <a:pt x="0" y="0"/>
                </a:moveTo>
                <a:lnTo>
                  <a:pt x="228336" y="0"/>
                </a:lnTo>
                <a:lnTo>
                  <a:pt x="228336" y="1035"/>
                </a:lnTo>
                <a:lnTo>
                  <a:pt x="228336" y="2070"/>
                </a:lnTo>
                <a:lnTo>
                  <a:pt x="228336" y="3450"/>
                </a:lnTo>
                <a:lnTo>
                  <a:pt x="228336" y="4485"/>
                </a:lnTo>
                <a:lnTo>
                  <a:pt x="228336" y="6555"/>
                </a:lnTo>
                <a:lnTo>
                  <a:pt x="228336" y="8625"/>
                </a:lnTo>
                <a:lnTo>
                  <a:pt x="228336" y="13110"/>
                </a:lnTo>
                <a:lnTo>
                  <a:pt x="228681" y="17595"/>
                </a:lnTo>
                <a:lnTo>
                  <a:pt x="228681" y="21045"/>
                </a:lnTo>
                <a:lnTo>
                  <a:pt x="229372" y="24495"/>
                </a:lnTo>
                <a:lnTo>
                  <a:pt x="229561" y="29949"/>
                </a:lnTo>
                <a:lnTo>
                  <a:pt x="230860" y="43059"/>
                </a:lnTo>
                <a:lnTo>
                  <a:pt x="231099" y="44849"/>
                </a:lnTo>
                <a:lnTo>
                  <a:pt x="231445" y="47954"/>
                </a:lnTo>
                <a:lnTo>
                  <a:pt x="231790" y="51059"/>
                </a:lnTo>
                <a:lnTo>
                  <a:pt x="232439" y="55431"/>
                </a:lnTo>
                <a:lnTo>
                  <a:pt x="237460" y="78594"/>
                </a:lnTo>
                <a:lnTo>
                  <a:pt x="239935" y="88754"/>
                </a:lnTo>
                <a:lnTo>
                  <a:pt x="249062" y="117988"/>
                </a:lnTo>
                <a:lnTo>
                  <a:pt x="258766" y="141560"/>
                </a:lnTo>
                <a:lnTo>
                  <a:pt x="260462" y="145242"/>
                </a:lnTo>
                <a:lnTo>
                  <a:pt x="261844" y="148347"/>
                </a:lnTo>
                <a:lnTo>
                  <a:pt x="263571" y="152142"/>
                </a:lnTo>
                <a:lnTo>
                  <a:pt x="265643" y="155592"/>
                </a:lnTo>
                <a:lnTo>
                  <a:pt x="267371" y="158697"/>
                </a:lnTo>
                <a:lnTo>
                  <a:pt x="269060" y="162072"/>
                </a:lnTo>
                <a:lnTo>
                  <a:pt x="276558" y="175613"/>
                </a:lnTo>
                <a:lnTo>
                  <a:pt x="277043" y="176291"/>
                </a:lnTo>
                <a:lnTo>
                  <a:pt x="278368" y="178791"/>
                </a:lnTo>
                <a:lnTo>
                  <a:pt x="295536" y="204348"/>
                </a:lnTo>
                <a:lnTo>
                  <a:pt x="296042" y="204926"/>
                </a:lnTo>
                <a:lnTo>
                  <a:pt x="298303" y="207936"/>
                </a:lnTo>
                <a:lnTo>
                  <a:pt x="316635" y="230146"/>
                </a:lnTo>
                <a:lnTo>
                  <a:pt x="318158" y="231823"/>
                </a:lnTo>
                <a:lnTo>
                  <a:pt x="341295" y="254260"/>
                </a:lnTo>
                <a:lnTo>
                  <a:pt x="364855" y="274566"/>
                </a:lnTo>
                <a:lnTo>
                  <a:pt x="383255" y="287072"/>
                </a:lnTo>
                <a:lnTo>
                  <a:pt x="390494" y="291862"/>
                </a:lnTo>
                <a:lnTo>
                  <a:pt x="396550" y="295622"/>
                </a:lnTo>
                <a:lnTo>
                  <a:pt x="409034" y="302598"/>
                </a:lnTo>
                <a:lnTo>
                  <a:pt x="419364" y="308079"/>
                </a:lnTo>
                <a:lnTo>
                  <a:pt x="431109" y="313598"/>
                </a:lnTo>
                <a:lnTo>
                  <a:pt x="433413" y="314749"/>
                </a:lnTo>
                <a:lnTo>
                  <a:pt x="445124" y="319611"/>
                </a:lnTo>
                <a:lnTo>
                  <a:pt x="450799" y="321878"/>
                </a:lnTo>
                <a:lnTo>
                  <a:pt x="462312" y="325820"/>
                </a:lnTo>
                <a:lnTo>
                  <a:pt x="480775" y="331449"/>
                </a:lnTo>
                <a:lnTo>
                  <a:pt x="490525" y="333953"/>
                </a:lnTo>
                <a:lnTo>
                  <a:pt x="499752" y="335946"/>
                </a:lnTo>
                <a:lnTo>
                  <a:pt x="520232" y="340163"/>
                </a:lnTo>
                <a:lnTo>
                  <a:pt x="554124" y="343209"/>
                </a:lnTo>
                <a:lnTo>
                  <a:pt x="555122" y="343268"/>
                </a:lnTo>
                <a:lnTo>
                  <a:pt x="555467" y="343294"/>
                </a:lnTo>
                <a:lnTo>
                  <a:pt x="572739" y="343958"/>
                </a:lnTo>
                <a:lnTo>
                  <a:pt x="3862707" y="343958"/>
                </a:lnTo>
                <a:lnTo>
                  <a:pt x="3941813" y="343958"/>
                </a:lnTo>
                <a:lnTo>
                  <a:pt x="3941813" y="388462"/>
                </a:lnTo>
                <a:lnTo>
                  <a:pt x="3940777" y="407437"/>
                </a:lnTo>
                <a:lnTo>
                  <a:pt x="3933868" y="442971"/>
                </a:lnTo>
                <a:lnTo>
                  <a:pt x="3920050" y="476090"/>
                </a:lnTo>
                <a:lnTo>
                  <a:pt x="3900015" y="505415"/>
                </a:lnTo>
                <a:lnTo>
                  <a:pt x="3875143" y="530254"/>
                </a:lnTo>
                <a:lnTo>
                  <a:pt x="3846126" y="549919"/>
                </a:lnTo>
                <a:lnTo>
                  <a:pt x="3812964" y="563718"/>
                </a:lnTo>
                <a:lnTo>
                  <a:pt x="3777038" y="570963"/>
                </a:lnTo>
                <a:lnTo>
                  <a:pt x="3758385" y="571998"/>
                </a:lnTo>
                <a:lnTo>
                  <a:pt x="572739" y="571998"/>
                </a:lnTo>
                <a:lnTo>
                  <a:pt x="543032" y="571308"/>
                </a:lnTo>
                <a:lnTo>
                  <a:pt x="485343" y="565788"/>
                </a:lnTo>
                <a:lnTo>
                  <a:pt x="429382" y="554059"/>
                </a:lnTo>
                <a:lnTo>
                  <a:pt x="375493" y="537499"/>
                </a:lnTo>
                <a:lnTo>
                  <a:pt x="324023" y="515419"/>
                </a:lnTo>
                <a:lnTo>
                  <a:pt x="275661" y="489200"/>
                </a:lnTo>
                <a:lnTo>
                  <a:pt x="229718" y="458495"/>
                </a:lnTo>
                <a:lnTo>
                  <a:pt x="187574" y="423306"/>
                </a:lnTo>
                <a:lnTo>
                  <a:pt x="148539" y="384667"/>
                </a:lnTo>
                <a:lnTo>
                  <a:pt x="113650" y="342233"/>
                </a:lnTo>
                <a:lnTo>
                  <a:pt x="82906" y="296349"/>
                </a:lnTo>
                <a:lnTo>
                  <a:pt x="56307" y="248050"/>
                </a:lnTo>
                <a:lnTo>
                  <a:pt x="34544" y="196646"/>
                </a:lnTo>
                <a:lnTo>
                  <a:pt x="17963" y="143172"/>
                </a:lnTo>
                <a:lnTo>
                  <a:pt x="6218" y="87283"/>
                </a:lnTo>
                <a:lnTo>
                  <a:pt x="346" y="29669"/>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09" name="Freeform 585">
            <a:extLst>
              <a:ext uri="{FF2B5EF4-FFF2-40B4-BE49-F238E27FC236}">
                <a16:creationId xmlns="" xmlns:a16="http://schemas.microsoft.com/office/drawing/2014/main" id="{02F69E37-6DEF-4F6D-9E8B-2C604DB3CD46}"/>
              </a:ext>
            </a:extLst>
          </p:cNvPr>
          <p:cNvSpPr>
            <a:spLocks/>
          </p:cNvSpPr>
          <p:nvPr/>
        </p:nvSpPr>
        <p:spPr bwMode="auto">
          <a:xfrm>
            <a:off x="539552" y="5867540"/>
            <a:ext cx="360040" cy="5040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ru-RU" sz="3300" b="1" dirty="0">
                <a:solidFill>
                  <a:srgbClr val="191C21"/>
                </a:solidFill>
              </a:rPr>
              <a:t>7</a:t>
            </a:r>
            <a:endParaRPr lang="en-US" sz="3300" b="1" dirty="0">
              <a:solidFill>
                <a:srgbClr val="191C21"/>
              </a:solidFill>
            </a:endParaRPr>
          </a:p>
        </p:txBody>
      </p:sp>
      <p:sp>
        <p:nvSpPr>
          <p:cNvPr id="110" name="Прямоугольник 109"/>
          <p:cNvSpPr/>
          <p:nvPr/>
        </p:nvSpPr>
        <p:spPr>
          <a:xfrm>
            <a:off x="1250254" y="5651516"/>
            <a:ext cx="7416823" cy="1015663"/>
          </a:xfrm>
          <a:prstGeom prst="rect">
            <a:avLst/>
          </a:prstGeom>
        </p:spPr>
        <p:txBody>
          <a:bodyPr wrap="square">
            <a:spAutoFit/>
          </a:bodyPr>
          <a:lstStyle/>
          <a:p>
            <a:r>
              <a:rPr lang="uz-Latn-UZ" sz="1200" b="1" dirty="0"/>
              <a:t>Жамоатчиликда ҳам, чунки хўжалик юритувчи субектлар маҳаллий иқтисодиётга кўпгина усуллар билан, шу жумладан аҳолини иш билан таъминлаш ва маҳаллий маҳсулот етказиб берувчиларни қўллаб-қувватлаш билан катта ҳисса қўшиши мумкин. Молиявий ҳисобот жамоатчиликни тараққиёт йўналишлари ва хўжалик юритувчи субектларнинг фаровонлигини яхшилашда эришилган сўнгги ютуқлар тўғрисидаги ахборот билан таъминлаб, уларга ёрдам беради.</a:t>
            </a:r>
            <a:endParaRPr lang="ru-RU" sz="1200" b="1" dirty="0"/>
          </a:p>
        </p:txBody>
      </p:sp>
    </p:spTree>
    <p:extLst>
      <p:ext uri="{BB962C8B-B14F-4D97-AF65-F5344CB8AC3E}">
        <p14:creationId xmlns:p14="http://schemas.microsoft.com/office/powerpoint/2010/main" val="136022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ая прямоугольная выноска 4"/>
          <p:cNvSpPr/>
          <p:nvPr/>
        </p:nvSpPr>
        <p:spPr>
          <a:xfrm>
            <a:off x="3275856" y="3502762"/>
            <a:ext cx="2592288" cy="1366398"/>
          </a:xfrm>
          <a:prstGeom prst="wedgeRoundRectCallout">
            <a:avLst>
              <a:gd name="adj1" fmla="val -20198"/>
              <a:gd name="adj2" fmla="val 4622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b="1" dirty="0" smtClean="0"/>
              <a:t>  </a:t>
            </a:r>
            <a:r>
              <a:rPr lang="uz-Latn-UZ" b="1" dirty="0" smtClean="0"/>
              <a:t>Молиявий </a:t>
            </a:r>
            <a:r>
              <a:rPr lang="uz-Latn-UZ" b="1" dirty="0"/>
              <a:t>ҳисобот қуйидагилар учун ҳам ахборотни сақлайди:	</a:t>
            </a:r>
            <a:endParaRPr lang="ru-RU" b="1" dirty="0"/>
          </a:p>
        </p:txBody>
      </p:sp>
      <p:grpSp>
        <p:nvGrpSpPr>
          <p:cNvPr id="6" name="Group 2">
            <a:extLst>
              <a:ext uri="{FF2B5EF4-FFF2-40B4-BE49-F238E27FC236}">
                <a16:creationId xmlns="" xmlns:a16="http://schemas.microsoft.com/office/drawing/2014/main" id="{9C8014D1-2D37-4D97-92B9-0CF68EEFC124}"/>
              </a:ext>
            </a:extLst>
          </p:cNvPr>
          <p:cNvGrpSpPr/>
          <p:nvPr/>
        </p:nvGrpSpPr>
        <p:grpSpPr>
          <a:xfrm>
            <a:off x="107504" y="1719648"/>
            <a:ext cx="8928992" cy="4733688"/>
            <a:chOff x="2072642" y="453848"/>
            <a:chExt cx="7638426" cy="3851022"/>
          </a:xfrm>
        </p:grpSpPr>
        <p:sp>
          <p:nvSpPr>
            <p:cNvPr id="7" name="Freeform: Shape 80">
              <a:extLst>
                <a:ext uri="{FF2B5EF4-FFF2-40B4-BE49-F238E27FC236}">
                  <a16:creationId xmlns="" xmlns:a16="http://schemas.microsoft.com/office/drawing/2014/main" id="{309DBC86-1E91-4297-8678-EA122FBF8F6D}"/>
                </a:ext>
              </a:extLst>
            </p:cNvPr>
            <p:cNvSpPr/>
            <p:nvPr/>
          </p:nvSpPr>
          <p:spPr>
            <a:xfrm rot="3081488">
              <a:off x="7052266" y="265663"/>
              <a:ext cx="1890926" cy="3426679"/>
            </a:xfrm>
            <a:custGeom>
              <a:avLst/>
              <a:gdLst>
                <a:gd name="connsiteX0" fmla="*/ 682464 w 1524505"/>
                <a:gd name="connsiteY0" fmla="*/ 1136 h 2771769"/>
                <a:gd name="connsiteX1" fmla="*/ 1300252 w 1524505"/>
                <a:gd name="connsiteY1" fmla="*/ 285692 h 2771769"/>
                <a:gd name="connsiteX2" fmla="*/ 1370129 w 1524505"/>
                <a:gd name="connsiteY2" fmla="*/ 398427 h 2771769"/>
                <a:gd name="connsiteX3" fmla="*/ 1373028 w 1524505"/>
                <a:gd name="connsiteY3" fmla="*/ 396661 h 2771769"/>
                <a:gd name="connsiteX4" fmla="*/ 467773 w 1524505"/>
                <a:gd name="connsiteY4" fmla="*/ 2771769 h 2771769"/>
                <a:gd name="connsiteX5" fmla="*/ 223454 w 1524505"/>
                <a:gd name="connsiteY5" fmla="*/ 1250782 h 2771769"/>
                <a:gd name="connsiteX6" fmla="*/ 177283 w 1524505"/>
                <a:gd name="connsiteY6" fmla="*/ 1193866 h 2771769"/>
                <a:gd name="connsiteX7" fmla="*/ 148081 w 1524505"/>
                <a:gd name="connsiteY7" fmla="*/ 1162312 h 2771769"/>
                <a:gd name="connsiteX8" fmla="*/ 1253 w 1524505"/>
                <a:gd name="connsiteY8" fmla="*/ 765287 h 2771769"/>
                <a:gd name="connsiteX9" fmla="*/ 682464 w 1524505"/>
                <a:gd name="connsiteY9" fmla="*/ 1136 h 2771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505" h="2771769">
                  <a:moveTo>
                    <a:pt x="682464" y="1136"/>
                  </a:moveTo>
                  <a:cubicBezTo>
                    <a:pt x="931822" y="-12711"/>
                    <a:pt x="1159298" y="101025"/>
                    <a:pt x="1300252" y="285692"/>
                  </a:cubicBezTo>
                  <a:lnTo>
                    <a:pt x="1370129" y="398427"/>
                  </a:lnTo>
                  <a:lnTo>
                    <a:pt x="1373028" y="396661"/>
                  </a:lnTo>
                  <a:cubicBezTo>
                    <a:pt x="1373028" y="396661"/>
                    <a:pt x="2071780" y="1620392"/>
                    <a:pt x="467773" y="2771769"/>
                  </a:cubicBezTo>
                  <a:cubicBezTo>
                    <a:pt x="467773" y="2771769"/>
                    <a:pt x="1040357" y="2295530"/>
                    <a:pt x="223454" y="1250782"/>
                  </a:cubicBezTo>
                  <a:lnTo>
                    <a:pt x="177283" y="1193866"/>
                  </a:lnTo>
                  <a:lnTo>
                    <a:pt x="148081" y="1162312"/>
                  </a:lnTo>
                  <a:cubicBezTo>
                    <a:pt x="63543" y="1051378"/>
                    <a:pt x="10008" y="914894"/>
                    <a:pt x="1253" y="765287"/>
                  </a:cubicBezTo>
                  <a:cubicBezTo>
                    <a:pt x="-22095" y="366267"/>
                    <a:pt x="283559" y="24466"/>
                    <a:pt x="682464" y="1136"/>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 name="Figure">
              <a:extLst>
                <a:ext uri="{FF2B5EF4-FFF2-40B4-BE49-F238E27FC236}">
                  <a16:creationId xmlns="" xmlns:a16="http://schemas.microsoft.com/office/drawing/2014/main" id="{F2650D18-681A-49E8-AB23-82C7F3A5B82A}"/>
                </a:ext>
              </a:extLst>
            </p:cNvPr>
            <p:cNvSpPr/>
            <p:nvPr/>
          </p:nvSpPr>
          <p:spPr>
            <a:xfrm>
              <a:off x="7730691" y="618523"/>
              <a:ext cx="1677954" cy="1479570"/>
            </a:xfrm>
            <a:custGeom>
              <a:avLst/>
              <a:gdLst/>
              <a:ahLst/>
              <a:cxnLst>
                <a:cxn ang="0">
                  <a:pos x="wd2" y="hd2"/>
                </a:cxn>
                <a:cxn ang="5400000">
                  <a:pos x="wd2" y="hd2"/>
                </a:cxn>
                <a:cxn ang="10800000">
                  <a:pos x="wd2" y="hd2"/>
                </a:cxn>
                <a:cxn ang="16200000">
                  <a:pos x="wd2" y="hd2"/>
                </a:cxn>
              </a:cxnLst>
              <a:rect l="0" t="0" r="r" b="b"/>
              <a:pathLst>
                <a:path w="20984" h="21600" extrusionOk="0">
                  <a:moveTo>
                    <a:pt x="10492" y="21600"/>
                  </a:moveTo>
                  <a:cubicBezTo>
                    <a:pt x="4950" y="21600"/>
                    <a:pt x="342" y="17130"/>
                    <a:pt x="17" y="11427"/>
                  </a:cubicBezTo>
                  <a:cubicBezTo>
                    <a:pt x="-308" y="5473"/>
                    <a:pt x="4118" y="355"/>
                    <a:pt x="9883" y="21"/>
                  </a:cubicBezTo>
                  <a:cubicBezTo>
                    <a:pt x="10086" y="0"/>
                    <a:pt x="10289" y="0"/>
                    <a:pt x="10492" y="0"/>
                  </a:cubicBezTo>
                  <a:cubicBezTo>
                    <a:pt x="16034" y="0"/>
                    <a:pt x="20642" y="4470"/>
                    <a:pt x="20967" y="10173"/>
                  </a:cubicBezTo>
                  <a:cubicBezTo>
                    <a:pt x="21292" y="16127"/>
                    <a:pt x="16866" y="21245"/>
                    <a:pt x="11101" y="21579"/>
                  </a:cubicBezTo>
                  <a:cubicBezTo>
                    <a:pt x="10918" y="21600"/>
                    <a:pt x="10715" y="21600"/>
                    <a:pt x="10492"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endParaRPr sz="2250">
                <a:solidFill>
                  <a:srgbClr val="FFFFFF"/>
                </a:solidFill>
                <a:effectLst>
                  <a:outerShdw blurRad="38100" dist="12700" dir="5400000" rotWithShape="0">
                    <a:srgbClr val="000000">
                      <a:alpha val="50000"/>
                    </a:srgbClr>
                  </a:outerShdw>
                </a:effectLst>
              </a:endParaRPr>
            </a:p>
          </p:txBody>
        </p:sp>
        <p:sp>
          <p:nvSpPr>
            <p:cNvPr id="9" name="Freeform: Shape 78">
              <a:extLst>
                <a:ext uri="{FF2B5EF4-FFF2-40B4-BE49-F238E27FC236}">
                  <a16:creationId xmlns="" xmlns:a16="http://schemas.microsoft.com/office/drawing/2014/main" id="{16AEA84C-89D5-4454-991B-6E9C09B12F9E}"/>
                </a:ext>
              </a:extLst>
            </p:cNvPr>
            <p:cNvSpPr/>
            <p:nvPr/>
          </p:nvSpPr>
          <p:spPr>
            <a:xfrm rot="20637012">
              <a:off x="2755043" y="2579204"/>
              <a:ext cx="2831632" cy="1671802"/>
            </a:xfrm>
            <a:custGeom>
              <a:avLst/>
              <a:gdLst>
                <a:gd name="connsiteX0" fmla="*/ 778324 w 3124022"/>
                <a:gd name="connsiteY0" fmla="*/ 901 h 1716154"/>
                <a:gd name="connsiteX1" fmla="*/ 862121 w 3124022"/>
                <a:gd name="connsiteY1" fmla="*/ 1228 h 1716154"/>
                <a:gd name="connsiteX2" fmla="*/ 1176017 w 3124022"/>
                <a:gd name="connsiteY2" fmla="*/ 82598 h 1716154"/>
                <a:gd name="connsiteX3" fmla="*/ 1288826 w 3124022"/>
                <a:gd name="connsiteY3" fmla="*/ 152048 h 1716154"/>
                <a:gd name="connsiteX4" fmla="*/ 1289075 w 3124022"/>
                <a:gd name="connsiteY4" fmla="*/ 151636 h 1716154"/>
                <a:gd name="connsiteX5" fmla="*/ 1292031 w 3124022"/>
                <a:gd name="connsiteY5" fmla="*/ 154021 h 1716154"/>
                <a:gd name="connsiteX6" fmla="*/ 1310443 w 3124022"/>
                <a:gd name="connsiteY6" fmla="*/ 165356 h 1716154"/>
                <a:gd name="connsiteX7" fmla="*/ 1341182 w 3124022"/>
                <a:gd name="connsiteY7" fmla="*/ 193679 h 1716154"/>
                <a:gd name="connsiteX8" fmla="*/ 1405487 w 3124022"/>
                <a:gd name="connsiteY8" fmla="*/ 245566 h 1716154"/>
                <a:gd name="connsiteX9" fmla="*/ 3124022 w 3124022"/>
                <a:gd name="connsiteY9" fmla="*/ 516730 h 1716154"/>
                <a:gd name="connsiteX10" fmla="*/ 443274 w 3124022"/>
                <a:gd name="connsiteY10" fmla="*/ 1546870 h 1716154"/>
                <a:gd name="connsiteX11" fmla="*/ 445276 w 3124022"/>
                <a:gd name="connsiteY11" fmla="*/ 1543567 h 1716154"/>
                <a:gd name="connsiteX12" fmla="*/ 323990 w 3124022"/>
                <a:gd name="connsiteY12" fmla="*/ 1468769 h 1716154"/>
                <a:gd name="connsiteX13" fmla="*/ 1228 w 3124022"/>
                <a:gd name="connsiteY13" fmla="*/ 772312 h 1716154"/>
                <a:gd name="connsiteX14" fmla="*/ 778324 w 3124022"/>
                <a:gd name="connsiteY14" fmla="*/ 901 h 1716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24022" h="1716154">
                  <a:moveTo>
                    <a:pt x="778324" y="901"/>
                  </a:moveTo>
                  <a:cubicBezTo>
                    <a:pt x="805949" y="-392"/>
                    <a:pt x="833905" y="-304"/>
                    <a:pt x="862121" y="1228"/>
                  </a:cubicBezTo>
                  <a:cubicBezTo>
                    <a:pt x="974694" y="7357"/>
                    <a:pt x="1080706" y="36011"/>
                    <a:pt x="1176017" y="82598"/>
                  </a:cubicBezTo>
                  <a:lnTo>
                    <a:pt x="1288826" y="152048"/>
                  </a:lnTo>
                  <a:lnTo>
                    <a:pt x="1289075" y="151636"/>
                  </a:lnTo>
                  <a:lnTo>
                    <a:pt x="1292031" y="154021"/>
                  </a:lnTo>
                  <a:lnTo>
                    <a:pt x="1310443" y="165356"/>
                  </a:lnTo>
                  <a:lnTo>
                    <a:pt x="1341182" y="193679"/>
                  </a:lnTo>
                  <a:lnTo>
                    <a:pt x="1405487" y="245566"/>
                  </a:lnTo>
                  <a:cubicBezTo>
                    <a:pt x="2587547" y="1164840"/>
                    <a:pt x="3124022" y="516730"/>
                    <a:pt x="3124022" y="516730"/>
                  </a:cubicBezTo>
                  <a:cubicBezTo>
                    <a:pt x="1827955" y="2333109"/>
                    <a:pt x="443274" y="1546870"/>
                    <a:pt x="443274" y="1546870"/>
                  </a:cubicBezTo>
                  <a:lnTo>
                    <a:pt x="445276" y="1543567"/>
                  </a:lnTo>
                  <a:lnTo>
                    <a:pt x="323990" y="1468769"/>
                  </a:lnTo>
                  <a:cubicBezTo>
                    <a:pt x="115046" y="1310097"/>
                    <a:pt x="-14094" y="1053744"/>
                    <a:pt x="1228" y="772312"/>
                  </a:cubicBezTo>
                  <a:cubicBezTo>
                    <a:pt x="24210" y="350164"/>
                    <a:pt x="363955" y="20287"/>
                    <a:pt x="778324" y="901"/>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 name="Figure">
              <a:extLst>
                <a:ext uri="{FF2B5EF4-FFF2-40B4-BE49-F238E27FC236}">
                  <a16:creationId xmlns="" xmlns:a16="http://schemas.microsoft.com/office/drawing/2014/main" id="{56CDAE14-704C-4EEC-A12D-AF4BAE76D96F}"/>
                </a:ext>
              </a:extLst>
            </p:cNvPr>
            <p:cNvSpPr/>
            <p:nvPr/>
          </p:nvSpPr>
          <p:spPr>
            <a:xfrm>
              <a:off x="2793358" y="2813067"/>
              <a:ext cx="1620092" cy="1491803"/>
            </a:xfrm>
            <a:custGeom>
              <a:avLst/>
              <a:gdLst/>
              <a:ahLst/>
              <a:cxnLst>
                <a:cxn ang="0">
                  <a:pos x="wd2" y="hd2"/>
                </a:cxn>
                <a:cxn ang="5400000">
                  <a:pos x="wd2" y="hd2"/>
                </a:cxn>
                <a:cxn ang="10800000">
                  <a:pos x="wd2" y="hd2"/>
                </a:cxn>
                <a:cxn ang="16200000">
                  <a:pos x="wd2" y="hd2"/>
                </a:cxn>
              </a:cxnLst>
              <a:rect l="0" t="0" r="r" b="b"/>
              <a:pathLst>
                <a:path w="21169" h="21600" extrusionOk="0">
                  <a:moveTo>
                    <a:pt x="10594" y="21600"/>
                  </a:moveTo>
                  <a:cubicBezTo>
                    <a:pt x="10400" y="21600"/>
                    <a:pt x="10205" y="21600"/>
                    <a:pt x="10010" y="21582"/>
                  </a:cubicBezTo>
                  <a:cubicBezTo>
                    <a:pt x="4180" y="21257"/>
                    <a:pt x="-303" y="16159"/>
                    <a:pt x="16" y="10213"/>
                  </a:cubicBezTo>
                  <a:cubicBezTo>
                    <a:pt x="317" y="4483"/>
                    <a:pt x="4960" y="0"/>
                    <a:pt x="10577" y="0"/>
                  </a:cubicBezTo>
                  <a:cubicBezTo>
                    <a:pt x="10772" y="0"/>
                    <a:pt x="10967" y="0"/>
                    <a:pt x="11161" y="18"/>
                  </a:cubicBezTo>
                  <a:cubicBezTo>
                    <a:pt x="13979" y="181"/>
                    <a:pt x="16584" y="1446"/>
                    <a:pt x="18462" y="3597"/>
                  </a:cubicBezTo>
                  <a:cubicBezTo>
                    <a:pt x="20340" y="5748"/>
                    <a:pt x="21297" y="8513"/>
                    <a:pt x="21155" y="11387"/>
                  </a:cubicBezTo>
                  <a:cubicBezTo>
                    <a:pt x="20854" y="17117"/>
                    <a:pt x="16212" y="21600"/>
                    <a:pt x="10594" y="21600"/>
                  </a:cubicBezTo>
                  <a:cubicBezTo>
                    <a:pt x="10594" y="21600"/>
                    <a:pt x="10594" y="21600"/>
                    <a:pt x="10594"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endParaRPr sz="2250">
                <a:solidFill>
                  <a:srgbClr val="FFFFFF"/>
                </a:solidFill>
                <a:effectLst>
                  <a:outerShdw blurRad="38100" dist="12700" dir="5400000" rotWithShape="0">
                    <a:srgbClr val="000000">
                      <a:alpha val="50000"/>
                    </a:srgbClr>
                  </a:outerShdw>
                </a:effectLst>
              </a:endParaRPr>
            </a:p>
          </p:txBody>
        </p:sp>
        <p:sp>
          <p:nvSpPr>
            <p:cNvPr id="13" name="Freeform: Shape 81">
              <a:extLst>
                <a:ext uri="{FF2B5EF4-FFF2-40B4-BE49-F238E27FC236}">
                  <a16:creationId xmlns="" xmlns:a16="http://schemas.microsoft.com/office/drawing/2014/main" id="{3FA0F968-3BC2-4AE0-941A-CB12CA7ACF62}"/>
                </a:ext>
              </a:extLst>
            </p:cNvPr>
            <p:cNvSpPr/>
            <p:nvPr/>
          </p:nvSpPr>
          <p:spPr>
            <a:xfrm rot="1864493">
              <a:off x="6608416" y="2278987"/>
              <a:ext cx="2929576" cy="1760651"/>
            </a:xfrm>
            <a:custGeom>
              <a:avLst/>
              <a:gdLst>
                <a:gd name="connsiteX0" fmla="*/ 1517138 w 2096637"/>
                <a:gd name="connsiteY0" fmla="*/ 4 h 1456200"/>
                <a:gd name="connsiteX1" fmla="*/ 1998619 w 2096637"/>
                <a:gd name="connsiteY1" fmla="*/ 258127 h 1456200"/>
                <a:gd name="connsiteX2" fmla="*/ 2053327 w 2096637"/>
                <a:gd name="connsiteY2" fmla="*/ 801974 h 1456200"/>
                <a:gd name="connsiteX3" fmla="*/ 2005890 w 2096637"/>
                <a:gd name="connsiteY3" fmla="*/ 892384 h 1456200"/>
                <a:gd name="connsiteX4" fmla="*/ 2014643 w 2096637"/>
                <a:gd name="connsiteY4" fmla="*/ 897060 h 1456200"/>
                <a:gd name="connsiteX5" fmla="*/ 0 w 2096637"/>
                <a:gd name="connsiteY5" fmla="*/ 1238879 h 1456200"/>
                <a:gd name="connsiteX6" fmla="*/ 915099 w 2096637"/>
                <a:gd name="connsiteY6" fmla="*/ 542005 h 1456200"/>
                <a:gd name="connsiteX7" fmla="*/ 944004 w 2096637"/>
                <a:gd name="connsiteY7" fmla="*/ 472195 h 1456200"/>
                <a:gd name="connsiteX8" fmla="*/ 944356 w 2096637"/>
                <a:gd name="connsiteY8" fmla="*/ 468681 h 1456200"/>
                <a:gd name="connsiteX9" fmla="*/ 1191375 w 2096637"/>
                <a:gd name="connsiteY9" fmla="*/ 98321 h 1456200"/>
                <a:gd name="connsiteX10" fmla="*/ 1517138 w 2096637"/>
                <a:gd name="connsiteY10" fmla="*/ 4 h 1456200"/>
                <a:gd name="connsiteX0" fmla="*/ 1517138 w 2096637"/>
                <a:gd name="connsiteY0" fmla="*/ 4 h 1456200"/>
                <a:gd name="connsiteX1" fmla="*/ 1998619 w 2096637"/>
                <a:gd name="connsiteY1" fmla="*/ 258127 h 1456200"/>
                <a:gd name="connsiteX2" fmla="*/ 2053327 w 2096637"/>
                <a:gd name="connsiteY2" fmla="*/ 801974 h 1456200"/>
                <a:gd name="connsiteX3" fmla="*/ 2014643 w 2096637"/>
                <a:gd name="connsiteY3" fmla="*/ 897060 h 1456200"/>
                <a:gd name="connsiteX4" fmla="*/ 0 w 2096637"/>
                <a:gd name="connsiteY4" fmla="*/ 1238879 h 1456200"/>
                <a:gd name="connsiteX5" fmla="*/ 915099 w 2096637"/>
                <a:gd name="connsiteY5" fmla="*/ 542005 h 1456200"/>
                <a:gd name="connsiteX6" fmla="*/ 944004 w 2096637"/>
                <a:gd name="connsiteY6" fmla="*/ 472195 h 1456200"/>
                <a:gd name="connsiteX7" fmla="*/ 944356 w 2096637"/>
                <a:gd name="connsiteY7" fmla="*/ 468681 h 1456200"/>
                <a:gd name="connsiteX8" fmla="*/ 1191375 w 2096637"/>
                <a:gd name="connsiteY8" fmla="*/ 98321 h 1456200"/>
                <a:gd name="connsiteX9" fmla="*/ 1517138 w 2096637"/>
                <a:gd name="connsiteY9" fmla="*/ 4 h 145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6637" h="1456200">
                  <a:moveTo>
                    <a:pt x="1517138" y="4"/>
                  </a:moveTo>
                  <a:cubicBezTo>
                    <a:pt x="1703997" y="754"/>
                    <a:pt x="1887094" y="91164"/>
                    <a:pt x="1998619" y="258127"/>
                  </a:cubicBezTo>
                  <a:cubicBezTo>
                    <a:pt x="2110183" y="425089"/>
                    <a:pt x="2123764" y="628975"/>
                    <a:pt x="2053327" y="801974"/>
                  </a:cubicBezTo>
                  <a:lnTo>
                    <a:pt x="2014643" y="897060"/>
                  </a:lnTo>
                  <a:cubicBezTo>
                    <a:pt x="2014643" y="897060"/>
                    <a:pt x="1452409" y="1880498"/>
                    <a:pt x="0" y="1238879"/>
                  </a:cubicBezTo>
                  <a:cubicBezTo>
                    <a:pt x="0" y="1238879"/>
                    <a:pt x="528008" y="1428576"/>
                    <a:pt x="915099" y="542005"/>
                  </a:cubicBezTo>
                  <a:lnTo>
                    <a:pt x="944004" y="472195"/>
                  </a:lnTo>
                  <a:cubicBezTo>
                    <a:pt x="944121" y="471024"/>
                    <a:pt x="944239" y="469852"/>
                    <a:pt x="944356" y="468681"/>
                  </a:cubicBezTo>
                  <a:cubicBezTo>
                    <a:pt x="973227" y="322567"/>
                    <a:pt x="1057805" y="187541"/>
                    <a:pt x="1191375" y="98321"/>
                  </a:cubicBezTo>
                  <a:cubicBezTo>
                    <a:pt x="1291552" y="31383"/>
                    <a:pt x="1405022" y="-446"/>
                    <a:pt x="1517138" y="4"/>
                  </a:cubicBezTo>
                  <a:close/>
                </a:path>
              </a:pathLst>
            </a:custGeom>
            <a:solidFill>
              <a:schemeClr val="accent4"/>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Figure">
              <a:extLst>
                <a:ext uri="{FF2B5EF4-FFF2-40B4-BE49-F238E27FC236}">
                  <a16:creationId xmlns="" xmlns:a16="http://schemas.microsoft.com/office/drawing/2014/main" id="{FDD4F2C6-003B-4C4E-97A2-262743A9CB17}"/>
                </a:ext>
              </a:extLst>
            </p:cNvPr>
            <p:cNvSpPr/>
            <p:nvPr/>
          </p:nvSpPr>
          <p:spPr>
            <a:xfrm>
              <a:off x="8019185" y="2699138"/>
              <a:ext cx="1410916" cy="1347364"/>
            </a:xfrm>
            <a:custGeom>
              <a:avLst/>
              <a:gdLst/>
              <a:ahLst/>
              <a:cxnLst>
                <a:cxn ang="0">
                  <a:pos x="wd2" y="hd2"/>
                </a:cxn>
                <a:cxn ang="5400000">
                  <a:pos x="wd2" y="hd2"/>
                </a:cxn>
                <a:cxn ang="10800000">
                  <a:pos x="wd2" y="hd2"/>
                </a:cxn>
                <a:cxn ang="16200000">
                  <a:pos x="wd2" y="hd2"/>
                </a:cxn>
              </a:cxnLst>
              <a:rect l="0" t="0" r="r" b="b"/>
              <a:pathLst>
                <a:path w="20909" h="21600" extrusionOk="0">
                  <a:moveTo>
                    <a:pt x="10468" y="21600"/>
                  </a:moveTo>
                  <a:cubicBezTo>
                    <a:pt x="6978" y="21600"/>
                    <a:pt x="3726" y="19798"/>
                    <a:pt x="1770" y="16821"/>
                  </a:cubicBezTo>
                  <a:cubicBezTo>
                    <a:pt x="210" y="14418"/>
                    <a:pt x="-345" y="11551"/>
                    <a:pt x="210" y="8711"/>
                  </a:cubicBezTo>
                  <a:cubicBezTo>
                    <a:pt x="739" y="5871"/>
                    <a:pt x="2325" y="3441"/>
                    <a:pt x="4652" y="1830"/>
                  </a:cubicBezTo>
                  <a:cubicBezTo>
                    <a:pt x="6370" y="628"/>
                    <a:pt x="8380" y="0"/>
                    <a:pt x="10442" y="0"/>
                  </a:cubicBezTo>
                  <a:cubicBezTo>
                    <a:pt x="13932" y="0"/>
                    <a:pt x="17184" y="1802"/>
                    <a:pt x="19140" y="4779"/>
                  </a:cubicBezTo>
                  <a:cubicBezTo>
                    <a:pt x="20700" y="7182"/>
                    <a:pt x="21255" y="10049"/>
                    <a:pt x="20700" y="12889"/>
                  </a:cubicBezTo>
                  <a:cubicBezTo>
                    <a:pt x="20171" y="15729"/>
                    <a:pt x="18585" y="18159"/>
                    <a:pt x="16258" y="19770"/>
                  </a:cubicBezTo>
                  <a:cubicBezTo>
                    <a:pt x="14540" y="20972"/>
                    <a:pt x="12530" y="21600"/>
                    <a:pt x="10468"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endParaRPr sz="2250">
                <a:solidFill>
                  <a:srgbClr val="FFFFFF"/>
                </a:solidFill>
                <a:effectLst>
                  <a:outerShdw blurRad="38100" dist="12700" dir="5400000" rotWithShape="0">
                    <a:srgbClr val="000000">
                      <a:alpha val="50000"/>
                    </a:srgbClr>
                  </a:outerShdw>
                </a:effectLst>
              </a:endParaRPr>
            </a:p>
          </p:txBody>
        </p:sp>
        <p:sp>
          <p:nvSpPr>
            <p:cNvPr id="15" name="Freeform: Shape 79">
              <a:extLst>
                <a:ext uri="{FF2B5EF4-FFF2-40B4-BE49-F238E27FC236}">
                  <a16:creationId xmlns="" xmlns:a16="http://schemas.microsoft.com/office/drawing/2014/main" id="{09C65CA9-159B-4B8C-A2F4-8A7FAB7EB435}"/>
                </a:ext>
              </a:extLst>
            </p:cNvPr>
            <p:cNvSpPr/>
            <p:nvPr/>
          </p:nvSpPr>
          <p:spPr>
            <a:xfrm rot="21369860">
              <a:off x="2072642" y="453848"/>
              <a:ext cx="3008744" cy="2512152"/>
            </a:xfrm>
            <a:custGeom>
              <a:avLst/>
              <a:gdLst>
                <a:gd name="connsiteX0" fmla="*/ 917871 w 2937405"/>
                <a:gd name="connsiteY0" fmla="*/ 688 h 2825275"/>
                <a:gd name="connsiteX1" fmla="*/ 1725171 w 2937405"/>
                <a:gd name="connsiteY1" fmla="*/ 390984 h 2825275"/>
                <a:gd name="connsiteX2" fmla="*/ 1901057 w 2937405"/>
                <a:gd name="connsiteY2" fmla="*/ 826450 h 2825275"/>
                <a:gd name="connsiteX3" fmla="*/ 1906287 w 2937405"/>
                <a:gd name="connsiteY3" fmla="*/ 887025 h 2825275"/>
                <a:gd name="connsiteX4" fmla="*/ 1909660 w 2937405"/>
                <a:gd name="connsiteY4" fmla="*/ 886545 h 2825275"/>
                <a:gd name="connsiteX5" fmla="*/ 2937405 w 2937405"/>
                <a:gd name="connsiteY5" fmla="*/ 2813650 h 2825275"/>
                <a:gd name="connsiteX6" fmla="*/ 41910 w 2937405"/>
                <a:gd name="connsiteY6" fmla="*/ 1233209 h 2825275"/>
                <a:gd name="connsiteX7" fmla="*/ 41117 w 2937405"/>
                <a:gd name="connsiteY7" fmla="*/ 1230162 h 2825275"/>
                <a:gd name="connsiteX8" fmla="*/ 25308 w 2937405"/>
                <a:gd name="connsiteY8" fmla="*/ 1175348 h 2825275"/>
                <a:gd name="connsiteX9" fmla="*/ 390630 w 2937405"/>
                <a:gd name="connsiteY9" fmla="*/ 184503 h 2825275"/>
                <a:gd name="connsiteX10" fmla="*/ 917871 w 2937405"/>
                <a:gd name="connsiteY10" fmla="*/ 688 h 282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37405" h="2825275">
                  <a:moveTo>
                    <a:pt x="917871" y="688"/>
                  </a:moveTo>
                  <a:cubicBezTo>
                    <a:pt x="1224184" y="-10930"/>
                    <a:pt x="1530502" y="124868"/>
                    <a:pt x="1725171" y="390984"/>
                  </a:cubicBezTo>
                  <a:cubicBezTo>
                    <a:pt x="1822505" y="524042"/>
                    <a:pt x="1880421" y="673850"/>
                    <a:pt x="1901057" y="826450"/>
                  </a:cubicBezTo>
                  <a:lnTo>
                    <a:pt x="1906287" y="887025"/>
                  </a:lnTo>
                  <a:lnTo>
                    <a:pt x="1909660" y="886545"/>
                  </a:lnTo>
                  <a:cubicBezTo>
                    <a:pt x="1891043" y="2808982"/>
                    <a:pt x="2937405" y="2813650"/>
                    <a:pt x="2937405" y="2813650"/>
                  </a:cubicBezTo>
                  <a:cubicBezTo>
                    <a:pt x="662181" y="2965736"/>
                    <a:pt x="137524" y="1581615"/>
                    <a:pt x="41910" y="1233209"/>
                  </a:cubicBezTo>
                  <a:lnTo>
                    <a:pt x="41117" y="1230162"/>
                  </a:lnTo>
                  <a:lnTo>
                    <a:pt x="25308" y="1175348"/>
                  </a:lnTo>
                  <a:cubicBezTo>
                    <a:pt x="-59931" y="813564"/>
                    <a:pt x="72198" y="419011"/>
                    <a:pt x="390630" y="184503"/>
                  </a:cubicBezTo>
                  <a:cubicBezTo>
                    <a:pt x="550297" y="67700"/>
                    <a:pt x="734083" y="7659"/>
                    <a:pt x="917871" y="688"/>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 name="Figure">
              <a:extLst>
                <a:ext uri="{FF2B5EF4-FFF2-40B4-BE49-F238E27FC236}">
                  <a16:creationId xmlns="" xmlns:a16="http://schemas.microsoft.com/office/drawing/2014/main" id="{058C96E9-345D-468D-ADC1-1B9C1493F380}"/>
                </a:ext>
              </a:extLst>
            </p:cNvPr>
            <p:cNvSpPr/>
            <p:nvPr/>
          </p:nvSpPr>
          <p:spPr>
            <a:xfrm>
              <a:off x="2134242" y="548559"/>
              <a:ext cx="1735814" cy="1530231"/>
            </a:xfrm>
            <a:custGeom>
              <a:avLst/>
              <a:gdLst/>
              <a:ahLst/>
              <a:cxnLst>
                <a:cxn ang="0">
                  <a:pos x="wd2" y="hd2"/>
                </a:cxn>
                <a:cxn ang="5400000">
                  <a:pos x="wd2" y="hd2"/>
                </a:cxn>
                <a:cxn ang="10800000">
                  <a:pos x="wd2" y="hd2"/>
                </a:cxn>
                <a:cxn ang="16200000">
                  <a:pos x="wd2" y="hd2"/>
                </a:cxn>
              </a:cxnLst>
              <a:rect l="0" t="0" r="r" b="b"/>
              <a:pathLst>
                <a:path w="19974" h="21600" extrusionOk="0">
                  <a:moveTo>
                    <a:pt x="9999" y="21600"/>
                  </a:moveTo>
                  <a:cubicBezTo>
                    <a:pt x="6813" y="21600"/>
                    <a:pt x="3796" y="19938"/>
                    <a:pt x="1923" y="17174"/>
                  </a:cubicBezTo>
                  <a:cubicBezTo>
                    <a:pt x="-1332" y="12371"/>
                    <a:pt x="-354" y="5604"/>
                    <a:pt x="4089" y="2084"/>
                  </a:cubicBezTo>
                  <a:cubicBezTo>
                    <a:pt x="5807" y="725"/>
                    <a:pt x="7847" y="0"/>
                    <a:pt x="9971" y="0"/>
                  </a:cubicBezTo>
                  <a:cubicBezTo>
                    <a:pt x="13156" y="0"/>
                    <a:pt x="16174" y="1662"/>
                    <a:pt x="18047" y="4426"/>
                  </a:cubicBezTo>
                  <a:cubicBezTo>
                    <a:pt x="19625" y="6752"/>
                    <a:pt x="20268" y="9607"/>
                    <a:pt x="19849" y="12462"/>
                  </a:cubicBezTo>
                  <a:cubicBezTo>
                    <a:pt x="19444" y="15316"/>
                    <a:pt x="18033" y="17824"/>
                    <a:pt x="15881" y="19516"/>
                  </a:cubicBezTo>
                  <a:cubicBezTo>
                    <a:pt x="14162" y="20890"/>
                    <a:pt x="12137" y="21600"/>
                    <a:pt x="9999" y="21600"/>
                  </a:cubicBezTo>
                  <a:cubicBezTo>
                    <a:pt x="9999" y="21600"/>
                    <a:pt x="9999" y="21600"/>
                    <a:pt x="9999" y="21600"/>
                  </a:cubicBezTo>
                  <a:close/>
                </a:path>
              </a:pathLst>
            </a:custGeom>
            <a:solidFill>
              <a:schemeClr val="bg1"/>
            </a:solidFill>
            <a:ln/>
          </p:spPr>
          <p:style>
            <a:lnRef idx="0">
              <a:schemeClr val="accent4"/>
            </a:lnRef>
            <a:fillRef idx="3">
              <a:schemeClr val="accent4"/>
            </a:fillRef>
            <a:effectRef idx="3">
              <a:schemeClr val="accent4"/>
            </a:effectRef>
            <a:fontRef idx="minor">
              <a:schemeClr val="lt1"/>
            </a:fontRef>
          </p:style>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
        <p:nvSpPr>
          <p:cNvPr id="38" name="Прямоугольник 37"/>
          <p:cNvSpPr/>
          <p:nvPr/>
        </p:nvSpPr>
        <p:spPr>
          <a:xfrm>
            <a:off x="395536" y="1916832"/>
            <a:ext cx="1944216" cy="1323439"/>
          </a:xfrm>
          <a:prstGeom prst="rect">
            <a:avLst/>
          </a:prstGeom>
        </p:spPr>
        <p:txBody>
          <a:bodyPr wrap="square">
            <a:spAutoFit/>
          </a:bodyPr>
          <a:lstStyle/>
          <a:p>
            <a:r>
              <a:rPr lang="ru-RU" sz="1600" dirty="0" smtClean="0"/>
              <a:t>  </a:t>
            </a:r>
            <a:r>
              <a:rPr lang="uz-Latn-UZ" sz="1600" dirty="0" smtClean="0"/>
              <a:t>Инвеститсия </a:t>
            </a:r>
            <a:r>
              <a:rPr lang="uz-Latn-UZ" sz="1600" dirty="0"/>
              <a:t>қарорларини ва кредитлар беришга доир қарорларни қабул қилиш;</a:t>
            </a:r>
            <a:endParaRPr lang="ru-RU" sz="1600" dirty="0"/>
          </a:p>
        </p:txBody>
      </p:sp>
      <p:sp>
        <p:nvSpPr>
          <p:cNvPr id="39" name="Прямоугольник 38"/>
          <p:cNvSpPr/>
          <p:nvPr/>
        </p:nvSpPr>
        <p:spPr>
          <a:xfrm>
            <a:off x="6779918" y="2176988"/>
            <a:ext cx="1968546" cy="1107996"/>
          </a:xfrm>
          <a:prstGeom prst="rect">
            <a:avLst/>
          </a:prstGeom>
        </p:spPr>
        <p:txBody>
          <a:bodyPr wrap="square">
            <a:spAutoFit/>
          </a:bodyPr>
          <a:lstStyle/>
          <a:p>
            <a:r>
              <a:rPr lang="uz-Latn-UZ" dirty="0" smtClean="0"/>
              <a:t> </a:t>
            </a:r>
            <a:r>
              <a:rPr lang="uz-Latn-UZ" sz="1600" dirty="0"/>
              <a:t>Хўжалик юритувчи субектнинг бўлғуси пул оқимига баҳо бериш;</a:t>
            </a:r>
            <a:endParaRPr lang="ru-RU" sz="1600" dirty="0"/>
          </a:p>
        </p:txBody>
      </p:sp>
      <p:sp>
        <p:nvSpPr>
          <p:cNvPr id="40" name="Прямоугольник 39"/>
          <p:cNvSpPr/>
          <p:nvPr/>
        </p:nvSpPr>
        <p:spPr>
          <a:xfrm>
            <a:off x="1120741" y="4852317"/>
            <a:ext cx="1939091" cy="1384995"/>
          </a:xfrm>
          <a:prstGeom prst="rect">
            <a:avLst/>
          </a:prstGeom>
        </p:spPr>
        <p:txBody>
          <a:bodyPr wrap="square">
            <a:spAutoFit/>
          </a:bodyPr>
          <a:lstStyle/>
          <a:p>
            <a:r>
              <a:rPr lang="ru-RU" sz="1200" b="1" dirty="0" smtClean="0"/>
              <a:t>  </a:t>
            </a:r>
            <a:r>
              <a:rPr lang="uz-Latn-UZ" sz="1200" b="1" dirty="0" smtClean="0"/>
              <a:t>Хўжалик </a:t>
            </a:r>
            <a:r>
              <a:rPr lang="uz-Latn-UZ" sz="1200" b="1" dirty="0"/>
              <a:t>юритувчи субектга ишониб топширилган ресурслар муносабати билан унинг ресурсларига, мажбуриятларига баҳо бериш;</a:t>
            </a:r>
            <a:endParaRPr lang="ru-RU" sz="1200" b="1" dirty="0"/>
          </a:p>
        </p:txBody>
      </p:sp>
      <p:sp>
        <p:nvSpPr>
          <p:cNvPr id="41" name="Прямоугольник 40"/>
          <p:cNvSpPr/>
          <p:nvPr/>
        </p:nvSpPr>
        <p:spPr>
          <a:xfrm>
            <a:off x="7308303" y="4653136"/>
            <a:ext cx="1656185" cy="1107996"/>
          </a:xfrm>
          <a:prstGeom prst="rect">
            <a:avLst/>
          </a:prstGeom>
        </p:spPr>
        <p:txBody>
          <a:bodyPr wrap="square">
            <a:spAutoFit/>
          </a:bodyPr>
          <a:lstStyle/>
          <a:p>
            <a:r>
              <a:rPr lang="uz-Latn-UZ" dirty="0" smtClean="0"/>
              <a:t> </a:t>
            </a:r>
            <a:r>
              <a:rPr lang="ru-RU" dirty="0" smtClean="0"/>
              <a:t>  </a:t>
            </a:r>
            <a:r>
              <a:rPr lang="uz-Latn-UZ" sz="1600" dirty="0" smtClean="0"/>
              <a:t>Раҳбар </a:t>
            </a:r>
            <a:r>
              <a:rPr lang="uz-Latn-UZ" sz="1600" dirty="0"/>
              <a:t>органларнинг ишига баҳо бериш.</a:t>
            </a:r>
            <a:endParaRPr lang="ru-RU" sz="1600" dirty="0"/>
          </a:p>
        </p:txBody>
      </p:sp>
      <p:sp>
        <p:nvSpPr>
          <p:cNvPr id="43" name="Скругленная прямоугольная выноска 42"/>
          <p:cNvSpPr/>
          <p:nvPr/>
        </p:nvSpPr>
        <p:spPr>
          <a:xfrm flipH="1">
            <a:off x="149827" y="44625"/>
            <a:ext cx="8912826" cy="1512168"/>
          </a:xfrm>
          <a:prstGeom prst="wedgeRoundRectCallout">
            <a:avLst>
              <a:gd name="adj1" fmla="val 13828"/>
              <a:gd name="adj2" fmla="val 176732"/>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ru-RU" dirty="0" smtClean="0"/>
              <a:t>   </a:t>
            </a:r>
            <a:r>
              <a:rPr lang="uz-Latn-UZ" dirty="0" smtClean="0"/>
              <a:t>Молиявий </a:t>
            </a:r>
            <a:r>
              <a:rPr lang="uz-Latn-UZ" dirty="0"/>
              <a:t>ҳисоботнинг мақсади хўжалик субектининг молиявий аҳволи, фаолияти, молиявий аҳволидаги ўзгаришлар тўғрисидаги ахборотни тақдим этишдан иборат. </a:t>
            </a:r>
            <a:r>
              <a:rPr lang="ru-RU" dirty="0" smtClean="0"/>
              <a:t>           </a:t>
            </a:r>
            <a:r>
              <a:rPr lang="uz-Latn-UZ" dirty="0" smtClean="0"/>
              <a:t>Бироқ </a:t>
            </a:r>
            <a:r>
              <a:rPr lang="uz-Latn-UZ" dirty="0"/>
              <a:t>молиявий ҳисобот иқтисодий қарорлар қабул қилиш учун фойдаланувчиларга зарур бўлган бутун ахборотни ўз ичига олмайди, чунки ҳисобот асосан аввалги воқеаларнинг натижаларини акс эттиради.</a:t>
            </a:r>
            <a:endParaRPr lang="ru-RU" dirty="0"/>
          </a:p>
        </p:txBody>
      </p:sp>
      <p:pic>
        <p:nvPicPr>
          <p:cNvPr id="44" name="Picture 10" descr="Image result for ÐÑÐµÐ·Ð¸Ð´ÐµÐ½Ñ ÑÐ¾Ð¼Ð¾Ð½Ð¸Ð´Ð°Ð½ Ð´Ð°Ð²Ð»Ð°Ñ Ð±ÑÐ´Ð¶ÐµÑÐ¸ ÑÐ°ÑÐ´Ð¸ÒÐ»Ð°Ð½Ð´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1628800"/>
            <a:ext cx="2448272" cy="1823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053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ая прямоугольная выноска 2"/>
          <p:cNvSpPr/>
          <p:nvPr/>
        </p:nvSpPr>
        <p:spPr>
          <a:xfrm>
            <a:off x="251520" y="116632"/>
            <a:ext cx="8712968" cy="2448272"/>
          </a:xfrm>
          <a:prstGeom prst="wedgeRoundRectCallout">
            <a:avLst>
              <a:gd name="adj1" fmla="val -11546"/>
              <a:gd name="adj2" fmla="val 63822"/>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smtClean="0"/>
              <a:t>   </a:t>
            </a:r>
            <a:r>
              <a:rPr lang="uz-Cyrl-UZ" sz="1600" dirty="0" smtClean="0"/>
              <a:t>Ҳисоботнинг </a:t>
            </a:r>
            <a:r>
              <a:rPr lang="uz-Cyrl-UZ" sz="1600" dirty="0"/>
              <a:t>асосий вазифаси маҳсулотнинг сифати ва ассортиментини ошириш, «Ноу - Хау» ва бошқа тадбирлар ишлаб чиқиш ҳисобига корхона фаолиятини ўсиш ва ривожланиш  резервларини қидириб топиш ва бозорда барқарорлигини таъминлаш бўлиб ҳисобланади. Ҳисобот маълумотлари бўйича раҳбар мулкдорлар ва таъсисчилар ва бошқа бошқарув ва назорат тизими (банклар, молиявий органлар) юқори ва ҳукумат расмий ва бошқарув оргналари олдида ҳисобот беради.</a:t>
            </a:r>
            <a:endParaRPr lang="ru-RU" sz="1600" dirty="0"/>
          </a:p>
          <a:p>
            <a:r>
              <a:rPr lang="en-US" sz="1600" dirty="0" smtClean="0"/>
              <a:t>    </a:t>
            </a:r>
            <a:r>
              <a:rPr lang="uz-Cyrl-UZ" sz="1600" dirty="0" smtClean="0"/>
              <a:t>Биринчи </a:t>
            </a:r>
            <a:r>
              <a:rPr lang="uz-Cyrl-UZ" sz="1600" dirty="0"/>
              <a:t>навбатда, шуни айтиш жоизки, корхоналар (хорижий инвеститсияли корхоналардан ташқари) мажбурий тартибда қуйидаги фойдаланувчиларга чорак ва йиллик ҳисоботини топширади:</a:t>
            </a:r>
            <a:endParaRPr lang="ru-RU" sz="1600" dirty="0"/>
          </a:p>
        </p:txBody>
      </p:sp>
      <p:sp>
        <p:nvSpPr>
          <p:cNvPr id="14" name="Freeform 738">
            <a:extLst>
              <a:ext uri="{FF2B5EF4-FFF2-40B4-BE49-F238E27FC236}">
                <a16:creationId xmlns="" xmlns:a16="http://schemas.microsoft.com/office/drawing/2014/main" id="{9804E69F-3BFF-41C0-A31F-AD4785C3E850}"/>
              </a:ext>
            </a:extLst>
          </p:cNvPr>
          <p:cNvSpPr>
            <a:spLocks noEditPoints="1"/>
          </p:cNvSpPr>
          <p:nvPr/>
        </p:nvSpPr>
        <p:spPr bwMode="auto">
          <a:xfrm>
            <a:off x="3674004" y="2924944"/>
            <a:ext cx="3580106" cy="3824204"/>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5" name="Freeform 739">
            <a:extLst>
              <a:ext uri="{FF2B5EF4-FFF2-40B4-BE49-F238E27FC236}">
                <a16:creationId xmlns="" xmlns:a16="http://schemas.microsoft.com/office/drawing/2014/main" id="{A73B4782-3F9B-4088-9CC1-01F5506E15F4}"/>
              </a:ext>
            </a:extLst>
          </p:cNvPr>
          <p:cNvSpPr>
            <a:spLocks noEditPoints="1"/>
          </p:cNvSpPr>
          <p:nvPr/>
        </p:nvSpPr>
        <p:spPr bwMode="auto">
          <a:xfrm>
            <a:off x="6009864" y="4447165"/>
            <a:ext cx="1050978" cy="1054370"/>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6" name="Freeform 740">
            <a:extLst>
              <a:ext uri="{FF2B5EF4-FFF2-40B4-BE49-F238E27FC236}">
                <a16:creationId xmlns="" xmlns:a16="http://schemas.microsoft.com/office/drawing/2014/main" id="{FD867D6A-03DF-464E-8275-1F5993075E52}"/>
              </a:ext>
            </a:extLst>
          </p:cNvPr>
          <p:cNvSpPr>
            <a:spLocks noEditPoints="1"/>
          </p:cNvSpPr>
          <p:nvPr/>
        </p:nvSpPr>
        <p:spPr bwMode="auto">
          <a:xfrm>
            <a:off x="4019785" y="3172431"/>
            <a:ext cx="1054370" cy="1054370"/>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7" name="Freeform 741">
            <a:extLst>
              <a:ext uri="{FF2B5EF4-FFF2-40B4-BE49-F238E27FC236}">
                <a16:creationId xmlns="" xmlns:a16="http://schemas.microsoft.com/office/drawing/2014/main" id="{44BC4166-CFFB-4BD8-B7D9-289FDFD548E9}"/>
              </a:ext>
            </a:extLst>
          </p:cNvPr>
          <p:cNvSpPr>
            <a:spLocks noEditPoints="1"/>
          </p:cNvSpPr>
          <p:nvPr/>
        </p:nvSpPr>
        <p:spPr bwMode="auto">
          <a:xfrm>
            <a:off x="3935030" y="5412782"/>
            <a:ext cx="1054370" cy="1050978"/>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grpSp>
        <p:nvGrpSpPr>
          <p:cNvPr id="18" name="Group 62">
            <a:extLst>
              <a:ext uri="{FF2B5EF4-FFF2-40B4-BE49-F238E27FC236}">
                <a16:creationId xmlns="" xmlns:a16="http://schemas.microsoft.com/office/drawing/2014/main" id="{F43679D2-9E76-473A-A330-20CAD187CBE0}"/>
              </a:ext>
            </a:extLst>
          </p:cNvPr>
          <p:cNvGrpSpPr/>
          <p:nvPr/>
        </p:nvGrpSpPr>
        <p:grpSpPr>
          <a:xfrm rot="7739657">
            <a:off x="5939561" y="3026689"/>
            <a:ext cx="310969" cy="1345854"/>
            <a:chOff x="3565858" y="2825086"/>
            <a:chExt cx="414625" cy="1207828"/>
          </a:xfrm>
          <a:solidFill>
            <a:schemeClr val="bg1">
              <a:lumMod val="65000"/>
            </a:schemeClr>
          </a:solidFill>
        </p:grpSpPr>
        <p:sp>
          <p:nvSpPr>
            <p:cNvPr id="19" name="Freeform: Shape 63">
              <a:extLst>
                <a:ext uri="{FF2B5EF4-FFF2-40B4-BE49-F238E27FC236}">
                  <a16:creationId xmlns="" xmlns:a16="http://schemas.microsoft.com/office/drawing/2014/main"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reeform: Shape 64">
              <a:extLst>
                <a:ext uri="{FF2B5EF4-FFF2-40B4-BE49-F238E27FC236}">
                  <a16:creationId xmlns="" xmlns:a16="http://schemas.microsoft.com/office/drawing/2014/main"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1" name="Group 66">
            <a:extLst>
              <a:ext uri="{FF2B5EF4-FFF2-40B4-BE49-F238E27FC236}">
                <a16:creationId xmlns="" xmlns:a16="http://schemas.microsoft.com/office/drawing/2014/main" id="{6370D005-25B2-44BF-90FF-4E7EC1161BE1}"/>
              </a:ext>
            </a:extLst>
          </p:cNvPr>
          <p:cNvGrpSpPr/>
          <p:nvPr/>
        </p:nvGrpSpPr>
        <p:grpSpPr>
          <a:xfrm rot="14773178">
            <a:off x="5652869" y="5471162"/>
            <a:ext cx="310969" cy="1345854"/>
            <a:chOff x="3565858" y="2825086"/>
            <a:chExt cx="414625" cy="1207828"/>
          </a:xfrm>
          <a:solidFill>
            <a:schemeClr val="bg1">
              <a:lumMod val="65000"/>
            </a:schemeClr>
          </a:solidFill>
        </p:grpSpPr>
        <p:sp>
          <p:nvSpPr>
            <p:cNvPr id="22" name="Freeform: Shape 67">
              <a:extLst>
                <a:ext uri="{FF2B5EF4-FFF2-40B4-BE49-F238E27FC236}">
                  <a16:creationId xmlns="" xmlns:a16="http://schemas.microsoft.com/office/drawing/2014/main"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Freeform: Shape 68">
              <a:extLst>
                <a:ext uri="{FF2B5EF4-FFF2-40B4-BE49-F238E27FC236}">
                  <a16:creationId xmlns="" xmlns:a16="http://schemas.microsoft.com/office/drawing/2014/main"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4" name="Group 69">
            <a:extLst>
              <a:ext uri="{FF2B5EF4-FFF2-40B4-BE49-F238E27FC236}">
                <a16:creationId xmlns="" xmlns:a16="http://schemas.microsoft.com/office/drawing/2014/main" id="{7598244C-8DCD-42B9-988F-3091098DC830}"/>
              </a:ext>
            </a:extLst>
          </p:cNvPr>
          <p:cNvGrpSpPr/>
          <p:nvPr/>
        </p:nvGrpSpPr>
        <p:grpSpPr>
          <a:xfrm rot="183920">
            <a:off x="3643693" y="4128448"/>
            <a:ext cx="310969" cy="1345854"/>
            <a:chOff x="3565858" y="2825086"/>
            <a:chExt cx="414625" cy="1207828"/>
          </a:xfrm>
          <a:solidFill>
            <a:schemeClr val="bg1">
              <a:lumMod val="65000"/>
            </a:schemeClr>
          </a:solidFill>
        </p:grpSpPr>
        <p:sp>
          <p:nvSpPr>
            <p:cNvPr id="25" name="Freeform: Shape 70">
              <a:extLst>
                <a:ext uri="{FF2B5EF4-FFF2-40B4-BE49-F238E27FC236}">
                  <a16:creationId xmlns="" xmlns:a16="http://schemas.microsoft.com/office/drawing/2014/main"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Freeform: Shape 71">
              <a:extLst>
                <a:ext uri="{FF2B5EF4-FFF2-40B4-BE49-F238E27FC236}">
                  <a16:creationId xmlns="" xmlns:a16="http://schemas.microsoft.com/office/drawing/2014/main"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7" name="Прямоугольник 26"/>
          <p:cNvSpPr/>
          <p:nvPr/>
        </p:nvSpPr>
        <p:spPr>
          <a:xfrm>
            <a:off x="971600" y="2927846"/>
            <a:ext cx="2844316" cy="1077218"/>
          </a:xfrm>
          <a:prstGeom prst="rect">
            <a:avLst/>
          </a:prstGeom>
        </p:spPr>
        <p:txBody>
          <a:bodyPr wrap="square">
            <a:spAutoFit/>
          </a:bodyPr>
          <a:lstStyle/>
          <a:p>
            <a:pPr lvl="0"/>
            <a:r>
              <a:rPr lang="en-US" sz="1600" dirty="0" smtClean="0"/>
              <a:t>  </a:t>
            </a:r>
            <a:r>
              <a:rPr lang="uz-Cyrl-UZ" sz="1600" dirty="0" smtClean="0"/>
              <a:t>таъсис </a:t>
            </a:r>
            <a:r>
              <a:rPr lang="uz-Cyrl-UZ" sz="1600" dirty="0"/>
              <a:t>ҳужжатларига биноан мулкдорлар (мулкни бошқариш бўйича ваколатли органлар, таъсисчилар);</a:t>
            </a:r>
            <a:endParaRPr lang="ru-RU" sz="1600" dirty="0"/>
          </a:p>
        </p:txBody>
      </p:sp>
      <p:sp>
        <p:nvSpPr>
          <p:cNvPr id="28" name="Прямоугольник 27"/>
          <p:cNvSpPr/>
          <p:nvPr/>
        </p:nvSpPr>
        <p:spPr>
          <a:xfrm>
            <a:off x="5940152" y="3573016"/>
            <a:ext cx="2774901" cy="584775"/>
          </a:xfrm>
          <a:prstGeom prst="rect">
            <a:avLst/>
          </a:prstGeom>
        </p:spPr>
        <p:txBody>
          <a:bodyPr wrap="square">
            <a:spAutoFit/>
          </a:bodyPr>
          <a:lstStyle/>
          <a:p>
            <a:pPr lvl="0"/>
            <a:r>
              <a:rPr lang="sv-FI" sz="1600" dirty="0"/>
              <a:t>давлат солиқ инспектсиясига (бир нусха);</a:t>
            </a:r>
            <a:endParaRPr lang="ru-RU" sz="1600" dirty="0"/>
          </a:p>
        </p:txBody>
      </p:sp>
      <p:sp>
        <p:nvSpPr>
          <p:cNvPr id="29" name="Прямоугольник 28"/>
          <p:cNvSpPr/>
          <p:nvPr/>
        </p:nvSpPr>
        <p:spPr>
          <a:xfrm>
            <a:off x="35496" y="5243716"/>
            <a:ext cx="3751842" cy="1569660"/>
          </a:xfrm>
          <a:prstGeom prst="rect">
            <a:avLst/>
          </a:prstGeom>
        </p:spPr>
        <p:txBody>
          <a:bodyPr wrap="square">
            <a:spAutoFit/>
          </a:bodyPr>
          <a:lstStyle/>
          <a:p>
            <a:pPr lvl="0"/>
            <a:r>
              <a:rPr lang="sv-FI" sz="1600" dirty="0" smtClean="0"/>
              <a:t>  Ўзбекистон </a:t>
            </a:r>
            <a:r>
              <a:rPr lang="sv-FI" sz="1600" dirty="0"/>
              <a:t>Республикаси қонунчилигига биноан корхона фаолиятини айрим томонларини текшириш ва тегишли ҳисоботни олиш вазифалари юксалтирилган бошқа давлат органларига.</a:t>
            </a:r>
            <a:endParaRPr lang="ru-RU" sz="1600" dirty="0"/>
          </a:p>
        </p:txBody>
      </p:sp>
      <p:pic>
        <p:nvPicPr>
          <p:cNvPr id="30" name="Picture 7" descr="D:\ХАТЛАР\Электрон хатлар 2017\прочие\2483-юта\25 йиллик китоб\Расмлар\ДСИ.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25827" y="4157791"/>
            <a:ext cx="1914525" cy="1572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 descr="C:\Users\Aser\Desktop\NNNNNNNNNNNNNNNNNNNNNN\VOL91\MIL7808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3" y="2851920"/>
            <a:ext cx="1833977" cy="136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Рисунок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1879" y="5157192"/>
            <a:ext cx="2050001" cy="1512168"/>
          </a:xfrm>
          <a:prstGeom prst="rect">
            <a:avLst/>
          </a:prstGeom>
        </p:spPr>
      </p:pic>
      <p:sp>
        <p:nvSpPr>
          <p:cNvPr id="33" name="Выгнутая вправо стрелка 32"/>
          <p:cNvSpPr/>
          <p:nvPr/>
        </p:nvSpPr>
        <p:spPr>
          <a:xfrm rot="2080030">
            <a:off x="7982230" y="4006226"/>
            <a:ext cx="912735" cy="1288890"/>
          </a:xfrm>
          <a:prstGeom prst="curvedLef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solidFill>
                <a:schemeClr val="tx1"/>
              </a:solidFill>
            </a:endParaRPr>
          </a:p>
        </p:txBody>
      </p:sp>
      <p:sp>
        <p:nvSpPr>
          <p:cNvPr id="34" name="Выгнутая влево стрелка 33"/>
          <p:cNvSpPr/>
          <p:nvPr/>
        </p:nvSpPr>
        <p:spPr>
          <a:xfrm rot="4939654">
            <a:off x="2454616" y="4142685"/>
            <a:ext cx="608871" cy="1542188"/>
          </a:xfrm>
          <a:prstGeom prst="curved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solidFill>
                <a:schemeClr val="tx1"/>
              </a:solidFill>
            </a:endParaRPr>
          </a:p>
        </p:txBody>
      </p:sp>
      <p:sp>
        <p:nvSpPr>
          <p:cNvPr id="35" name="Выгнутая вниз стрелка 34"/>
          <p:cNvSpPr/>
          <p:nvPr/>
        </p:nvSpPr>
        <p:spPr>
          <a:xfrm rot="413323">
            <a:off x="2281517" y="4012829"/>
            <a:ext cx="1357029" cy="445848"/>
          </a:xfrm>
          <a:prstGeom prst="curvedUp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393921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755576" y="66328"/>
            <a:ext cx="7344816" cy="13464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sv-FI" dirty="0"/>
              <a:t>«Бухгалтерия ҳисоби тўғрисида»ги Ўзбекистон Республикаси Қонунига биноан: - барча корхона ва муассасалар учун ҳисобот йили 1 январдан 31-декабргача бўлган давр ҳисобланади.</a:t>
            </a:r>
            <a:endParaRPr lang="ru-RU" dirty="0"/>
          </a:p>
        </p:txBody>
      </p:sp>
      <p:sp>
        <p:nvSpPr>
          <p:cNvPr id="10" name="Прямоугольник 9"/>
          <p:cNvSpPr/>
          <p:nvPr/>
        </p:nvSpPr>
        <p:spPr>
          <a:xfrm>
            <a:off x="971600" y="1556792"/>
            <a:ext cx="6120681" cy="288032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sv-FI" dirty="0" smtClean="0"/>
              <a:t>   янги </a:t>
            </a:r>
            <a:r>
              <a:rPr lang="sv-FI" dirty="0"/>
              <a:t>ташкил этиган корхона ва муассасалар учун биринчи ҳисобот йили бўлиб, улар юридик ҳуқуқ</a:t>
            </a:r>
            <a:r>
              <a:rPr lang="uz-Cyrl-UZ" dirty="0"/>
              <a:t>қ</a:t>
            </a:r>
            <a:r>
              <a:rPr lang="sv-FI" dirty="0"/>
              <a:t>а эга бўлган санадан шу йилнинг 31 декабригача бўлган давр ҳисобланади. 1-октябрдан кейин ташкил этилган (тугатилган, қайтадан ташкил этилган) корхоналар ва уларнинг структуравий бўлинмалари асосида ташкил этилганлардан ташқари корхонлара учун уларнинг юридик ҳуқуқ</a:t>
            </a:r>
            <a:r>
              <a:rPr lang="uz-Cyrl-UZ" dirty="0"/>
              <a:t>қ</a:t>
            </a:r>
            <a:r>
              <a:rPr lang="sv-FI" dirty="0"/>
              <a:t>а эга бўлган санадан кейин йилнинг 31-декабригача бўлган даврни биринчи ҳисобот йили даври ҳисоблашга рухсат берилади.</a:t>
            </a:r>
            <a:endParaRPr lang="ru-RU" dirty="0"/>
          </a:p>
        </p:txBody>
      </p:sp>
      <p:sp>
        <p:nvSpPr>
          <p:cNvPr id="12" name="Прямоугольник 11"/>
          <p:cNvSpPr/>
          <p:nvPr/>
        </p:nvSpPr>
        <p:spPr>
          <a:xfrm>
            <a:off x="971600" y="4653135"/>
            <a:ext cx="5378897" cy="129614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sv-FI" dirty="0" smtClean="0"/>
              <a:t>   корхоналар </a:t>
            </a:r>
            <a:r>
              <a:rPr lang="sv-FI" dirty="0"/>
              <a:t>чораклик ва йиллик бухгалтерия ҳисоботларини Ўзбекистон Респубилкаси Молия Вазирлиги томонидан белгиланган муддатларда топширадилар.</a:t>
            </a:r>
            <a:endParaRPr lang="ru-RU" dirty="0"/>
          </a:p>
        </p:txBody>
      </p:sp>
      <p:sp>
        <p:nvSpPr>
          <p:cNvPr id="13" name="Двойная стрелка вверх/вниз 12"/>
          <p:cNvSpPr/>
          <p:nvPr/>
        </p:nvSpPr>
        <p:spPr>
          <a:xfrm>
            <a:off x="179512" y="908720"/>
            <a:ext cx="432048" cy="5040560"/>
          </a:xfrm>
          <a:prstGeom prst="up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sp>
        <p:nvSpPr>
          <p:cNvPr id="15" name="Стрелка вправо 14"/>
          <p:cNvSpPr/>
          <p:nvPr/>
        </p:nvSpPr>
        <p:spPr>
          <a:xfrm>
            <a:off x="539552" y="2538611"/>
            <a:ext cx="432048" cy="314325"/>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sp>
        <p:nvSpPr>
          <p:cNvPr id="16" name="Стрелка вправо 15"/>
          <p:cNvSpPr/>
          <p:nvPr/>
        </p:nvSpPr>
        <p:spPr>
          <a:xfrm>
            <a:off x="539552" y="5085184"/>
            <a:ext cx="417196" cy="314325"/>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pic>
        <p:nvPicPr>
          <p:cNvPr id="17" name="Picture 3" descr="G:\ОЦЕНКА\Стратегия\Стратегия рисунки\factory-icon--vista-business-icons--softiconsm-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1" y="1844824"/>
            <a:ext cx="2051719" cy="128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ОЦЕНКА\Стратегия\Стратегия рисунки\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08" y="4653134"/>
            <a:ext cx="2699791" cy="172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102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48"/>
          <p:cNvGrpSpPr/>
          <p:nvPr/>
        </p:nvGrpSpPr>
        <p:grpSpPr>
          <a:xfrm>
            <a:off x="1469335" y="3134038"/>
            <a:ext cx="6252248" cy="4399418"/>
            <a:chOff x="2968769" y="2638139"/>
            <a:chExt cx="6252248" cy="4399418"/>
          </a:xfrm>
          <a:gradFill flip="none" rotWithShape="1">
            <a:gsLst>
              <a:gs pos="0">
                <a:srgbClr val="62AF2D">
                  <a:shade val="30000"/>
                  <a:satMod val="115000"/>
                </a:srgbClr>
              </a:gs>
              <a:gs pos="100000">
                <a:srgbClr val="AECA00">
                  <a:alpha val="0"/>
                </a:srgbClr>
              </a:gs>
            </a:gsLst>
            <a:lin ang="5400000" scaled="1"/>
            <a:tileRect/>
          </a:gradFill>
        </p:grpSpPr>
        <p:sp>
          <p:nvSpPr>
            <p:cNvPr id="11" name="Freeform 49"/>
            <p:cNvSpPr>
              <a:spLocks/>
            </p:cNvSpPr>
            <p:nvPr/>
          </p:nvSpPr>
          <p:spPr bwMode="auto">
            <a:xfrm rot="5400000">
              <a:off x="3140500" y="3514694"/>
              <a:ext cx="3751346" cy="1998235"/>
            </a:xfrm>
            <a:custGeom>
              <a:avLst/>
              <a:gdLst>
                <a:gd name="connsiteX0" fmla="*/ 0 w 4114800"/>
                <a:gd name="connsiteY0" fmla="*/ 2057401 h 2057401"/>
                <a:gd name="connsiteX1" fmla="*/ 0 w 4114800"/>
                <a:gd name="connsiteY1" fmla="*/ 439040 h 2057401"/>
                <a:gd name="connsiteX2" fmla="*/ 1432 w 4114800"/>
                <a:gd name="connsiteY2" fmla="*/ 416873 h 2057401"/>
                <a:gd name="connsiteX3" fmla="*/ 5725 w 4114800"/>
                <a:gd name="connsiteY3" fmla="*/ 372540 h 2057401"/>
                <a:gd name="connsiteX4" fmla="*/ 20039 w 4114800"/>
                <a:gd name="connsiteY4" fmla="*/ 308901 h 2057401"/>
                <a:gd name="connsiteX5" fmla="*/ 52959 w 4114800"/>
                <a:gd name="connsiteY5" fmla="*/ 230246 h 2057401"/>
                <a:gd name="connsiteX6" fmla="*/ 100193 w 4114800"/>
                <a:gd name="connsiteY6" fmla="*/ 159456 h 2057401"/>
                <a:gd name="connsiteX7" fmla="*/ 129535 w 4114800"/>
                <a:gd name="connsiteY7" fmla="*/ 128709 h 2057401"/>
                <a:gd name="connsiteX8" fmla="*/ 159593 w 4114800"/>
                <a:gd name="connsiteY8" fmla="*/ 100107 h 2057401"/>
                <a:gd name="connsiteX9" fmla="*/ 230444 w 4114800"/>
                <a:gd name="connsiteY9" fmla="*/ 52914 h 2057401"/>
                <a:gd name="connsiteX10" fmla="*/ 309167 w 4114800"/>
                <a:gd name="connsiteY10" fmla="*/ 19307 h 2057401"/>
                <a:gd name="connsiteX11" fmla="*/ 372861 w 4114800"/>
                <a:gd name="connsiteY11" fmla="*/ 5006 h 2057401"/>
                <a:gd name="connsiteX12" fmla="*/ 417947 w 4114800"/>
                <a:gd name="connsiteY12" fmla="*/ 0 h 2057401"/>
                <a:gd name="connsiteX13" fmla="*/ 440849 w 4114800"/>
                <a:gd name="connsiteY13" fmla="*/ 0 h 2057401"/>
                <a:gd name="connsiteX14" fmla="*/ 4114800 w 4114800"/>
                <a:gd name="connsiteY14" fmla="*/ 0 h 2057401"/>
                <a:gd name="connsiteX15" fmla="*/ 4114800 w 4114800"/>
                <a:gd name="connsiteY15" fmla="*/ 92957 h 2057401"/>
                <a:gd name="connsiteX16" fmla="*/ 440849 w 4114800"/>
                <a:gd name="connsiteY16" fmla="*/ 92957 h 2057401"/>
                <a:gd name="connsiteX17" fmla="*/ 404350 w 4114800"/>
                <a:gd name="connsiteY17" fmla="*/ 93671 h 2057401"/>
                <a:gd name="connsiteX18" fmla="*/ 337078 w 4114800"/>
                <a:gd name="connsiteY18" fmla="*/ 107258 h 2057401"/>
                <a:gd name="connsiteX19" fmla="*/ 274815 w 4114800"/>
                <a:gd name="connsiteY19" fmla="*/ 134429 h 2057401"/>
                <a:gd name="connsiteX20" fmla="*/ 218993 w 4114800"/>
                <a:gd name="connsiteY20" fmla="*/ 171612 h 2057401"/>
                <a:gd name="connsiteX21" fmla="*/ 195376 w 4114800"/>
                <a:gd name="connsiteY21" fmla="*/ 194493 h 2057401"/>
                <a:gd name="connsiteX22" fmla="*/ 171759 w 4114800"/>
                <a:gd name="connsiteY22" fmla="*/ 218805 h 2057401"/>
                <a:gd name="connsiteX23" fmla="*/ 134545 w 4114800"/>
                <a:gd name="connsiteY23" fmla="*/ 274579 h 2057401"/>
                <a:gd name="connsiteX24" fmla="*/ 108781 w 4114800"/>
                <a:gd name="connsiteY24" fmla="*/ 336788 h 2057401"/>
                <a:gd name="connsiteX25" fmla="*/ 95184 w 4114800"/>
                <a:gd name="connsiteY25" fmla="*/ 404003 h 2057401"/>
                <a:gd name="connsiteX26" fmla="*/ 93037 w 4114800"/>
                <a:gd name="connsiteY26" fmla="*/ 439040 h 2057401"/>
                <a:gd name="connsiteX27" fmla="*/ 93003 w 4114800"/>
                <a:gd name="connsiteY27" fmla="*/ 2057401 h 2057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14800" h="2057401">
                  <a:moveTo>
                    <a:pt x="0" y="2057401"/>
                  </a:moveTo>
                  <a:lnTo>
                    <a:pt x="0" y="439040"/>
                  </a:lnTo>
                  <a:lnTo>
                    <a:pt x="1432" y="416873"/>
                  </a:lnTo>
                  <a:lnTo>
                    <a:pt x="5725" y="372540"/>
                  </a:lnTo>
                  <a:lnTo>
                    <a:pt x="20039" y="308901"/>
                  </a:lnTo>
                  <a:lnTo>
                    <a:pt x="52959" y="230246"/>
                  </a:lnTo>
                  <a:lnTo>
                    <a:pt x="100193" y="159456"/>
                  </a:lnTo>
                  <a:lnTo>
                    <a:pt x="129535" y="128709"/>
                  </a:lnTo>
                  <a:lnTo>
                    <a:pt x="159593" y="100107"/>
                  </a:lnTo>
                  <a:lnTo>
                    <a:pt x="230444" y="52914"/>
                  </a:lnTo>
                  <a:lnTo>
                    <a:pt x="309167" y="19307"/>
                  </a:lnTo>
                  <a:lnTo>
                    <a:pt x="372861" y="5006"/>
                  </a:lnTo>
                  <a:lnTo>
                    <a:pt x="417947" y="0"/>
                  </a:lnTo>
                  <a:lnTo>
                    <a:pt x="440849" y="0"/>
                  </a:lnTo>
                  <a:lnTo>
                    <a:pt x="4114800" y="0"/>
                  </a:lnTo>
                  <a:lnTo>
                    <a:pt x="4114800" y="92957"/>
                  </a:lnTo>
                  <a:lnTo>
                    <a:pt x="440849" y="92957"/>
                  </a:lnTo>
                  <a:lnTo>
                    <a:pt x="404350" y="93671"/>
                  </a:lnTo>
                  <a:lnTo>
                    <a:pt x="337078" y="107258"/>
                  </a:lnTo>
                  <a:lnTo>
                    <a:pt x="274815" y="134429"/>
                  </a:lnTo>
                  <a:lnTo>
                    <a:pt x="218993" y="171612"/>
                  </a:lnTo>
                  <a:lnTo>
                    <a:pt x="195376" y="194493"/>
                  </a:lnTo>
                  <a:lnTo>
                    <a:pt x="171759" y="218805"/>
                  </a:lnTo>
                  <a:lnTo>
                    <a:pt x="134545" y="274579"/>
                  </a:lnTo>
                  <a:lnTo>
                    <a:pt x="108781" y="336788"/>
                  </a:lnTo>
                  <a:lnTo>
                    <a:pt x="95184" y="404003"/>
                  </a:lnTo>
                  <a:lnTo>
                    <a:pt x="93037" y="439040"/>
                  </a:lnTo>
                  <a:lnTo>
                    <a:pt x="93003" y="2057401"/>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12" name="Freeform 50"/>
            <p:cNvSpPr>
              <a:spLocks/>
            </p:cNvSpPr>
            <p:nvPr/>
          </p:nvSpPr>
          <p:spPr bwMode="auto">
            <a:xfrm rot="5400000">
              <a:off x="2999123" y="3445326"/>
              <a:ext cx="3228228" cy="2804105"/>
            </a:xfrm>
            <a:custGeom>
              <a:avLst/>
              <a:gdLst>
                <a:gd name="connsiteX0" fmla="*/ 0 w 3228228"/>
                <a:gd name="connsiteY0" fmla="*/ 2804105 h 2804105"/>
                <a:gd name="connsiteX1" fmla="*/ 0 w 3228228"/>
                <a:gd name="connsiteY1" fmla="*/ 400260 h 2804105"/>
                <a:gd name="connsiteX2" fmla="*/ 1306 w 3228228"/>
                <a:gd name="connsiteY2" fmla="*/ 380051 h 2804105"/>
                <a:gd name="connsiteX3" fmla="*/ 5219 w 3228228"/>
                <a:gd name="connsiteY3" fmla="*/ 339634 h 2804105"/>
                <a:gd name="connsiteX4" fmla="*/ 18269 w 3228228"/>
                <a:gd name="connsiteY4" fmla="*/ 281616 h 2804105"/>
                <a:gd name="connsiteX5" fmla="*/ 48281 w 3228228"/>
                <a:gd name="connsiteY5" fmla="*/ 209909 h 2804105"/>
                <a:gd name="connsiteX6" fmla="*/ 91343 w 3228228"/>
                <a:gd name="connsiteY6" fmla="*/ 145372 h 2804105"/>
                <a:gd name="connsiteX7" fmla="*/ 118094 w 3228228"/>
                <a:gd name="connsiteY7" fmla="*/ 117341 h 2804105"/>
                <a:gd name="connsiteX8" fmla="*/ 145497 w 3228228"/>
                <a:gd name="connsiteY8" fmla="*/ 91265 h 2804105"/>
                <a:gd name="connsiteX9" fmla="*/ 210089 w 3228228"/>
                <a:gd name="connsiteY9" fmla="*/ 48240 h 2804105"/>
                <a:gd name="connsiteX10" fmla="*/ 281859 w 3228228"/>
                <a:gd name="connsiteY10" fmla="*/ 17602 h 2804105"/>
                <a:gd name="connsiteX11" fmla="*/ 339927 w 3228228"/>
                <a:gd name="connsiteY11" fmla="*/ 4564 h 2804105"/>
                <a:gd name="connsiteX12" fmla="*/ 381031 w 3228228"/>
                <a:gd name="connsiteY12" fmla="*/ 0 h 2804105"/>
                <a:gd name="connsiteX13" fmla="*/ 401910 w 3228228"/>
                <a:gd name="connsiteY13" fmla="*/ 0 h 2804105"/>
                <a:gd name="connsiteX14" fmla="*/ 3228228 w 3228228"/>
                <a:gd name="connsiteY14" fmla="*/ 0 h 2804105"/>
                <a:gd name="connsiteX15" fmla="*/ 3228228 w 3228228"/>
                <a:gd name="connsiteY15" fmla="*/ 84746 h 2804105"/>
                <a:gd name="connsiteX16" fmla="*/ 401910 w 3228228"/>
                <a:gd name="connsiteY16" fmla="*/ 84746 h 2804105"/>
                <a:gd name="connsiteX17" fmla="*/ 368635 w 3228228"/>
                <a:gd name="connsiteY17" fmla="*/ 85397 h 2804105"/>
                <a:gd name="connsiteX18" fmla="*/ 307305 w 3228228"/>
                <a:gd name="connsiteY18" fmla="*/ 97784 h 2804105"/>
                <a:gd name="connsiteX19" fmla="*/ 250541 w 3228228"/>
                <a:gd name="connsiteY19" fmla="*/ 122555 h 2804105"/>
                <a:gd name="connsiteX20" fmla="*/ 199650 w 3228228"/>
                <a:gd name="connsiteY20" fmla="*/ 156454 h 2804105"/>
                <a:gd name="connsiteX21" fmla="*/ 178119 w 3228228"/>
                <a:gd name="connsiteY21" fmla="*/ 177314 h 2804105"/>
                <a:gd name="connsiteX22" fmla="*/ 156588 w 3228228"/>
                <a:gd name="connsiteY22" fmla="*/ 199479 h 2804105"/>
                <a:gd name="connsiteX23" fmla="*/ 122661 w 3228228"/>
                <a:gd name="connsiteY23" fmla="*/ 250326 h 2804105"/>
                <a:gd name="connsiteX24" fmla="*/ 99173 w 3228228"/>
                <a:gd name="connsiteY24" fmla="*/ 307040 h 2804105"/>
                <a:gd name="connsiteX25" fmla="*/ 86777 w 3228228"/>
                <a:gd name="connsiteY25" fmla="*/ 368318 h 2804105"/>
                <a:gd name="connsiteX26" fmla="*/ 84818 w 3228228"/>
                <a:gd name="connsiteY26" fmla="*/ 400260 h 2804105"/>
                <a:gd name="connsiteX27" fmla="*/ 84770 w 3228228"/>
                <a:gd name="connsiteY27" fmla="*/ 2804105 h 2804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28228" h="2804105">
                  <a:moveTo>
                    <a:pt x="0" y="2804105"/>
                  </a:moveTo>
                  <a:lnTo>
                    <a:pt x="0" y="400260"/>
                  </a:lnTo>
                  <a:lnTo>
                    <a:pt x="1306" y="380051"/>
                  </a:lnTo>
                  <a:lnTo>
                    <a:pt x="5219" y="339634"/>
                  </a:lnTo>
                  <a:lnTo>
                    <a:pt x="18269" y="281616"/>
                  </a:lnTo>
                  <a:lnTo>
                    <a:pt x="48281" y="209909"/>
                  </a:lnTo>
                  <a:lnTo>
                    <a:pt x="91343" y="145372"/>
                  </a:lnTo>
                  <a:lnTo>
                    <a:pt x="118094" y="117341"/>
                  </a:lnTo>
                  <a:lnTo>
                    <a:pt x="145497" y="91265"/>
                  </a:lnTo>
                  <a:lnTo>
                    <a:pt x="210089" y="48240"/>
                  </a:lnTo>
                  <a:lnTo>
                    <a:pt x="281859" y="17602"/>
                  </a:lnTo>
                  <a:lnTo>
                    <a:pt x="339927" y="4564"/>
                  </a:lnTo>
                  <a:lnTo>
                    <a:pt x="381031" y="0"/>
                  </a:lnTo>
                  <a:lnTo>
                    <a:pt x="401910" y="0"/>
                  </a:lnTo>
                  <a:lnTo>
                    <a:pt x="3228228" y="0"/>
                  </a:lnTo>
                  <a:lnTo>
                    <a:pt x="3228228" y="84746"/>
                  </a:lnTo>
                  <a:lnTo>
                    <a:pt x="401910" y="84746"/>
                  </a:lnTo>
                  <a:lnTo>
                    <a:pt x="368635" y="85397"/>
                  </a:lnTo>
                  <a:lnTo>
                    <a:pt x="307305" y="97784"/>
                  </a:lnTo>
                  <a:lnTo>
                    <a:pt x="250541" y="122555"/>
                  </a:lnTo>
                  <a:lnTo>
                    <a:pt x="199650" y="156454"/>
                  </a:lnTo>
                  <a:lnTo>
                    <a:pt x="178119" y="177314"/>
                  </a:lnTo>
                  <a:lnTo>
                    <a:pt x="156588" y="199479"/>
                  </a:lnTo>
                  <a:lnTo>
                    <a:pt x="122661" y="250326"/>
                  </a:lnTo>
                  <a:lnTo>
                    <a:pt x="99173" y="307040"/>
                  </a:lnTo>
                  <a:lnTo>
                    <a:pt x="86777" y="368318"/>
                  </a:lnTo>
                  <a:lnTo>
                    <a:pt x="84818" y="400260"/>
                  </a:lnTo>
                  <a:lnTo>
                    <a:pt x="84770" y="2804105"/>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13" name="Freeform 62"/>
            <p:cNvSpPr>
              <a:spLocks/>
            </p:cNvSpPr>
            <p:nvPr/>
          </p:nvSpPr>
          <p:spPr bwMode="auto">
            <a:xfrm rot="5400000">
              <a:off x="3258825" y="3416996"/>
              <a:ext cx="2466409" cy="3046521"/>
            </a:xfrm>
            <a:custGeom>
              <a:avLst/>
              <a:gdLst>
                <a:gd name="connsiteX0" fmla="*/ 0 w 2705370"/>
                <a:gd name="connsiteY0" fmla="*/ 3341687 h 3341687"/>
                <a:gd name="connsiteX1" fmla="*/ 0 w 2705370"/>
                <a:gd name="connsiteY1" fmla="*/ 439040 h 3341687"/>
                <a:gd name="connsiteX2" fmla="*/ 1432 w 2705370"/>
                <a:gd name="connsiteY2" fmla="*/ 416873 h 3341687"/>
                <a:gd name="connsiteX3" fmla="*/ 5725 w 2705370"/>
                <a:gd name="connsiteY3" fmla="*/ 372540 h 3341687"/>
                <a:gd name="connsiteX4" fmla="*/ 20039 w 2705370"/>
                <a:gd name="connsiteY4" fmla="*/ 308901 h 3341687"/>
                <a:gd name="connsiteX5" fmla="*/ 52959 w 2705370"/>
                <a:gd name="connsiteY5" fmla="*/ 230246 h 3341687"/>
                <a:gd name="connsiteX6" fmla="*/ 100193 w 2705370"/>
                <a:gd name="connsiteY6" fmla="*/ 159456 h 3341687"/>
                <a:gd name="connsiteX7" fmla="*/ 129535 w 2705370"/>
                <a:gd name="connsiteY7" fmla="*/ 128709 h 3341687"/>
                <a:gd name="connsiteX8" fmla="*/ 159593 w 2705370"/>
                <a:gd name="connsiteY8" fmla="*/ 100107 h 3341687"/>
                <a:gd name="connsiteX9" fmla="*/ 230444 w 2705370"/>
                <a:gd name="connsiteY9" fmla="*/ 52914 h 3341687"/>
                <a:gd name="connsiteX10" fmla="*/ 309167 w 2705370"/>
                <a:gd name="connsiteY10" fmla="*/ 19307 h 3341687"/>
                <a:gd name="connsiteX11" fmla="*/ 372861 w 2705370"/>
                <a:gd name="connsiteY11" fmla="*/ 5006 h 3341687"/>
                <a:gd name="connsiteX12" fmla="*/ 417947 w 2705370"/>
                <a:gd name="connsiteY12" fmla="*/ 0 h 3341687"/>
                <a:gd name="connsiteX13" fmla="*/ 440849 w 2705370"/>
                <a:gd name="connsiteY13" fmla="*/ 0 h 3341687"/>
                <a:gd name="connsiteX14" fmla="*/ 2705370 w 2705370"/>
                <a:gd name="connsiteY14" fmla="*/ 0 h 3341687"/>
                <a:gd name="connsiteX15" fmla="*/ 2705370 w 2705370"/>
                <a:gd name="connsiteY15" fmla="*/ 92957 h 3341687"/>
                <a:gd name="connsiteX16" fmla="*/ 440849 w 2705370"/>
                <a:gd name="connsiteY16" fmla="*/ 92957 h 3341687"/>
                <a:gd name="connsiteX17" fmla="*/ 404350 w 2705370"/>
                <a:gd name="connsiteY17" fmla="*/ 93671 h 3341687"/>
                <a:gd name="connsiteX18" fmla="*/ 337078 w 2705370"/>
                <a:gd name="connsiteY18" fmla="*/ 107258 h 3341687"/>
                <a:gd name="connsiteX19" fmla="*/ 274815 w 2705370"/>
                <a:gd name="connsiteY19" fmla="*/ 134429 h 3341687"/>
                <a:gd name="connsiteX20" fmla="*/ 218993 w 2705370"/>
                <a:gd name="connsiteY20" fmla="*/ 171612 h 3341687"/>
                <a:gd name="connsiteX21" fmla="*/ 195376 w 2705370"/>
                <a:gd name="connsiteY21" fmla="*/ 194493 h 3341687"/>
                <a:gd name="connsiteX22" fmla="*/ 171759 w 2705370"/>
                <a:gd name="connsiteY22" fmla="*/ 218805 h 3341687"/>
                <a:gd name="connsiteX23" fmla="*/ 134545 w 2705370"/>
                <a:gd name="connsiteY23" fmla="*/ 274579 h 3341687"/>
                <a:gd name="connsiteX24" fmla="*/ 108781 w 2705370"/>
                <a:gd name="connsiteY24" fmla="*/ 336788 h 3341687"/>
                <a:gd name="connsiteX25" fmla="*/ 95184 w 2705370"/>
                <a:gd name="connsiteY25" fmla="*/ 404003 h 3341687"/>
                <a:gd name="connsiteX26" fmla="*/ 93036 w 2705370"/>
                <a:gd name="connsiteY26" fmla="*/ 439040 h 3341687"/>
                <a:gd name="connsiteX27" fmla="*/ 92977 w 2705370"/>
                <a:gd name="connsiteY27" fmla="*/ 3341687 h 334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05370" h="3341687">
                  <a:moveTo>
                    <a:pt x="0" y="3341687"/>
                  </a:moveTo>
                  <a:lnTo>
                    <a:pt x="0" y="439040"/>
                  </a:lnTo>
                  <a:lnTo>
                    <a:pt x="1432" y="416873"/>
                  </a:lnTo>
                  <a:lnTo>
                    <a:pt x="5725" y="372540"/>
                  </a:lnTo>
                  <a:lnTo>
                    <a:pt x="20039" y="308901"/>
                  </a:lnTo>
                  <a:lnTo>
                    <a:pt x="52959" y="230246"/>
                  </a:lnTo>
                  <a:lnTo>
                    <a:pt x="100193" y="159456"/>
                  </a:lnTo>
                  <a:lnTo>
                    <a:pt x="129535" y="128709"/>
                  </a:lnTo>
                  <a:lnTo>
                    <a:pt x="159593" y="100107"/>
                  </a:lnTo>
                  <a:lnTo>
                    <a:pt x="230444" y="52914"/>
                  </a:lnTo>
                  <a:lnTo>
                    <a:pt x="309167" y="19307"/>
                  </a:lnTo>
                  <a:lnTo>
                    <a:pt x="372861" y="5006"/>
                  </a:lnTo>
                  <a:lnTo>
                    <a:pt x="417947" y="0"/>
                  </a:lnTo>
                  <a:lnTo>
                    <a:pt x="440849" y="0"/>
                  </a:lnTo>
                  <a:lnTo>
                    <a:pt x="2705370" y="0"/>
                  </a:lnTo>
                  <a:lnTo>
                    <a:pt x="2705370" y="92957"/>
                  </a:lnTo>
                  <a:lnTo>
                    <a:pt x="440849" y="92957"/>
                  </a:lnTo>
                  <a:lnTo>
                    <a:pt x="404350" y="93671"/>
                  </a:lnTo>
                  <a:lnTo>
                    <a:pt x="337078" y="107258"/>
                  </a:lnTo>
                  <a:lnTo>
                    <a:pt x="274815" y="134429"/>
                  </a:lnTo>
                  <a:lnTo>
                    <a:pt x="218993" y="171612"/>
                  </a:lnTo>
                  <a:lnTo>
                    <a:pt x="195376" y="194493"/>
                  </a:lnTo>
                  <a:lnTo>
                    <a:pt x="171759" y="218805"/>
                  </a:lnTo>
                  <a:lnTo>
                    <a:pt x="134545" y="274579"/>
                  </a:lnTo>
                  <a:lnTo>
                    <a:pt x="108781" y="336788"/>
                  </a:lnTo>
                  <a:lnTo>
                    <a:pt x="95184" y="404003"/>
                  </a:lnTo>
                  <a:lnTo>
                    <a:pt x="93036" y="439040"/>
                  </a:lnTo>
                  <a:lnTo>
                    <a:pt x="92977" y="3341687"/>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14" name="Freeform 63"/>
            <p:cNvSpPr>
              <a:spLocks/>
            </p:cNvSpPr>
            <p:nvPr/>
          </p:nvSpPr>
          <p:spPr bwMode="auto">
            <a:xfrm rot="5400000">
              <a:off x="3755603" y="3625741"/>
              <a:ext cx="1715271" cy="2804105"/>
            </a:xfrm>
            <a:custGeom>
              <a:avLst/>
              <a:gdLst>
                <a:gd name="connsiteX0" fmla="*/ 0 w 1881457"/>
                <a:gd name="connsiteY0" fmla="*/ 3075784 h 3075784"/>
                <a:gd name="connsiteX1" fmla="*/ 0 w 1881457"/>
                <a:gd name="connsiteY1" fmla="*/ 439040 h 3075784"/>
                <a:gd name="connsiteX2" fmla="*/ 1432 w 1881457"/>
                <a:gd name="connsiteY2" fmla="*/ 416873 h 3075784"/>
                <a:gd name="connsiteX3" fmla="*/ 5725 w 1881457"/>
                <a:gd name="connsiteY3" fmla="*/ 372540 h 3075784"/>
                <a:gd name="connsiteX4" fmla="*/ 20039 w 1881457"/>
                <a:gd name="connsiteY4" fmla="*/ 308901 h 3075784"/>
                <a:gd name="connsiteX5" fmla="*/ 52959 w 1881457"/>
                <a:gd name="connsiteY5" fmla="*/ 230246 h 3075784"/>
                <a:gd name="connsiteX6" fmla="*/ 100193 w 1881457"/>
                <a:gd name="connsiteY6" fmla="*/ 159456 h 3075784"/>
                <a:gd name="connsiteX7" fmla="*/ 129535 w 1881457"/>
                <a:gd name="connsiteY7" fmla="*/ 128709 h 3075784"/>
                <a:gd name="connsiteX8" fmla="*/ 159593 w 1881457"/>
                <a:gd name="connsiteY8" fmla="*/ 100107 h 3075784"/>
                <a:gd name="connsiteX9" fmla="*/ 230444 w 1881457"/>
                <a:gd name="connsiteY9" fmla="*/ 52914 h 3075784"/>
                <a:gd name="connsiteX10" fmla="*/ 309167 w 1881457"/>
                <a:gd name="connsiteY10" fmla="*/ 19307 h 3075784"/>
                <a:gd name="connsiteX11" fmla="*/ 372861 w 1881457"/>
                <a:gd name="connsiteY11" fmla="*/ 5006 h 3075784"/>
                <a:gd name="connsiteX12" fmla="*/ 417947 w 1881457"/>
                <a:gd name="connsiteY12" fmla="*/ 0 h 3075784"/>
                <a:gd name="connsiteX13" fmla="*/ 440849 w 1881457"/>
                <a:gd name="connsiteY13" fmla="*/ 0 h 3075784"/>
                <a:gd name="connsiteX14" fmla="*/ 1881457 w 1881457"/>
                <a:gd name="connsiteY14" fmla="*/ 0 h 3075784"/>
                <a:gd name="connsiteX15" fmla="*/ 1881457 w 1881457"/>
                <a:gd name="connsiteY15" fmla="*/ 92957 h 3075784"/>
                <a:gd name="connsiteX16" fmla="*/ 440849 w 1881457"/>
                <a:gd name="connsiteY16" fmla="*/ 92957 h 3075784"/>
                <a:gd name="connsiteX17" fmla="*/ 404350 w 1881457"/>
                <a:gd name="connsiteY17" fmla="*/ 93671 h 3075784"/>
                <a:gd name="connsiteX18" fmla="*/ 337078 w 1881457"/>
                <a:gd name="connsiteY18" fmla="*/ 107258 h 3075784"/>
                <a:gd name="connsiteX19" fmla="*/ 274815 w 1881457"/>
                <a:gd name="connsiteY19" fmla="*/ 134429 h 3075784"/>
                <a:gd name="connsiteX20" fmla="*/ 218993 w 1881457"/>
                <a:gd name="connsiteY20" fmla="*/ 171612 h 3075784"/>
                <a:gd name="connsiteX21" fmla="*/ 195376 w 1881457"/>
                <a:gd name="connsiteY21" fmla="*/ 194493 h 3075784"/>
                <a:gd name="connsiteX22" fmla="*/ 171759 w 1881457"/>
                <a:gd name="connsiteY22" fmla="*/ 218805 h 3075784"/>
                <a:gd name="connsiteX23" fmla="*/ 134545 w 1881457"/>
                <a:gd name="connsiteY23" fmla="*/ 274579 h 3075784"/>
                <a:gd name="connsiteX24" fmla="*/ 108781 w 1881457"/>
                <a:gd name="connsiteY24" fmla="*/ 336788 h 3075784"/>
                <a:gd name="connsiteX25" fmla="*/ 95184 w 1881457"/>
                <a:gd name="connsiteY25" fmla="*/ 404003 h 3075784"/>
                <a:gd name="connsiteX26" fmla="*/ 93036 w 1881457"/>
                <a:gd name="connsiteY26" fmla="*/ 439040 h 3075784"/>
                <a:gd name="connsiteX27" fmla="*/ 92983 w 1881457"/>
                <a:gd name="connsiteY27" fmla="*/ 3075784 h 307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81457" h="3075784">
                  <a:moveTo>
                    <a:pt x="0" y="3075784"/>
                  </a:moveTo>
                  <a:lnTo>
                    <a:pt x="0" y="439040"/>
                  </a:lnTo>
                  <a:lnTo>
                    <a:pt x="1432" y="416873"/>
                  </a:lnTo>
                  <a:lnTo>
                    <a:pt x="5725" y="372540"/>
                  </a:lnTo>
                  <a:lnTo>
                    <a:pt x="20039" y="308901"/>
                  </a:lnTo>
                  <a:lnTo>
                    <a:pt x="52959" y="230246"/>
                  </a:lnTo>
                  <a:lnTo>
                    <a:pt x="100193" y="159456"/>
                  </a:lnTo>
                  <a:lnTo>
                    <a:pt x="129535" y="128709"/>
                  </a:lnTo>
                  <a:lnTo>
                    <a:pt x="159593" y="100107"/>
                  </a:lnTo>
                  <a:lnTo>
                    <a:pt x="230444" y="52914"/>
                  </a:lnTo>
                  <a:lnTo>
                    <a:pt x="309167" y="19307"/>
                  </a:lnTo>
                  <a:lnTo>
                    <a:pt x="372861" y="5006"/>
                  </a:lnTo>
                  <a:lnTo>
                    <a:pt x="417947" y="0"/>
                  </a:lnTo>
                  <a:lnTo>
                    <a:pt x="440849" y="0"/>
                  </a:lnTo>
                  <a:lnTo>
                    <a:pt x="1881457" y="0"/>
                  </a:lnTo>
                  <a:lnTo>
                    <a:pt x="1881457" y="92957"/>
                  </a:lnTo>
                  <a:lnTo>
                    <a:pt x="440849" y="92957"/>
                  </a:lnTo>
                  <a:lnTo>
                    <a:pt x="404350" y="93671"/>
                  </a:lnTo>
                  <a:lnTo>
                    <a:pt x="337078" y="107258"/>
                  </a:lnTo>
                  <a:lnTo>
                    <a:pt x="274815" y="134429"/>
                  </a:lnTo>
                  <a:lnTo>
                    <a:pt x="218993" y="171612"/>
                  </a:lnTo>
                  <a:lnTo>
                    <a:pt x="195376" y="194493"/>
                  </a:lnTo>
                  <a:lnTo>
                    <a:pt x="171759" y="218805"/>
                  </a:lnTo>
                  <a:lnTo>
                    <a:pt x="134545" y="274579"/>
                  </a:lnTo>
                  <a:lnTo>
                    <a:pt x="108781" y="336788"/>
                  </a:lnTo>
                  <a:lnTo>
                    <a:pt x="95184" y="404003"/>
                  </a:lnTo>
                  <a:lnTo>
                    <a:pt x="93036" y="439040"/>
                  </a:lnTo>
                  <a:lnTo>
                    <a:pt x="92983" y="3075784"/>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15" name="Freeform 64"/>
            <p:cNvSpPr>
              <a:spLocks/>
            </p:cNvSpPr>
            <p:nvPr/>
          </p:nvSpPr>
          <p:spPr bwMode="auto">
            <a:xfrm rot="5400000" flipV="1">
              <a:off x="5333869" y="4321259"/>
              <a:ext cx="3556923" cy="1875673"/>
            </a:xfrm>
            <a:custGeom>
              <a:avLst/>
              <a:gdLst>
                <a:gd name="connsiteX0" fmla="*/ 0 w 3556923"/>
                <a:gd name="connsiteY0" fmla="*/ 400261 h 1875673"/>
                <a:gd name="connsiteX1" fmla="*/ 0 w 3556923"/>
                <a:gd name="connsiteY1" fmla="*/ 1875673 h 1875673"/>
                <a:gd name="connsiteX2" fmla="*/ 84788 w 3556923"/>
                <a:gd name="connsiteY2" fmla="*/ 1875673 h 1875673"/>
                <a:gd name="connsiteX3" fmla="*/ 84819 w 3556923"/>
                <a:gd name="connsiteY3" fmla="*/ 400261 h 1875673"/>
                <a:gd name="connsiteX4" fmla="*/ 86777 w 3556923"/>
                <a:gd name="connsiteY4" fmla="*/ 368318 h 1875673"/>
                <a:gd name="connsiteX5" fmla="*/ 99173 w 3556923"/>
                <a:gd name="connsiteY5" fmla="*/ 307040 h 1875673"/>
                <a:gd name="connsiteX6" fmla="*/ 122661 w 3556923"/>
                <a:gd name="connsiteY6" fmla="*/ 250326 h 1875673"/>
                <a:gd name="connsiteX7" fmla="*/ 156589 w 3556923"/>
                <a:gd name="connsiteY7" fmla="*/ 199479 h 1875673"/>
                <a:gd name="connsiteX8" fmla="*/ 178119 w 3556923"/>
                <a:gd name="connsiteY8" fmla="*/ 177314 h 1875673"/>
                <a:gd name="connsiteX9" fmla="*/ 199650 w 3556923"/>
                <a:gd name="connsiteY9" fmla="*/ 156454 h 1875673"/>
                <a:gd name="connsiteX10" fmla="*/ 250541 w 3556923"/>
                <a:gd name="connsiteY10" fmla="*/ 122555 h 1875673"/>
                <a:gd name="connsiteX11" fmla="*/ 307305 w 3556923"/>
                <a:gd name="connsiteY11" fmla="*/ 97784 h 1875673"/>
                <a:gd name="connsiteX12" fmla="*/ 368635 w 3556923"/>
                <a:gd name="connsiteY12" fmla="*/ 85397 h 1875673"/>
                <a:gd name="connsiteX13" fmla="*/ 401910 w 3556923"/>
                <a:gd name="connsiteY13" fmla="*/ 84747 h 1875673"/>
                <a:gd name="connsiteX14" fmla="*/ 3556923 w 3556923"/>
                <a:gd name="connsiteY14" fmla="*/ 84747 h 1875673"/>
                <a:gd name="connsiteX15" fmla="*/ 3556923 w 3556923"/>
                <a:gd name="connsiteY15" fmla="*/ 0 h 1875673"/>
                <a:gd name="connsiteX16" fmla="*/ 401910 w 3556923"/>
                <a:gd name="connsiteY16" fmla="*/ 0 h 1875673"/>
                <a:gd name="connsiteX17" fmla="*/ 381031 w 3556923"/>
                <a:gd name="connsiteY17" fmla="*/ 0 h 1875673"/>
                <a:gd name="connsiteX18" fmla="*/ 339927 w 3556923"/>
                <a:gd name="connsiteY18" fmla="*/ 4564 h 1875673"/>
                <a:gd name="connsiteX19" fmla="*/ 281859 w 3556923"/>
                <a:gd name="connsiteY19" fmla="*/ 17602 h 1875673"/>
                <a:gd name="connsiteX20" fmla="*/ 210089 w 3556923"/>
                <a:gd name="connsiteY20" fmla="*/ 48240 h 1875673"/>
                <a:gd name="connsiteX21" fmla="*/ 145497 w 3556923"/>
                <a:gd name="connsiteY21" fmla="*/ 91265 h 1875673"/>
                <a:gd name="connsiteX22" fmla="*/ 118094 w 3556923"/>
                <a:gd name="connsiteY22" fmla="*/ 117341 h 1875673"/>
                <a:gd name="connsiteX23" fmla="*/ 91343 w 3556923"/>
                <a:gd name="connsiteY23" fmla="*/ 145372 h 1875673"/>
                <a:gd name="connsiteX24" fmla="*/ 48281 w 3556923"/>
                <a:gd name="connsiteY24" fmla="*/ 209909 h 1875673"/>
                <a:gd name="connsiteX25" fmla="*/ 18269 w 3556923"/>
                <a:gd name="connsiteY25" fmla="*/ 281617 h 1875673"/>
                <a:gd name="connsiteX26" fmla="*/ 5220 w 3556923"/>
                <a:gd name="connsiteY26" fmla="*/ 339634 h 1875673"/>
                <a:gd name="connsiteX27" fmla="*/ 1306 w 3556923"/>
                <a:gd name="connsiteY27" fmla="*/ 380052 h 1875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56923" h="1875673">
                  <a:moveTo>
                    <a:pt x="0" y="400261"/>
                  </a:moveTo>
                  <a:lnTo>
                    <a:pt x="0" y="1875673"/>
                  </a:lnTo>
                  <a:lnTo>
                    <a:pt x="84788" y="1875673"/>
                  </a:lnTo>
                  <a:lnTo>
                    <a:pt x="84819" y="400261"/>
                  </a:lnTo>
                  <a:lnTo>
                    <a:pt x="86777" y="368318"/>
                  </a:lnTo>
                  <a:lnTo>
                    <a:pt x="99173" y="307040"/>
                  </a:lnTo>
                  <a:lnTo>
                    <a:pt x="122661" y="250326"/>
                  </a:lnTo>
                  <a:lnTo>
                    <a:pt x="156589" y="199479"/>
                  </a:lnTo>
                  <a:lnTo>
                    <a:pt x="178119" y="177314"/>
                  </a:lnTo>
                  <a:lnTo>
                    <a:pt x="199650" y="156454"/>
                  </a:lnTo>
                  <a:lnTo>
                    <a:pt x="250541" y="122555"/>
                  </a:lnTo>
                  <a:lnTo>
                    <a:pt x="307305" y="97784"/>
                  </a:lnTo>
                  <a:lnTo>
                    <a:pt x="368635" y="85397"/>
                  </a:lnTo>
                  <a:lnTo>
                    <a:pt x="401910" y="84747"/>
                  </a:lnTo>
                  <a:lnTo>
                    <a:pt x="3556923" y="84747"/>
                  </a:lnTo>
                  <a:lnTo>
                    <a:pt x="3556923" y="0"/>
                  </a:lnTo>
                  <a:lnTo>
                    <a:pt x="401910" y="0"/>
                  </a:lnTo>
                  <a:lnTo>
                    <a:pt x="381031" y="0"/>
                  </a:lnTo>
                  <a:lnTo>
                    <a:pt x="339927" y="4564"/>
                  </a:lnTo>
                  <a:lnTo>
                    <a:pt x="281859" y="17602"/>
                  </a:lnTo>
                  <a:lnTo>
                    <a:pt x="210089" y="48240"/>
                  </a:lnTo>
                  <a:lnTo>
                    <a:pt x="145497" y="91265"/>
                  </a:lnTo>
                  <a:lnTo>
                    <a:pt x="118094" y="117341"/>
                  </a:lnTo>
                  <a:lnTo>
                    <a:pt x="91343" y="145372"/>
                  </a:lnTo>
                  <a:lnTo>
                    <a:pt x="48281" y="209909"/>
                  </a:lnTo>
                  <a:lnTo>
                    <a:pt x="18269" y="281617"/>
                  </a:lnTo>
                  <a:lnTo>
                    <a:pt x="5220" y="339634"/>
                  </a:lnTo>
                  <a:lnTo>
                    <a:pt x="1306" y="380052"/>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16" name="Freeform 65"/>
            <p:cNvSpPr>
              <a:spLocks/>
            </p:cNvSpPr>
            <p:nvPr/>
          </p:nvSpPr>
          <p:spPr bwMode="auto">
            <a:xfrm rot="5400000" flipV="1">
              <a:off x="6173652" y="4016589"/>
              <a:ext cx="2805784" cy="2804104"/>
            </a:xfrm>
            <a:custGeom>
              <a:avLst/>
              <a:gdLst>
                <a:gd name="connsiteX0" fmla="*/ 0 w 2805784"/>
                <a:gd name="connsiteY0" fmla="*/ 400261 h 2804104"/>
                <a:gd name="connsiteX1" fmla="*/ 0 w 2805784"/>
                <a:gd name="connsiteY1" fmla="*/ 2804104 h 2804104"/>
                <a:gd name="connsiteX2" fmla="*/ 84770 w 2805784"/>
                <a:gd name="connsiteY2" fmla="*/ 2804104 h 2804104"/>
                <a:gd name="connsiteX3" fmla="*/ 84818 w 2805784"/>
                <a:gd name="connsiteY3" fmla="*/ 400261 h 2804104"/>
                <a:gd name="connsiteX4" fmla="*/ 86777 w 2805784"/>
                <a:gd name="connsiteY4" fmla="*/ 368318 h 2804104"/>
                <a:gd name="connsiteX5" fmla="*/ 99173 w 2805784"/>
                <a:gd name="connsiteY5" fmla="*/ 307040 h 2804104"/>
                <a:gd name="connsiteX6" fmla="*/ 122661 w 2805784"/>
                <a:gd name="connsiteY6" fmla="*/ 250326 h 2804104"/>
                <a:gd name="connsiteX7" fmla="*/ 156588 w 2805784"/>
                <a:gd name="connsiteY7" fmla="*/ 199479 h 2804104"/>
                <a:gd name="connsiteX8" fmla="*/ 178119 w 2805784"/>
                <a:gd name="connsiteY8" fmla="*/ 177314 h 2804104"/>
                <a:gd name="connsiteX9" fmla="*/ 199650 w 2805784"/>
                <a:gd name="connsiteY9" fmla="*/ 156454 h 2804104"/>
                <a:gd name="connsiteX10" fmla="*/ 250541 w 2805784"/>
                <a:gd name="connsiteY10" fmla="*/ 122555 h 2804104"/>
                <a:gd name="connsiteX11" fmla="*/ 307305 w 2805784"/>
                <a:gd name="connsiteY11" fmla="*/ 97784 h 2804104"/>
                <a:gd name="connsiteX12" fmla="*/ 368635 w 2805784"/>
                <a:gd name="connsiteY12" fmla="*/ 85397 h 2804104"/>
                <a:gd name="connsiteX13" fmla="*/ 401910 w 2805784"/>
                <a:gd name="connsiteY13" fmla="*/ 84747 h 2804104"/>
                <a:gd name="connsiteX14" fmla="*/ 2805784 w 2805784"/>
                <a:gd name="connsiteY14" fmla="*/ 84747 h 2804104"/>
                <a:gd name="connsiteX15" fmla="*/ 2805784 w 2805784"/>
                <a:gd name="connsiteY15" fmla="*/ 0 h 2804104"/>
                <a:gd name="connsiteX16" fmla="*/ 401910 w 2805784"/>
                <a:gd name="connsiteY16" fmla="*/ 0 h 2804104"/>
                <a:gd name="connsiteX17" fmla="*/ 381031 w 2805784"/>
                <a:gd name="connsiteY17" fmla="*/ 0 h 2804104"/>
                <a:gd name="connsiteX18" fmla="*/ 339927 w 2805784"/>
                <a:gd name="connsiteY18" fmla="*/ 4564 h 2804104"/>
                <a:gd name="connsiteX19" fmla="*/ 281859 w 2805784"/>
                <a:gd name="connsiteY19" fmla="*/ 17602 h 2804104"/>
                <a:gd name="connsiteX20" fmla="*/ 210089 w 2805784"/>
                <a:gd name="connsiteY20" fmla="*/ 48240 h 2804104"/>
                <a:gd name="connsiteX21" fmla="*/ 145497 w 2805784"/>
                <a:gd name="connsiteY21" fmla="*/ 91265 h 2804104"/>
                <a:gd name="connsiteX22" fmla="*/ 118094 w 2805784"/>
                <a:gd name="connsiteY22" fmla="*/ 117341 h 2804104"/>
                <a:gd name="connsiteX23" fmla="*/ 91343 w 2805784"/>
                <a:gd name="connsiteY23" fmla="*/ 145372 h 2804104"/>
                <a:gd name="connsiteX24" fmla="*/ 48281 w 2805784"/>
                <a:gd name="connsiteY24" fmla="*/ 209909 h 2804104"/>
                <a:gd name="connsiteX25" fmla="*/ 18269 w 2805784"/>
                <a:gd name="connsiteY25" fmla="*/ 281617 h 2804104"/>
                <a:gd name="connsiteX26" fmla="*/ 5219 w 2805784"/>
                <a:gd name="connsiteY26" fmla="*/ 339634 h 2804104"/>
                <a:gd name="connsiteX27" fmla="*/ 1306 w 2805784"/>
                <a:gd name="connsiteY27" fmla="*/ 380052 h 280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05784" h="2804104">
                  <a:moveTo>
                    <a:pt x="0" y="400261"/>
                  </a:moveTo>
                  <a:lnTo>
                    <a:pt x="0" y="2804104"/>
                  </a:lnTo>
                  <a:lnTo>
                    <a:pt x="84770" y="2804104"/>
                  </a:lnTo>
                  <a:lnTo>
                    <a:pt x="84818" y="400261"/>
                  </a:lnTo>
                  <a:lnTo>
                    <a:pt x="86777" y="368318"/>
                  </a:lnTo>
                  <a:lnTo>
                    <a:pt x="99173" y="307040"/>
                  </a:lnTo>
                  <a:lnTo>
                    <a:pt x="122661" y="250326"/>
                  </a:lnTo>
                  <a:lnTo>
                    <a:pt x="156588" y="199479"/>
                  </a:lnTo>
                  <a:lnTo>
                    <a:pt x="178119" y="177314"/>
                  </a:lnTo>
                  <a:lnTo>
                    <a:pt x="199650" y="156454"/>
                  </a:lnTo>
                  <a:lnTo>
                    <a:pt x="250541" y="122555"/>
                  </a:lnTo>
                  <a:lnTo>
                    <a:pt x="307305" y="97784"/>
                  </a:lnTo>
                  <a:lnTo>
                    <a:pt x="368635" y="85397"/>
                  </a:lnTo>
                  <a:lnTo>
                    <a:pt x="401910" y="84747"/>
                  </a:lnTo>
                  <a:lnTo>
                    <a:pt x="2805784" y="84747"/>
                  </a:lnTo>
                  <a:lnTo>
                    <a:pt x="2805784" y="0"/>
                  </a:lnTo>
                  <a:lnTo>
                    <a:pt x="401910" y="0"/>
                  </a:lnTo>
                  <a:lnTo>
                    <a:pt x="381031" y="0"/>
                  </a:lnTo>
                  <a:lnTo>
                    <a:pt x="339927" y="4564"/>
                  </a:lnTo>
                  <a:lnTo>
                    <a:pt x="281859" y="17602"/>
                  </a:lnTo>
                  <a:lnTo>
                    <a:pt x="210089" y="48240"/>
                  </a:lnTo>
                  <a:lnTo>
                    <a:pt x="145497" y="91265"/>
                  </a:lnTo>
                  <a:lnTo>
                    <a:pt x="118094" y="117341"/>
                  </a:lnTo>
                  <a:lnTo>
                    <a:pt x="91343" y="145372"/>
                  </a:lnTo>
                  <a:lnTo>
                    <a:pt x="48281" y="209909"/>
                  </a:lnTo>
                  <a:lnTo>
                    <a:pt x="18269" y="281617"/>
                  </a:lnTo>
                  <a:lnTo>
                    <a:pt x="5219" y="339634"/>
                  </a:lnTo>
                  <a:lnTo>
                    <a:pt x="1306" y="380052"/>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17" name="Freeform 66"/>
            <p:cNvSpPr>
              <a:spLocks/>
            </p:cNvSpPr>
            <p:nvPr/>
          </p:nvSpPr>
          <p:spPr bwMode="auto">
            <a:xfrm rot="5400000" flipV="1">
              <a:off x="6670432" y="3982916"/>
              <a:ext cx="2054647" cy="3046523"/>
            </a:xfrm>
            <a:custGeom>
              <a:avLst/>
              <a:gdLst>
                <a:gd name="connsiteX0" fmla="*/ 0 w 2054647"/>
                <a:gd name="connsiteY0" fmla="*/ 400261 h 3046523"/>
                <a:gd name="connsiteX1" fmla="*/ 0 w 2054647"/>
                <a:gd name="connsiteY1" fmla="*/ 3046523 h 3046523"/>
                <a:gd name="connsiteX2" fmla="*/ 84765 w 2054647"/>
                <a:gd name="connsiteY2" fmla="*/ 3046523 h 3046523"/>
                <a:gd name="connsiteX3" fmla="*/ 84818 w 2054647"/>
                <a:gd name="connsiteY3" fmla="*/ 400261 h 3046523"/>
                <a:gd name="connsiteX4" fmla="*/ 86777 w 2054647"/>
                <a:gd name="connsiteY4" fmla="*/ 368318 h 3046523"/>
                <a:gd name="connsiteX5" fmla="*/ 99173 w 2054647"/>
                <a:gd name="connsiteY5" fmla="*/ 307040 h 3046523"/>
                <a:gd name="connsiteX6" fmla="*/ 122661 w 2054647"/>
                <a:gd name="connsiteY6" fmla="*/ 250326 h 3046523"/>
                <a:gd name="connsiteX7" fmla="*/ 156588 w 2054647"/>
                <a:gd name="connsiteY7" fmla="*/ 199479 h 3046523"/>
                <a:gd name="connsiteX8" fmla="*/ 178119 w 2054647"/>
                <a:gd name="connsiteY8" fmla="*/ 177314 h 3046523"/>
                <a:gd name="connsiteX9" fmla="*/ 199650 w 2054647"/>
                <a:gd name="connsiteY9" fmla="*/ 156454 h 3046523"/>
                <a:gd name="connsiteX10" fmla="*/ 250541 w 2054647"/>
                <a:gd name="connsiteY10" fmla="*/ 122555 h 3046523"/>
                <a:gd name="connsiteX11" fmla="*/ 307305 w 2054647"/>
                <a:gd name="connsiteY11" fmla="*/ 97784 h 3046523"/>
                <a:gd name="connsiteX12" fmla="*/ 368635 w 2054647"/>
                <a:gd name="connsiteY12" fmla="*/ 85397 h 3046523"/>
                <a:gd name="connsiteX13" fmla="*/ 401910 w 2054647"/>
                <a:gd name="connsiteY13" fmla="*/ 84747 h 3046523"/>
                <a:gd name="connsiteX14" fmla="*/ 2054647 w 2054647"/>
                <a:gd name="connsiteY14" fmla="*/ 84747 h 3046523"/>
                <a:gd name="connsiteX15" fmla="*/ 2054647 w 2054647"/>
                <a:gd name="connsiteY15" fmla="*/ 0 h 3046523"/>
                <a:gd name="connsiteX16" fmla="*/ 401910 w 2054647"/>
                <a:gd name="connsiteY16" fmla="*/ 0 h 3046523"/>
                <a:gd name="connsiteX17" fmla="*/ 381031 w 2054647"/>
                <a:gd name="connsiteY17" fmla="*/ 0 h 3046523"/>
                <a:gd name="connsiteX18" fmla="*/ 339927 w 2054647"/>
                <a:gd name="connsiteY18" fmla="*/ 4564 h 3046523"/>
                <a:gd name="connsiteX19" fmla="*/ 281859 w 2054647"/>
                <a:gd name="connsiteY19" fmla="*/ 17602 h 3046523"/>
                <a:gd name="connsiteX20" fmla="*/ 210089 w 2054647"/>
                <a:gd name="connsiteY20" fmla="*/ 48240 h 3046523"/>
                <a:gd name="connsiteX21" fmla="*/ 145497 w 2054647"/>
                <a:gd name="connsiteY21" fmla="*/ 91265 h 3046523"/>
                <a:gd name="connsiteX22" fmla="*/ 118094 w 2054647"/>
                <a:gd name="connsiteY22" fmla="*/ 117341 h 3046523"/>
                <a:gd name="connsiteX23" fmla="*/ 91343 w 2054647"/>
                <a:gd name="connsiteY23" fmla="*/ 145372 h 3046523"/>
                <a:gd name="connsiteX24" fmla="*/ 48281 w 2054647"/>
                <a:gd name="connsiteY24" fmla="*/ 209909 h 3046523"/>
                <a:gd name="connsiteX25" fmla="*/ 18269 w 2054647"/>
                <a:gd name="connsiteY25" fmla="*/ 281617 h 3046523"/>
                <a:gd name="connsiteX26" fmla="*/ 5219 w 2054647"/>
                <a:gd name="connsiteY26" fmla="*/ 339634 h 3046523"/>
                <a:gd name="connsiteX27" fmla="*/ 1306 w 2054647"/>
                <a:gd name="connsiteY27" fmla="*/ 380052 h 304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4647" h="3046523">
                  <a:moveTo>
                    <a:pt x="0" y="400261"/>
                  </a:moveTo>
                  <a:lnTo>
                    <a:pt x="0" y="3046523"/>
                  </a:lnTo>
                  <a:lnTo>
                    <a:pt x="84765" y="3046523"/>
                  </a:lnTo>
                  <a:lnTo>
                    <a:pt x="84818" y="400261"/>
                  </a:lnTo>
                  <a:lnTo>
                    <a:pt x="86777" y="368318"/>
                  </a:lnTo>
                  <a:lnTo>
                    <a:pt x="99173" y="307040"/>
                  </a:lnTo>
                  <a:lnTo>
                    <a:pt x="122661" y="250326"/>
                  </a:lnTo>
                  <a:lnTo>
                    <a:pt x="156588" y="199479"/>
                  </a:lnTo>
                  <a:lnTo>
                    <a:pt x="178119" y="177314"/>
                  </a:lnTo>
                  <a:lnTo>
                    <a:pt x="199650" y="156454"/>
                  </a:lnTo>
                  <a:lnTo>
                    <a:pt x="250541" y="122555"/>
                  </a:lnTo>
                  <a:lnTo>
                    <a:pt x="307305" y="97784"/>
                  </a:lnTo>
                  <a:lnTo>
                    <a:pt x="368635" y="85397"/>
                  </a:lnTo>
                  <a:lnTo>
                    <a:pt x="401910" y="84747"/>
                  </a:lnTo>
                  <a:lnTo>
                    <a:pt x="2054647" y="84747"/>
                  </a:lnTo>
                  <a:lnTo>
                    <a:pt x="2054647" y="0"/>
                  </a:lnTo>
                  <a:lnTo>
                    <a:pt x="401910" y="0"/>
                  </a:lnTo>
                  <a:lnTo>
                    <a:pt x="381031" y="0"/>
                  </a:lnTo>
                  <a:lnTo>
                    <a:pt x="339927" y="4564"/>
                  </a:lnTo>
                  <a:lnTo>
                    <a:pt x="281859" y="17602"/>
                  </a:lnTo>
                  <a:lnTo>
                    <a:pt x="210089" y="48240"/>
                  </a:lnTo>
                  <a:lnTo>
                    <a:pt x="145497" y="91265"/>
                  </a:lnTo>
                  <a:lnTo>
                    <a:pt x="118094" y="117341"/>
                  </a:lnTo>
                  <a:lnTo>
                    <a:pt x="91343" y="145372"/>
                  </a:lnTo>
                  <a:lnTo>
                    <a:pt x="48281" y="209909"/>
                  </a:lnTo>
                  <a:lnTo>
                    <a:pt x="18269" y="281617"/>
                  </a:lnTo>
                  <a:lnTo>
                    <a:pt x="5219" y="339634"/>
                  </a:lnTo>
                  <a:lnTo>
                    <a:pt x="1306" y="380052"/>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18" name="Freeform 67"/>
            <p:cNvSpPr>
              <a:spLocks/>
            </p:cNvSpPr>
            <p:nvPr/>
          </p:nvSpPr>
          <p:spPr bwMode="auto">
            <a:xfrm rot="5400000" flipV="1">
              <a:off x="6924791" y="4191662"/>
              <a:ext cx="1303508" cy="2804105"/>
            </a:xfrm>
            <a:custGeom>
              <a:avLst/>
              <a:gdLst>
                <a:gd name="connsiteX0" fmla="*/ 0 w 1303508"/>
                <a:gd name="connsiteY0" fmla="*/ 400261 h 2804105"/>
                <a:gd name="connsiteX1" fmla="*/ 0 w 1303508"/>
                <a:gd name="connsiteY1" fmla="*/ 2804105 h 2804105"/>
                <a:gd name="connsiteX2" fmla="*/ 84770 w 1303508"/>
                <a:gd name="connsiteY2" fmla="*/ 2804105 h 2804105"/>
                <a:gd name="connsiteX3" fmla="*/ 84819 w 1303508"/>
                <a:gd name="connsiteY3" fmla="*/ 400261 h 2804105"/>
                <a:gd name="connsiteX4" fmla="*/ 86777 w 1303508"/>
                <a:gd name="connsiteY4" fmla="*/ 368318 h 2804105"/>
                <a:gd name="connsiteX5" fmla="*/ 99173 w 1303508"/>
                <a:gd name="connsiteY5" fmla="*/ 307040 h 2804105"/>
                <a:gd name="connsiteX6" fmla="*/ 122661 w 1303508"/>
                <a:gd name="connsiteY6" fmla="*/ 250326 h 2804105"/>
                <a:gd name="connsiteX7" fmla="*/ 156588 w 1303508"/>
                <a:gd name="connsiteY7" fmla="*/ 199479 h 2804105"/>
                <a:gd name="connsiteX8" fmla="*/ 178119 w 1303508"/>
                <a:gd name="connsiteY8" fmla="*/ 177314 h 2804105"/>
                <a:gd name="connsiteX9" fmla="*/ 199650 w 1303508"/>
                <a:gd name="connsiteY9" fmla="*/ 156454 h 2804105"/>
                <a:gd name="connsiteX10" fmla="*/ 250541 w 1303508"/>
                <a:gd name="connsiteY10" fmla="*/ 122555 h 2804105"/>
                <a:gd name="connsiteX11" fmla="*/ 307305 w 1303508"/>
                <a:gd name="connsiteY11" fmla="*/ 97784 h 2804105"/>
                <a:gd name="connsiteX12" fmla="*/ 368635 w 1303508"/>
                <a:gd name="connsiteY12" fmla="*/ 85397 h 2804105"/>
                <a:gd name="connsiteX13" fmla="*/ 401910 w 1303508"/>
                <a:gd name="connsiteY13" fmla="*/ 84747 h 2804105"/>
                <a:gd name="connsiteX14" fmla="*/ 1303508 w 1303508"/>
                <a:gd name="connsiteY14" fmla="*/ 84747 h 2804105"/>
                <a:gd name="connsiteX15" fmla="*/ 1303508 w 1303508"/>
                <a:gd name="connsiteY15" fmla="*/ 0 h 2804105"/>
                <a:gd name="connsiteX16" fmla="*/ 401910 w 1303508"/>
                <a:gd name="connsiteY16" fmla="*/ 0 h 2804105"/>
                <a:gd name="connsiteX17" fmla="*/ 381031 w 1303508"/>
                <a:gd name="connsiteY17" fmla="*/ 0 h 2804105"/>
                <a:gd name="connsiteX18" fmla="*/ 339927 w 1303508"/>
                <a:gd name="connsiteY18" fmla="*/ 4564 h 2804105"/>
                <a:gd name="connsiteX19" fmla="*/ 281859 w 1303508"/>
                <a:gd name="connsiteY19" fmla="*/ 17602 h 2804105"/>
                <a:gd name="connsiteX20" fmla="*/ 210090 w 1303508"/>
                <a:gd name="connsiteY20" fmla="*/ 48240 h 2804105"/>
                <a:gd name="connsiteX21" fmla="*/ 145497 w 1303508"/>
                <a:gd name="connsiteY21" fmla="*/ 91265 h 2804105"/>
                <a:gd name="connsiteX22" fmla="*/ 118094 w 1303508"/>
                <a:gd name="connsiteY22" fmla="*/ 117341 h 2804105"/>
                <a:gd name="connsiteX23" fmla="*/ 91343 w 1303508"/>
                <a:gd name="connsiteY23" fmla="*/ 145372 h 2804105"/>
                <a:gd name="connsiteX24" fmla="*/ 48281 w 1303508"/>
                <a:gd name="connsiteY24" fmla="*/ 209909 h 2804105"/>
                <a:gd name="connsiteX25" fmla="*/ 18269 w 1303508"/>
                <a:gd name="connsiteY25" fmla="*/ 281617 h 2804105"/>
                <a:gd name="connsiteX26" fmla="*/ 5220 w 1303508"/>
                <a:gd name="connsiteY26" fmla="*/ 339634 h 2804105"/>
                <a:gd name="connsiteX27" fmla="*/ 1306 w 1303508"/>
                <a:gd name="connsiteY27" fmla="*/ 380052 h 2804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03508" h="2804105">
                  <a:moveTo>
                    <a:pt x="0" y="400261"/>
                  </a:moveTo>
                  <a:lnTo>
                    <a:pt x="0" y="2804105"/>
                  </a:lnTo>
                  <a:lnTo>
                    <a:pt x="84770" y="2804105"/>
                  </a:lnTo>
                  <a:lnTo>
                    <a:pt x="84819" y="400261"/>
                  </a:lnTo>
                  <a:lnTo>
                    <a:pt x="86777" y="368318"/>
                  </a:lnTo>
                  <a:lnTo>
                    <a:pt x="99173" y="307040"/>
                  </a:lnTo>
                  <a:lnTo>
                    <a:pt x="122661" y="250326"/>
                  </a:lnTo>
                  <a:lnTo>
                    <a:pt x="156588" y="199479"/>
                  </a:lnTo>
                  <a:lnTo>
                    <a:pt x="178119" y="177314"/>
                  </a:lnTo>
                  <a:lnTo>
                    <a:pt x="199650" y="156454"/>
                  </a:lnTo>
                  <a:lnTo>
                    <a:pt x="250541" y="122555"/>
                  </a:lnTo>
                  <a:lnTo>
                    <a:pt x="307305" y="97784"/>
                  </a:lnTo>
                  <a:lnTo>
                    <a:pt x="368635" y="85397"/>
                  </a:lnTo>
                  <a:lnTo>
                    <a:pt x="401910" y="84747"/>
                  </a:lnTo>
                  <a:lnTo>
                    <a:pt x="1303508" y="84747"/>
                  </a:lnTo>
                  <a:lnTo>
                    <a:pt x="1303508" y="0"/>
                  </a:lnTo>
                  <a:lnTo>
                    <a:pt x="401910" y="0"/>
                  </a:lnTo>
                  <a:lnTo>
                    <a:pt x="381031" y="0"/>
                  </a:lnTo>
                  <a:lnTo>
                    <a:pt x="339927" y="4564"/>
                  </a:lnTo>
                  <a:lnTo>
                    <a:pt x="281859" y="17602"/>
                  </a:lnTo>
                  <a:lnTo>
                    <a:pt x="210090" y="48240"/>
                  </a:lnTo>
                  <a:lnTo>
                    <a:pt x="145497" y="91265"/>
                  </a:lnTo>
                  <a:lnTo>
                    <a:pt x="118094" y="117341"/>
                  </a:lnTo>
                  <a:lnTo>
                    <a:pt x="91343" y="145372"/>
                  </a:lnTo>
                  <a:lnTo>
                    <a:pt x="48281" y="209909"/>
                  </a:lnTo>
                  <a:lnTo>
                    <a:pt x="18269" y="281617"/>
                  </a:lnTo>
                  <a:lnTo>
                    <a:pt x="5220" y="339634"/>
                  </a:lnTo>
                  <a:lnTo>
                    <a:pt x="1306" y="380052"/>
                  </a:lnTo>
                  <a:close/>
                </a:path>
              </a:pathLst>
            </a:custGeom>
            <a:grp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grpSp>
      <p:grpSp>
        <p:nvGrpSpPr>
          <p:cNvPr id="20" name="Group 69"/>
          <p:cNvGrpSpPr/>
          <p:nvPr/>
        </p:nvGrpSpPr>
        <p:grpSpPr>
          <a:xfrm>
            <a:off x="3097939" y="6017536"/>
            <a:ext cx="2948124" cy="795840"/>
            <a:chOff x="5344797" y="5015824"/>
            <a:chExt cx="1521689" cy="1290972"/>
          </a:xfrm>
        </p:grpSpPr>
        <p:sp>
          <p:nvSpPr>
            <p:cNvPr id="21" name="Rectangle 1005"/>
            <p:cNvSpPr>
              <a:spLocks noChangeArrowheads="1"/>
            </p:cNvSpPr>
            <p:nvPr/>
          </p:nvSpPr>
          <p:spPr bwMode="auto">
            <a:xfrm>
              <a:off x="5344797" y="5015824"/>
              <a:ext cx="1521689" cy="300708"/>
            </a:xfrm>
            <a:prstGeom prst="rect">
              <a:avLst/>
            </a:prstGeom>
            <a:ln/>
            <a:extLst/>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2" name="Freeform 1006"/>
            <p:cNvSpPr>
              <a:spLocks/>
            </p:cNvSpPr>
            <p:nvPr/>
          </p:nvSpPr>
          <p:spPr bwMode="auto">
            <a:xfrm>
              <a:off x="5414790" y="5316532"/>
              <a:ext cx="1379111" cy="990264"/>
            </a:xfrm>
            <a:custGeom>
              <a:avLst/>
              <a:gdLst>
                <a:gd name="T0" fmla="*/ 1713 w 2127"/>
                <a:gd name="T1" fmla="*/ 1529 h 1529"/>
                <a:gd name="T2" fmla="*/ 413 w 2127"/>
                <a:gd name="T3" fmla="*/ 1529 h 1529"/>
                <a:gd name="T4" fmla="*/ 0 w 2127"/>
                <a:gd name="T5" fmla="*/ 0 h 1529"/>
                <a:gd name="T6" fmla="*/ 2127 w 2127"/>
                <a:gd name="T7" fmla="*/ 0 h 1529"/>
                <a:gd name="T8" fmla="*/ 1713 w 2127"/>
                <a:gd name="T9" fmla="*/ 1529 h 1529"/>
              </a:gdLst>
              <a:ahLst/>
              <a:cxnLst>
                <a:cxn ang="0">
                  <a:pos x="T0" y="T1"/>
                </a:cxn>
                <a:cxn ang="0">
                  <a:pos x="T2" y="T3"/>
                </a:cxn>
                <a:cxn ang="0">
                  <a:pos x="T4" y="T5"/>
                </a:cxn>
                <a:cxn ang="0">
                  <a:pos x="T6" y="T7"/>
                </a:cxn>
                <a:cxn ang="0">
                  <a:pos x="T8" y="T9"/>
                </a:cxn>
              </a:cxnLst>
              <a:rect l="0" t="0" r="r" b="b"/>
              <a:pathLst>
                <a:path w="2127" h="1529">
                  <a:moveTo>
                    <a:pt x="1713" y="1529"/>
                  </a:moveTo>
                  <a:lnTo>
                    <a:pt x="413" y="1529"/>
                  </a:lnTo>
                  <a:lnTo>
                    <a:pt x="0" y="0"/>
                  </a:lnTo>
                  <a:lnTo>
                    <a:pt x="2127" y="0"/>
                  </a:lnTo>
                  <a:lnTo>
                    <a:pt x="1713" y="1529"/>
                  </a:lnTo>
                  <a:close/>
                </a:path>
              </a:pathLst>
            </a:custGeom>
            <a:ln/>
            <a:extLst/>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3" name="Rectangle 1007"/>
            <p:cNvSpPr>
              <a:spLocks noChangeArrowheads="1"/>
            </p:cNvSpPr>
            <p:nvPr/>
          </p:nvSpPr>
          <p:spPr bwMode="auto">
            <a:xfrm>
              <a:off x="6104346" y="5015824"/>
              <a:ext cx="762140" cy="300708"/>
            </a:xfrm>
            <a:prstGeom prst="rect">
              <a:avLst/>
            </a:prstGeom>
            <a:ln/>
            <a:extLst/>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4" name="Freeform 1008"/>
            <p:cNvSpPr>
              <a:spLocks/>
            </p:cNvSpPr>
            <p:nvPr/>
          </p:nvSpPr>
          <p:spPr bwMode="auto">
            <a:xfrm>
              <a:off x="6104346" y="5316532"/>
              <a:ext cx="689555" cy="990264"/>
            </a:xfrm>
            <a:custGeom>
              <a:avLst/>
              <a:gdLst>
                <a:gd name="T0" fmla="*/ 650 w 1064"/>
                <a:gd name="T1" fmla="*/ 1529 h 1529"/>
                <a:gd name="T2" fmla="*/ 0 w 1064"/>
                <a:gd name="T3" fmla="*/ 1529 h 1529"/>
                <a:gd name="T4" fmla="*/ 0 w 1064"/>
                <a:gd name="T5" fmla="*/ 0 h 1529"/>
                <a:gd name="T6" fmla="*/ 1064 w 1064"/>
                <a:gd name="T7" fmla="*/ 0 h 1529"/>
                <a:gd name="T8" fmla="*/ 1057 w 1064"/>
                <a:gd name="T9" fmla="*/ 26 h 1529"/>
                <a:gd name="T10" fmla="*/ 1049 w 1064"/>
                <a:gd name="T11" fmla="*/ 54 h 1529"/>
                <a:gd name="T12" fmla="*/ 1042 w 1064"/>
                <a:gd name="T13" fmla="*/ 81 h 1529"/>
                <a:gd name="T14" fmla="*/ 1035 w 1064"/>
                <a:gd name="T15" fmla="*/ 108 h 1529"/>
                <a:gd name="T16" fmla="*/ 650 w 1064"/>
                <a:gd name="T17" fmla="*/ 1529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4" h="1529">
                  <a:moveTo>
                    <a:pt x="650" y="1529"/>
                  </a:moveTo>
                  <a:lnTo>
                    <a:pt x="0" y="1529"/>
                  </a:lnTo>
                  <a:lnTo>
                    <a:pt x="0" y="0"/>
                  </a:lnTo>
                  <a:lnTo>
                    <a:pt x="1064" y="0"/>
                  </a:lnTo>
                  <a:lnTo>
                    <a:pt x="1057" y="26"/>
                  </a:lnTo>
                  <a:lnTo>
                    <a:pt x="1049" y="54"/>
                  </a:lnTo>
                  <a:lnTo>
                    <a:pt x="1042" y="81"/>
                  </a:lnTo>
                  <a:lnTo>
                    <a:pt x="1035" y="108"/>
                  </a:lnTo>
                  <a:lnTo>
                    <a:pt x="650" y="1529"/>
                  </a:lnTo>
                  <a:close/>
                </a:path>
              </a:pathLst>
            </a:custGeom>
            <a:ln/>
            <a:extLst/>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grpSp>
        <p:nvGrpSpPr>
          <p:cNvPr id="25" name="Group 94"/>
          <p:cNvGrpSpPr/>
          <p:nvPr/>
        </p:nvGrpSpPr>
        <p:grpSpPr>
          <a:xfrm>
            <a:off x="374097" y="4441467"/>
            <a:ext cx="2541719" cy="2011869"/>
            <a:chOff x="-65534" y="3943598"/>
            <a:chExt cx="2541719" cy="2011869"/>
          </a:xfrm>
        </p:grpSpPr>
        <p:sp>
          <p:nvSpPr>
            <p:cNvPr id="28" name="Freeform 405"/>
            <p:cNvSpPr>
              <a:spLocks/>
            </p:cNvSpPr>
            <p:nvPr/>
          </p:nvSpPr>
          <p:spPr bwMode="auto">
            <a:xfrm>
              <a:off x="-65534" y="3943598"/>
              <a:ext cx="2109671" cy="416502"/>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29" name="Freeform 405"/>
            <p:cNvSpPr>
              <a:spLocks/>
            </p:cNvSpPr>
            <p:nvPr/>
          </p:nvSpPr>
          <p:spPr bwMode="auto">
            <a:xfrm>
              <a:off x="498116" y="5389902"/>
              <a:ext cx="1978069" cy="565565"/>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CAD78E"/>
            </a:solidFill>
            <a:ln>
              <a:noFill/>
            </a:ln>
          </p:spPr>
          <p:txBody>
            <a:bodyPr vert="horz" wrap="square" lIns="91440" tIns="45720" rIns="91440" bIns="45720" numCol="1" anchor="t" anchorCtr="0" compatLnSpc="1">
              <a:prstTxWarp prst="textNoShape">
                <a:avLst/>
              </a:prstTxWarp>
            </a:bodyPr>
            <a:lstStyle/>
            <a:p>
              <a:pPr algn="ctr"/>
              <a:endParaRPr lang="en-US" dirty="0"/>
            </a:p>
          </p:txBody>
        </p:sp>
      </p:grpSp>
      <p:grpSp>
        <p:nvGrpSpPr>
          <p:cNvPr id="30" name="Group 99"/>
          <p:cNvGrpSpPr/>
          <p:nvPr/>
        </p:nvGrpSpPr>
        <p:grpSpPr>
          <a:xfrm>
            <a:off x="6228184" y="5363924"/>
            <a:ext cx="2339501" cy="1089412"/>
            <a:chOff x="6606848" y="4857344"/>
            <a:chExt cx="2339501" cy="1089412"/>
          </a:xfrm>
        </p:grpSpPr>
        <p:sp>
          <p:nvSpPr>
            <p:cNvPr id="32" name="Freeform 101"/>
            <p:cNvSpPr/>
            <p:nvPr/>
          </p:nvSpPr>
          <p:spPr>
            <a:xfrm>
              <a:off x="6966888" y="4857344"/>
              <a:ext cx="1979461" cy="297324"/>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99B45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33" name="Freeform 102"/>
            <p:cNvSpPr/>
            <p:nvPr/>
          </p:nvSpPr>
          <p:spPr>
            <a:xfrm>
              <a:off x="6894880" y="5226676"/>
              <a:ext cx="1770758" cy="343729"/>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BECF7D"/>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34" name="Freeform 103"/>
            <p:cNvSpPr/>
            <p:nvPr/>
          </p:nvSpPr>
          <p:spPr>
            <a:xfrm>
              <a:off x="6606848" y="5583639"/>
              <a:ext cx="1979461" cy="363117"/>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D7DFA6"/>
            </a:solidFill>
            <a:ln>
              <a:noFill/>
            </a:ln>
          </p:spPr>
          <p:txBody>
            <a:bodyPr vert="horz" wrap="square" lIns="91440" tIns="45720" rIns="91440" bIns="45720" numCol="1" anchor="t" anchorCtr="0" compatLnSpc="1">
              <a:prstTxWarp prst="textNoShape">
                <a:avLst/>
              </a:prstTxWarp>
            </a:bodyPr>
            <a:lstStyle/>
            <a:p>
              <a:pPr algn="ctr"/>
              <a:endParaRPr lang="en-US" dirty="0"/>
            </a:p>
          </p:txBody>
        </p:sp>
      </p:grpSp>
      <p:sp>
        <p:nvSpPr>
          <p:cNvPr id="35" name="Freeform 63"/>
          <p:cNvSpPr>
            <a:spLocks/>
          </p:cNvSpPr>
          <p:nvPr/>
        </p:nvSpPr>
        <p:spPr bwMode="auto">
          <a:xfrm rot="5400000">
            <a:off x="2735794" y="4259195"/>
            <a:ext cx="712576" cy="2804105"/>
          </a:xfrm>
          <a:custGeom>
            <a:avLst/>
            <a:gdLst>
              <a:gd name="connsiteX0" fmla="*/ 0 w 1881457"/>
              <a:gd name="connsiteY0" fmla="*/ 3075784 h 3075784"/>
              <a:gd name="connsiteX1" fmla="*/ 0 w 1881457"/>
              <a:gd name="connsiteY1" fmla="*/ 439040 h 3075784"/>
              <a:gd name="connsiteX2" fmla="*/ 1432 w 1881457"/>
              <a:gd name="connsiteY2" fmla="*/ 416873 h 3075784"/>
              <a:gd name="connsiteX3" fmla="*/ 5725 w 1881457"/>
              <a:gd name="connsiteY3" fmla="*/ 372540 h 3075784"/>
              <a:gd name="connsiteX4" fmla="*/ 20039 w 1881457"/>
              <a:gd name="connsiteY4" fmla="*/ 308901 h 3075784"/>
              <a:gd name="connsiteX5" fmla="*/ 52959 w 1881457"/>
              <a:gd name="connsiteY5" fmla="*/ 230246 h 3075784"/>
              <a:gd name="connsiteX6" fmla="*/ 100193 w 1881457"/>
              <a:gd name="connsiteY6" fmla="*/ 159456 h 3075784"/>
              <a:gd name="connsiteX7" fmla="*/ 129535 w 1881457"/>
              <a:gd name="connsiteY7" fmla="*/ 128709 h 3075784"/>
              <a:gd name="connsiteX8" fmla="*/ 159593 w 1881457"/>
              <a:gd name="connsiteY8" fmla="*/ 100107 h 3075784"/>
              <a:gd name="connsiteX9" fmla="*/ 230444 w 1881457"/>
              <a:gd name="connsiteY9" fmla="*/ 52914 h 3075784"/>
              <a:gd name="connsiteX10" fmla="*/ 309167 w 1881457"/>
              <a:gd name="connsiteY10" fmla="*/ 19307 h 3075784"/>
              <a:gd name="connsiteX11" fmla="*/ 372861 w 1881457"/>
              <a:gd name="connsiteY11" fmla="*/ 5006 h 3075784"/>
              <a:gd name="connsiteX12" fmla="*/ 417947 w 1881457"/>
              <a:gd name="connsiteY12" fmla="*/ 0 h 3075784"/>
              <a:gd name="connsiteX13" fmla="*/ 440849 w 1881457"/>
              <a:gd name="connsiteY13" fmla="*/ 0 h 3075784"/>
              <a:gd name="connsiteX14" fmla="*/ 1881457 w 1881457"/>
              <a:gd name="connsiteY14" fmla="*/ 0 h 3075784"/>
              <a:gd name="connsiteX15" fmla="*/ 1881457 w 1881457"/>
              <a:gd name="connsiteY15" fmla="*/ 92957 h 3075784"/>
              <a:gd name="connsiteX16" fmla="*/ 440849 w 1881457"/>
              <a:gd name="connsiteY16" fmla="*/ 92957 h 3075784"/>
              <a:gd name="connsiteX17" fmla="*/ 404350 w 1881457"/>
              <a:gd name="connsiteY17" fmla="*/ 93671 h 3075784"/>
              <a:gd name="connsiteX18" fmla="*/ 337078 w 1881457"/>
              <a:gd name="connsiteY18" fmla="*/ 107258 h 3075784"/>
              <a:gd name="connsiteX19" fmla="*/ 274815 w 1881457"/>
              <a:gd name="connsiteY19" fmla="*/ 134429 h 3075784"/>
              <a:gd name="connsiteX20" fmla="*/ 218993 w 1881457"/>
              <a:gd name="connsiteY20" fmla="*/ 171612 h 3075784"/>
              <a:gd name="connsiteX21" fmla="*/ 195376 w 1881457"/>
              <a:gd name="connsiteY21" fmla="*/ 194493 h 3075784"/>
              <a:gd name="connsiteX22" fmla="*/ 171759 w 1881457"/>
              <a:gd name="connsiteY22" fmla="*/ 218805 h 3075784"/>
              <a:gd name="connsiteX23" fmla="*/ 134545 w 1881457"/>
              <a:gd name="connsiteY23" fmla="*/ 274579 h 3075784"/>
              <a:gd name="connsiteX24" fmla="*/ 108781 w 1881457"/>
              <a:gd name="connsiteY24" fmla="*/ 336788 h 3075784"/>
              <a:gd name="connsiteX25" fmla="*/ 95184 w 1881457"/>
              <a:gd name="connsiteY25" fmla="*/ 404003 h 3075784"/>
              <a:gd name="connsiteX26" fmla="*/ 93036 w 1881457"/>
              <a:gd name="connsiteY26" fmla="*/ 439040 h 3075784"/>
              <a:gd name="connsiteX27" fmla="*/ 92983 w 1881457"/>
              <a:gd name="connsiteY27" fmla="*/ 3075784 h 307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81457" h="3075784">
                <a:moveTo>
                  <a:pt x="0" y="3075784"/>
                </a:moveTo>
                <a:lnTo>
                  <a:pt x="0" y="439040"/>
                </a:lnTo>
                <a:lnTo>
                  <a:pt x="1432" y="416873"/>
                </a:lnTo>
                <a:lnTo>
                  <a:pt x="5725" y="372540"/>
                </a:lnTo>
                <a:lnTo>
                  <a:pt x="20039" y="308901"/>
                </a:lnTo>
                <a:lnTo>
                  <a:pt x="52959" y="230246"/>
                </a:lnTo>
                <a:lnTo>
                  <a:pt x="100193" y="159456"/>
                </a:lnTo>
                <a:lnTo>
                  <a:pt x="129535" y="128709"/>
                </a:lnTo>
                <a:lnTo>
                  <a:pt x="159593" y="100107"/>
                </a:lnTo>
                <a:lnTo>
                  <a:pt x="230444" y="52914"/>
                </a:lnTo>
                <a:lnTo>
                  <a:pt x="309167" y="19307"/>
                </a:lnTo>
                <a:lnTo>
                  <a:pt x="372861" y="5006"/>
                </a:lnTo>
                <a:lnTo>
                  <a:pt x="417947" y="0"/>
                </a:lnTo>
                <a:lnTo>
                  <a:pt x="440849" y="0"/>
                </a:lnTo>
                <a:lnTo>
                  <a:pt x="1881457" y="0"/>
                </a:lnTo>
                <a:lnTo>
                  <a:pt x="1881457" y="92957"/>
                </a:lnTo>
                <a:lnTo>
                  <a:pt x="440849" y="92957"/>
                </a:lnTo>
                <a:lnTo>
                  <a:pt x="404350" y="93671"/>
                </a:lnTo>
                <a:lnTo>
                  <a:pt x="337078" y="107258"/>
                </a:lnTo>
                <a:lnTo>
                  <a:pt x="274815" y="134429"/>
                </a:lnTo>
                <a:lnTo>
                  <a:pt x="218993" y="171612"/>
                </a:lnTo>
                <a:lnTo>
                  <a:pt x="195376" y="194493"/>
                </a:lnTo>
                <a:lnTo>
                  <a:pt x="171759" y="218805"/>
                </a:lnTo>
                <a:lnTo>
                  <a:pt x="134545" y="274579"/>
                </a:lnTo>
                <a:lnTo>
                  <a:pt x="108781" y="336788"/>
                </a:lnTo>
                <a:lnTo>
                  <a:pt x="95184" y="404003"/>
                </a:lnTo>
                <a:lnTo>
                  <a:pt x="93036" y="439040"/>
                </a:lnTo>
                <a:lnTo>
                  <a:pt x="92983" y="3075784"/>
                </a:lnTo>
                <a:close/>
              </a:path>
            </a:pathLst>
          </a:custGeom>
          <a:gradFill flip="none" rotWithShape="1">
            <a:gsLst>
              <a:gs pos="0">
                <a:srgbClr val="62AF2D">
                  <a:shade val="30000"/>
                  <a:satMod val="115000"/>
                </a:srgbClr>
              </a:gs>
              <a:gs pos="100000">
                <a:srgbClr val="AECA00">
                  <a:alpha val="0"/>
                </a:srgbClr>
              </a:gs>
            </a:gsLst>
            <a:lin ang="540000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45" name="Freeform 67"/>
          <p:cNvSpPr>
            <a:spLocks/>
          </p:cNvSpPr>
          <p:nvPr/>
        </p:nvSpPr>
        <p:spPr bwMode="auto">
          <a:xfrm rot="5400000" flipV="1">
            <a:off x="5941801" y="4511225"/>
            <a:ext cx="208521" cy="2804105"/>
          </a:xfrm>
          <a:custGeom>
            <a:avLst/>
            <a:gdLst>
              <a:gd name="connsiteX0" fmla="*/ 0 w 1303508"/>
              <a:gd name="connsiteY0" fmla="*/ 400261 h 2804105"/>
              <a:gd name="connsiteX1" fmla="*/ 0 w 1303508"/>
              <a:gd name="connsiteY1" fmla="*/ 2804105 h 2804105"/>
              <a:gd name="connsiteX2" fmla="*/ 84770 w 1303508"/>
              <a:gd name="connsiteY2" fmla="*/ 2804105 h 2804105"/>
              <a:gd name="connsiteX3" fmla="*/ 84819 w 1303508"/>
              <a:gd name="connsiteY3" fmla="*/ 400261 h 2804105"/>
              <a:gd name="connsiteX4" fmla="*/ 86777 w 1303508"/>
              <a:gd name="connsiteY4" fmla="*/ 368318 h 2804105"/>
              <a:gd name="connsiteX5" fmla="*/ 99173 w 1303508"/>
              <a:gd name="connsiteY5" fmla="*/ 307040 h 2804105"/>
              <a:gd name="connsiteX6" fmla="*/ 122661 w 1303508"/>
              <a:gd name="connsiteY6" fmla="*/ 250326 h 2804105"/>
              <a:gd name="connsiteX7" fmla="*/ 156588 w 1303508"/>
              <a:gd name="connsiteY7" fmla="*/ 199479 h 2804105"/>
              <a:gd name="connsiteX8" fmla="*/ 178119 w 1303508"/>
              <a:gd name="connsiteY8" fmla="*/ 177314 h 2804105"/>
              <a:gd name="connsiteX9" fmla="*/ 199650 w 1303508"/>
              <a:gd name="connsiteY9" fmla="*/ 156454 h 2804105"/>
              <a:gd name="connsiteX10" fmla="*/ 250541 w 1303508"/>
              <a:gd name="connsiteY10" fmla="*/ 122555 h 2804105"/>
              <a:gd name="connsiteX11" fmla="*/ 307305 w 1303508"/>
              <a:gd name="connsiteY11" fmla="*/ 97784 h 2804105"/>
              <a:gd name="connsiteX12" fmla="*/ 368635 w 1303508"/>
              <a:gd name="connsiteY12" fmla="*/ 85397 h 2804105"/>
              <a:gd name="connsiteX13" fmla="*/ 401910 w 1303508"/>
              <a:gd name="connsiteY13" fmla="*/ 84747 h 2804105"/>
              <a:gd name="connsiteX14" fmla="*/ 1303508 w 1303508"/>
              <a:gd name="connsiteY14" fmla="*/ 84747 h 2804105"/>
              <a:gd name="connsiteX15" fmla="*/ 1303508 w 1303508"/>
              <a:gd name="connsiteY15" fmla="*/ 0 h 2804105"/>
              <a:gd name="connsiteX16" fmla="*/ 401910 w 1303508"/>
              <a:gd name="connsiteY16" fmla="*/ 0 h 2804105"/>
              <a:gd name="connsiteX17" fmla="*/ 381031 w 1303508"/>
              <a:gd name="connsiteY17" fmla="*/ 0 h 2804105"/>
              <a:gd name="connsiteX18" fmla="*/ 339927 w 1303508"/>
              <a:gd name="connsiteY18" fmla="*/ 4564 h 2804105"/>
              <a:gd name="connsiteX19" fmla="*/ 281859 w 1303508"/>
              <a:gd name="connsiteY19" fmla="*/ 17602 h 2804105"/>
              <a:gd name="connsiteX20" fmla="*/ 210090 w 1303508"/>
              <a:gd name="connsiteY20" fmla="*/ 48240 h 2804105"/>
              <a:gd name="connsiteX21" fmla="*/ 145497 w 1303508"/>
              <a:gd name="connsiteY21" fmla="*/ 91265 h 2804105"/>
              <a:gd name="connsiteX22" fmla="*/ 118094 w 1303508"/>
              <a:gd name="connsiteY22" fmla="*/ 117341 h 2804105"/>
              <a:gd name="connsiteX23" fmla="*/ 91343 w 1303508"/>
              <a:gd name="connsiteY23" fmla="*/ 145372 h 2804105"/>
              <a:gd name="connsiteX24" fmla="*/ 48281 w 1303508"/>
              <a:gd name="connsiteY24" fmla="*/ 209909 h 2804105"/>
              <a:gd name="connsiteX25" fmla="*/ 18269 w 1303508"/>
              <a:gd name="connsiteY25" fmla="*/ 281617 h 2804105"/>
              <a:gd name="connsiteX26" fmla="*/ 5220 w 1303508"/>
              <a:gd name="connsiteY26" fmla="*/ 339634 h 2804105"/>
              <a:gd name="connsiteX27" fmla="*/ 1306 w 1303508"/>
              <a:gd name="connsiteY27" fmla="*/ 380052 h 2804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03508" h="2804105">
                <a:moveTo>
                  <a:pt x="0" y="400261"/>
                </a:moveTo>
                <a:lnTo>
                  <a:pt x="0" y="2804105"/>
                </a:lnTo>
                <a:lnTo>
                  <a:pt x="84770" y="2804105"/>
                </a:lnTo>
                <a:lnTo>
                  <a:pt x="84819" y="400261"/>
                </a:lnTo>
                <a:lnTo>
                  <a:pt x="86777" y="368318"/>
                </a:lnTo>
                <a:lnTo>
                  <a:pt x="99173" y="307040"/>
                </a:lnTo>
                <a:lnTo>
                  <a:pt x="122661" y="250326"/>
                </a:lnTo>
                <a:lnTo>
                  <a:pt x="156588" y="199479"/>
                </a:lnTo>
                <a:lnTo>
                  <a:pt x="178119" y="177314"/>
                </a:lnTo>
                <a:lnTo>
                  <a:pt x="199650" y="156454"/>
                </a:lnTo>
                <a:lnTo>
                  <a:pt x="250541" y="122555"/>
                </a:lnTo>
                <a:lnTo>
                  <a:pt x="307305" y="97784"/>
                </a:lnTo>
                <a:lnTo>
                  <a:pt x="368635" y="85397"/>
                </a:lnTo>
                <a:lnTo>
                  <a:pt x="401910" y="84747"/>
                </a:lnTo>
                <a:lnTo>
                  <a:pt x="1303508" y="84747"/>
                </a:lnTo>
                <a:lnTo>
                  <a:pt x="1303508" y="0"/>
                </a:lnTo>
                <a:lnTo>
                  <a:pt x="401910" y="0"/>
                </a:lnTo>
                <a:lnTo>
                  <a:pt x="381031" y="0"/>
                </a:lnTo>
                <a:lnTo>
                  <a:pt x="339927" y="4564"/>
                </a:lnTo>
                <a:lnTo>
                  <a:pt x="281859" y="17602"/>
                </a:lnTo>
                <a:lnTo>
                  <a:pt x="210090" y="48240"/>
                </a:lnTo>
                <a:lnTo>
                  <a:pt x="145497" y="91265"/>
                </a:lnTo>
                <a:lnTo>
                  <a:pt x="118094" y="117341"/>
                </a:lnTo>
                <a:lnTo>
                  <a:pt x="91343" y="145372"/>
                </a:lnTo>
                <a:lnTo>
                  <a:pt x="48281" y="209909"/>
                </a:lnTo>
                <a:lnTo>
                  <a:pt x="18269" y="281617"/>
                </a:lnTo>
                <a:lnTo>
                  <a:pt x="5220" y="339634"/>
                </a:lnTo>
                <a:lnTo>
                  <a:pt x="1306" y="380052"/>
                </a:lnTo>
                <a:close/>
              </a:path>
            </a:pathLst>
          </a:custGeom>
          <a:gradFill flip="none" rotWithShape="1">
            <a:gsLst>
              <a:gs pos="0">
                <a:srgbClr val="62AF2D">
                  <a:shade val="30000"/>
                  <a:satMod val="115000"/>
                </a:srgbClr>
              </a:gs>
              <a:gs pos="100000">
                <a:srgbClr val="AECA00">
                  <a:alpha val="0"/>
                </a:srgbClr>
              </a:gs>
            </a:gsLst>
            <a:lin ang="540000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47" name="Freeform 63"/>
          <p:cNvSpPr>
            <a:spLocks/>
          </p:cNvSpPr>
          <p:nvPr/>
        </p:nvSpPr>
        <p:spPr bwMode="auto">
          <a:xfrm rot="5400000">
            <a:off x="2947185" y="4367513"/>
            <a:ext cx="274611" cy="2804105"/>
          </a:xfrm>
          <a:custGeom>
            <a:avLst/>
            <a:gdLst>
              <a:gd name="connsiteX0" fmla="*/ 0 w 1881457"/>
              <a:gd name="connsiteY0" fmla="*/ 3075784 h 3075784"/>
              <a:gd name="connsiteX1" fmla="*/ 0 w 1881457"/>
              <a:gd name="connsiteY1" fmla="*/ 439040 h 3075784"/>
              <a:gd name="connsiteX2" fmla="*/ 1432 w 1881457"/>
              <a:gd name="connsiteY2" fmla="*/ 416873 h 3075784"/>
              <a:gd name="connsiteX3" fmla="*/ 5725 w 1881457"/>
              <a:gd name="connsiteY3" fmla="*/ 372540 h 3075784"/>
              <a:gd name="connsiteX4" fmla="*/ 20039 w 1881457"/>
              <a:gd name="connsiteY4" fmla="*/ 308901 h 3075784"/>
              <a:gd name="connsiteX5" fmla="*/ 52959 w 1881457"/>
              <a:gd name="connsiteY5" fmla="*/ 230246 h 3075784"/>
              <a:gd name="connsiteX6" fmla="*/ 100193 w 1881457"/>
              <a:gd name="connsiteY6" fmla="*/ 159456 h 3075784"/>
              <a:gd name="connsiteX7" fmla="*/ 129535 w 1881457"/>
              <a:gd name="connsiteY7" fmla="*/ 128709 h 3075784"/>
              <a:gd name="connsiteX8" fmla="*/ 159593 w 1881457"/>
              <a:gd name="connsiteY8" fmla="*/ 100107 h 3075784"/>
              <a:gd name="connsiteX9" fmla="*/ 230444 w 1881457"/>
              <a:gd name="connsiteY9" fmla="*/ 52914 h 3075784"/>
              <a:gd name="connsiteX10" fmla="*/ 309167 w 1881457"/>
              <a:gd name="connsiteY10" fmla="*/ 19307 h 3075784"/>
              <a:gd name="connsiteX11" fmla="*/ 372861 w 1881457"/>
              <a:gd name="connsiteY11" fmla="*/ 5006 h 3075784"/>
              <a:gd name="connsiteX12" fmla="*/ 417947 w 1881457"/>
              <a:gd name="connsiteY12" fmla="*/ 0 h 3075784"/>
              <a:gd name="connsiteX13" fmla="*/ 440849 w 1881457"/>
              <a:gd name="connsiteY13" fmla="*/ 0 h 3075784"/>
              <a:gd name="connsiteX14" fmla="*/ 1881457 w 1881457"/>
              <a:gd name="connsiteY14" fmla="*/ 0 h 3075784"/>
              <a:gd name="connsiteX15" fmla="*/ 1881457 w 1881457"/>
              <a:gd name="connsiteY15" fmla="*/ 92957 h 3075784"/>
              <a:gd name="connsiteX16" fmla="*/ 440849 w 1881457"/>
              <a:gd name="connsiteY16" fmla="*/ 92957 h 3075784"/>
              <a:gd name="connsiteX17" fmla="*/ 404350 w 1881457"/>
              <a:gd name="connsiteY17" fmla="*/ 93671 h 3075784"/>
              <a:gd name="connsiteX18" fmla="*/ 337078 w 1881457"/>
              <a:gd name="connsiteY18" fmla="*/ 107258 h 3075784"/>
              <a:gd name="connsiteX19" fmla="*/ 274815 w 1881457"/>
              <a:gd name="connsiteY19" fmla="*/ 134429 h 3075784"/>
              <a:gd name="connsiteX20" fmla="*/ 218993 w 1881457"/>
              <a:gd name="connsiteY20" fmla="*/ 171612 h 3075784"/>
              <a:gd name="connsiteX21" fmla="*/ 195376 w 1881457"/>
              <a:gd name="connsiteY21" fmla="*/ 194493 h 3075784"/>
              <a:gd name="connsiteX22" fmla="*/ 171759 w 1881457"/>
              <a:gd name="connsiteY22" fmla="*/ 218805 h 3075784"/>
              <a:gd name="connsiteX23" fmla="*/ 134545 w 1881457"/>
              <a:gd name="connsiteY23" fmla="*/ 274579 h 3075784"/>
              <a:gd name="connsiteX24" fmla="*/ 108781 w 1881457"/>
              <a:gd name="connsiteY24" fmla="*/ 336788 h 3075784"/>
              <a:gd name="connsiteX25" fmla="*/ 95184 w 1881457"/>
              <a:gd name="connsiteY25" fmla="*/ 404003 h 3075784"/>
              <a:gd name="connsiteX26" fmla="*/ 93036 w 1881457"/>
              <a:gd name="connsiteY26" fmla="*/ 439040 h 3075784"/>
              <a:gd name="connsiteX27" fmla="*/ 92983 w 1881457"/>
              <a:gd name="connsiteY27" fmla="*/ 3075784 h 307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81457" h="3075784">
                <a:moveTo>
                  <a:pt x="0" y="3075784"/>
                </a:moveTo>
                <a:lnTo>
                  <a:pt x="0" y="439040"/>
                </a:lnTo>
                <a:lnTo>
                  <a:pt x="1432" y="416873"/>
                </a:lnTo>
                <a:lnTo>
                  <a:pt x="5725" y="372540"/>
                </a:lnTo>
                <a:lnTo>
                  <a:pt x="20039" y="308901"/>
                </a:lnTo>
                <a:lnTo>
                  <a:pt x="52959" y="230246"/>
                </a:lnTo>
                <a:lnTo>
                  <a:pt x="100193" y="159456"/>
                </a:lnTo>
                <a:lnTo>
                  <a:pt x="129535" y="128709"/>
                </a:lnTo>
                <a:lnTo>
                  <a:pt x="159593" y="100107"/>
                </a:lnTo>
                <a:lnTo>
                  <a:pt x="230444" y="52914"/>
                </a:lnTo>
                <a:lnTo>
                  <a:pt x="309167" y="19307"/>
                </a:lnTo>
                <a:lnTo>
                  <a:pt x="372861" y="5006"/>
                </a:lnTo>
                <a:lnTo>
                  <a:pt x="417947" y="0"/>
                </a:lnTo>
                <a:lnTo>
                  <a:pt x="440849" y="0"/>
                </a:lnTo>
                <a:lnTo>
                  <a:pt x="1881457" y="0"/>
                </a:lnTo>
                <a:lnTo>
                  <a:pt x="1881457" y="92957"/>
                </a:lnTo>
                <a:lnTo>
                  <a:pt x="440849" y="92957"/>
                </a:lnTo>
                <a:lnTo>
                  <a:pt x="404350" y="93671"/>
                </a:lnTo>
                <a:lnTo>
                  <a:pt x="337078" y="107258"/>
                </a:lnTo>
                <a:lnTo>
                  <a:pt x="274815" y="134429"/>
                </a:lnTo>
                <a:lnTo>
                  <a:pt x="218993" y="171612"/>
                </a:lnTo>
                <a:lnTo>
                  <a:pt x="195376" y="194493"/>
                </a:lnTo>
                <a:lnTo>
                  <a:pt x="171759" y="218805"/>
                </a:lnTo>
                <a:lnTo>
                  <a:pt x="134545" y="274579"/>
                </a:lnTo>
                <a:lnTo>
                  <a:pt x="108781" y="336788"/>
                </a:lnTo>
                <a:lnTo>
                  <a:pt x="95184" y="404003"/>
                </a:lnTo>
                <a:lnTo>
                  <a:pt x="93036" y="439040"/>
                </a:lnTo>
                <a:lnTo>
                  <a:pt x="92983" y="3075784"/>
                </a:lnTo>
                <a:close/>
              </a:path>
            </a:pathLst>
          </a:custGeom>
          <a:gradFill flip="none" rotWithShape="1">
            <a:gsLst>
              <a:gs pos="0">
                <a:srgbClr val="62AF2D">
                  <a:shade val="30000"/>
                  <a:satMod val="115000"/>
                </a:srgbClr>
              </a:gs>
              <a:gs pos="100000">
                <a:srgbClr val="AECA00">
                  <a:alpha val="0"/>
                </a:srgbClr>
              </a:gs>
            </a:gsLst>
            <a:lin ang="540000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48" name="Freeform 67"/>
          <p:cNvSpPr>
            <a:spLocks/>
          </p:cNvSpPr>
          <p:nvPr/>
        </p:nvSpPr>
        <p:spPr bwMode="auto">
          <a:xfrm rot="5400000" flipV="1">
            <a:off x="5479216" y="2725198"/>
            <a:ext cx="1195787" cy="2804105"/>
          </a:xfrm>
          <a:custGeom>
            <a:avLst/>
            <a:gdLst>
              <a:gd name="connsiteX0" fmla="*/ 0 w 1303508"/>
              <a:gd name="connsiteY0" fmla="*/ 400261 h 2804105"/>
              <a:gd name="connsiteX1" fmla="*/ 0 w 1303508"/>
              <a:gd name="connsiteY1" fmla="*/ 2804105 h 2804105"/>
              <a:gd name="connsiteX2" fmla="*/ 84770 w 1303508"/>
              <a:gd name="connsiteY2" fmla="*/ 2804105 h 2804105"/>
              <a:gd name="connsiteX3" fmla="*/ 84819 w 1303508"/>
              <a:gd name="connsiteY3" fmla="*/ 400261 h 2804105"/>
              <a:gd name="connsiteX4" fmla="*/ 86777 w 1303508"/>
              <a:gd name="connsiteY4" fmla="*/ 368318 h 2804105"/>
              <a:gd name="connsiteX5" fmla="*/ 99173 w 1303508"/>
              <a:gd name="connsiteY5" fmla="*/ 307040 h 2804105"/>
              <a:gd name="connsiteX6" fmla="*/ 122661 w 1303508"/>
              <a:gd name="connsiteY6" fmla="*/ 250326 h 2804105"/>
              <a:gd name="connsiteX7" fmla="*/ 156588 w 1303508"/>
              <a:gd name="connsiteY7" fmla="*/ 199479 h 2804105"/>
              <a:gd name="connsiteX8" fmla="*/ 178119 w 1303508"/>
              <a:gd name="connsiteY8" fmla="*/ 177314 h 2804105"/>
              <a:gd name="connsiteX9" fmla="*/ 199650 w 1303508"/>
              <a:gd name="connsiteY9" fmla="*/ 156454 h 2804105"/>
              <a:gd name="connsiteX10" fmla="*/ 250541 w 1303508"/>
              <a:gd name="connsiteY10" fmla="*/ 122555 h 2804105"/>
              <a:gd name="connsiteX11" fmla="*/ 307305 w 1303508"/>
              <a:gd name="connsiteY11" fmla="*/ 97784 h 2804105"/>
              <a:gd name="connsiteX12" fmla="*/ 368635 w 1303508"/>
              <a:gd name="connsiteY12" fmla="*/ 85397 h 2804105"/>
              <a:gd name="connsiteX13" fmla="*/ 401910 w 1303508"/>
              <a:gd name="connsiteY13" fmla="*/ 84747 h 2804105"/>
              <a:gd name="connsiteX14" fmla="*/ 1303508 w 1303508"/>
              <a:gd name="connsiteY14" fmla="*/ 84747 h 2804105"/>
              <a:gd name="connsiteX15" fmla="*/ 1303508 w 1303508"/>
              <a:gd name="connsiteY15" fmla="*/ 0 h 2804105"/>
              <a:gd name="connsiteX16" fmla="*/ 401910 w 1303508"/>
              <a:gd name="connsiteY16" fmla="*/ 0 h 2804105"/>
              <a:gd name="connsiteX17" fmla="*/ 381031 w 1303508"/>
              <a:gd name="connsiteY17" fmla="*/ 0 h 2804105"/>
              <a:gd name="connsiteX18" fmla="*/ 339927 w 1303508"/>
              <a:gd name="connsiteY18" fmla="*/ 4564 h 2804105"/>
              <a:gd name="connsiteX19" fmla="*/ 281859 w 1303508"/>
              <a:gd name="connsiteY19" fmla="*/ 17602 h 2804105"/>
              <a:gd name="connsiteX20" fmla="*/ 210090 w 1303508"/>
              <a:gd name="connsiteY20" fmla="*/ 48240 h 2804105"/>
              <a:gd name="connsiteX21" fmla="*/ 145497 w 1303508"/>
              <a:gd name="connsiteY21" fmla="*/ 91265 h 2804105"/>
              <a:gd name="connsiteX22" fmla="*/ 118094 w 1303508"/>
              <a:gd name="connsiteY22" fmla="*/ 117341 h 2804105"/>
              <a:gd name="connsiteX23" fmla="*/ 91343 w 1303508"/>
              <a:gd name="connsiteY23" fmla="*/ 145372 h 2804105"/>
              <a:gd name="connsiteX24" fmla="*/ 48281 w 1303508"/>
              <a:gd name="connsiteY24" fmla="*/ 209909 h 2804105"/>
              <a:gd name="connsiteX25" fmla="*/ 18269 w 1303508"/>
              <a:gd name="connsiteY25" fmla="*/ 281617 h 2804105"/>
              <a:gd name="connsiteX26" fmla="*/ 5220 w 1303508"/>
              <a:gd name="connsiteY26" fmla="*/ 339634 h 2804105"/>
              <a:gd name="connsiteX27" fmla="*/ 1306 w 1303508"/>
              <a:gd name="connsiteY27" fmla="*/ 380052 h 2804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03508" h="2804105">
                <a:moveTo>
                  <a:pt x="0" y="400261"/>
                </a:moveTo>
                <a:lnTo>
                  <a:pt x="0" y="2804105"/>
                </a:lnTo>
                <a:lnTo>
                  <a:pt x="84770" y="2804105"/>
                </a:lnTo>
                <a:lnTo>
                  <a:pt x="84819" y="400261"/>
                </a:lnTo>
                <a:lnTo>
                  <a:pt x="86777" y="368318"/>
                </a:lnTo>
                <a:lnTo>
                  <a:pt x="99173" y="307040"/>
                </a:lnTo>
                <a:lnTo>
                  <a:pt x="122661" y="250326"/>
                </a:lnTo>
                <a:lnTo>
                  <a:pt x="156588" y="199479"/>
                </a:lnTo>
                <a:lnTo>
                  <a:pt x="178119" y="177314"/>
                </a:lnTo>
                <a:lnTo>
                  <a:pt x="199650" y="156454"/>
                </a:lnTo>
                <a:lnTo>
                  <a:pt x="250541" y="122555"/>
                </a:lnTo>
                <a:lnTo>
                  <a:pt x="307305" y="97784"/>
                </a:lnTo>
                <a:lnTo>
                  <a:pt x="368635" y="85397"/>
                </a:lnTo>
                <a:lnTo>
                  <a:pt x="401910" y="84747"/>
                </a:lnTo>
                <a:lnTo>
                  <a:pt x="1303508" y="84747"/>
                </a:lnTo>
                <a:lnTo>
                  <a:pt x="1303508" y="0"/>
                </a:lnTo>
                <a:lnTo>
                  <a:pt x="401910" y="0"/>
                </a:lnTo>
                <a:lnTo>
                  <a:pt x="381031" y="0"/>
                </a:lnTo>
                <a:lnTo>
                  <a:pt x="339927" y="4564"/>
                </a:lnTo>
                <a:lnTo>
                  <a:pt x="281859" y="17602"/>
                </a:lnTo>
                <a:lnTo>
                  <a:pt x="210090" y="48240"/>
                </a:lnTo>
                <a:lnTo>
                  <a:pt x="145497" y="91265"/>
                </a:lnTo>
                <a:lnTo>
                  <a:pt x="118094" y="117341"/>
                </a:lnTo>
                <a:lnTo>
                  <a:pt x="91343" y="145372"/>
                </a:lnTo>
                <a:lnTo>
                  <a:pt x="48281" y="209909"/>
                </a:lnTo>
                <a:lnTo>
                  <a:pt x="18269" y="281617"/>
                </a:lnTo>
                <a:lnTo>
                  <a:pt x="5220" y="339634"/>
                </a:lnTo>
                <a:lnTo>
                  <a:pt x="1306" y="380052"/>
                </a:lnTo>
                <a:close/>
              </a:path>
            </a:pathLst>
          </a:custGeom>
          <a:gradFill flip="none" rotWithShape="1">
            <a:gsLst>
              <a:gs pos="0">
                <a:srgbClr val="62AF2D">
                  <a:shade val="30000"/>
                  <a:satMod val="115000"/>
                </a:srgbClr>
              </a:gs>
              <a:gs pos="100000">
                <a:srgbClr val="AECA00">
                  <a:alpha val="0"/>
                </a:srgbClr>
              </a:gs>
            </a:gsLst>
            <a:lin ang="540000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49" name="Freeform 63"/>
          <p:cNvSpPr>
            <a:spLocks/>
          </p:cNvSpPr>
          <p:nvPr/>
        </p:nvSpPr>
        <p:spPr bwMode="auto">
          <a:xfrm rot="5400000">
            <a:off x="2468082" y="1973153"/>
            <a:ext cx="1259715" cy="2804105"/>
          </a:xfrm>
          <a:custGeom>
            <a:avLst/>
            <a:gdLst>
              <a:gd name="connsiteX0" fmla="*/ 0 w 1881457"/>
              <a:gd name="connsiteY0" fmla="*/ 3075784 h 3075784"/>
              <a:gd name="connsiteX1" fmla="*/ 0 w 1881457"/>
              <a:gd name="connsiteY1" fmla="*/ 439040 h 3075784"/>
              <a:gd name="connsiteX2" fmla="*/ 1432 w 1881457"/>
              <a:gd name="connsiteY2" fmla="*/ 416873 h 3075784"/>
              <a:gd name="connsiteX3" fmla="*/ 5725 w 1881457"/>
              <a:gd name="connsiteY3" fmla="*/ 372540 h 3075784"/>
              <a:gd name="connsiteX4" fmla="*/ 20039 w 1881457"/>
              <a:gd name="connsiteY4" fmla="*/ 308901 h 3075784"/>
              <a:gd name="connsiteX5" fmla="*/ 52959 w 1881457"/>
              <a:gd name="connsiteY5" fmla="*/ 230246 h 3075784"/>
              <a:gd name="connsiteX6" fmla="*/ 100193 w 1881457"/>
              <a:gd name="connsiteY6" fmla="*/ 159456 h 3075784"/>
              <a:gd name="connsiteX7" fmla="*/ 129535 w 1881457"/>
              <a:gd name="connsiteY7" fmla="*/ 128709 h 3075784"/>
              <a:gd name="connsiteX8" fmla="*/ 159593 w 1881457"/>
              <a:gd name="connsiteY8" fmla="*/ 100107 h 3075784"/>
              <a:gd name="connsiteX9" fmla="*/ 230444 w 1881457"/>
              <a:gd name="connsiteY9" fmla="*/ 52914 h 3075784"/>
              <a:gd name="connsiteX10" fmla="*/ 309167 w 1881457"/>
              <a:gd name="connsiteY10" fmla="*/ 19307 h 3075784"/>
              <a:gd name="connsiteX11" fmla="*/ 372861 w 1881457"/>
              <a:gd name="connsiteY11" fmla="*/ 5006 h 3075784"/>
              <a:gd name="connsiteX12" fmla="*/ 417947 w 1881457"/>
              <a:gd name="connsiteY12" fmla="*/ 0 h 3075784"/>
              <a:gd name="connsiteX13" fmla="*/ 440849 w 1881457"/>
              <a:gd name="connsiteY13" fmla="*/ 0 h 3075784"/>
              <a:gd name="connsiteX14" fmla="*/ 1881457 w 1881457"/>
              <a:gd name="connsiteY14" fmla="*/ 0 h 3075784"/>
              <a:gd name="connsiteX15" fmla="*/ 1881457 w 1881457"/>
              <a:gd name="connsiteY15" fmla="*/ 92957 h 3075784"/>
              <a:gd name="connsiteX16" fmla="*/ 440849 w 1881457"/>
              <a:gd name="connsiteY16" fmla="*/ 92957 h 3075784"/>
              <a:gd name="connsiteX17" fmla="*/ 404350 w 1881457"/>
              <a:gd name="connsiteY17" fmla="*/ 93671 h 3075784"/>
              <a:gd name="connsiteX18" fmla="*/ 337078 w 1881457"/>
              <a:gd name="connsiteY18" fmla="*/ 107258 h 3075784"/>
              <a:gd name="connsiteX19" fmla="*/ 274815 w 1881457"/>
              <a:gd name="connsiteY19" fmla="*/ 134429 h 3075784"/>
              <a:gd name="connsiteX20" fmla="*/ 218993 w 1881457"/>
              <a:gd name="connsiteY20" fmla="*/ 171612 h 3075784"/>
              <a:gd name="connsiteX21" fmla="*/ 195376 w 1881457"/>
              <a:gd name="connsiteY21" fmla="*/ 194493 h 3075784"/>
              <a:gd name="connsiteX22" fmla="*/ 171759 w 1881457"/>
              <a:gd name="connsiteY22" fmla="*/ 218805 h 3075784"/>
              <a:gd name="connsiteX23" fmla="*/ 134545 w 1881457"/>
              <a:gd name="connsiteY23" fmla="*/ 274579 h 3075784"/>
              <a:gd name="connsiteX24" fmla="*/ 108781 w 1881457"/>
              <a:gd name="connsiteY24" fmla="*/ 336788 h 3075784"/>
              <a:gd name="connsiteX25" fmla="*/ 95184 w 1881457"/>
              <a:gd name="connsiteY25" fmla="*/ 404003 h 3075784"/>
              <a:gd name="connsiteX26" fmla="*/ 93036 w 1881457"/>
              <a:gd name="connsiteY26" fmla="*/ 439040 h 3075784"/>
              <a:gd name="connsiteX27" fmla="*/ 92983 w 1881457"/>
              <a:gd name="connsiteY27" fmla="*/ 3075784 h 307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81457" h="3075784">
                <a:moveTo>
                  <a:pt x="0" y="3075784"/>
                </a:moveTo>
                <a:lnTo>
                  <a:pt x="0" y="439040"/>
                </a:lnTo>
                <a:lnTo>
                  <a:pt x="1432" y="416873"/>
                </a:lnTo>
                <a:lnTo>
                  <a:pt x="5725" y="372540"/>
                </a:lnTo>
                <a:lnTo>
                  <a:pt x="20039" y="308901"/>
                </a:lnTo>
                <a:lnTo>
                  <a:pt x="52959" y="230246"/>
                </a:lnTo>
                <a:lnTo>
                  <a:pt x="100193" y="159456"/>
                </a:lnTo>
                <a:lnTo>
                  <a:pt x="129535" y="128709"/>
                </a:lnTo>
                <a:lnTo>
                  <a:pt x="159593" y="100107"/>
                </a:lnTo>
                <a:lnTo>
                  <a:pt x="230444" y="52914"/>
                </a:lnTo>
                <a:lnTo>
                  <a:pt x="309167" y="19307"/>
                </a:lnTo>
                <a:lnTo>
                  <a:pt x="372861" y="5006"/>
                </a:lnTo>
                <a:lnTo>
                  <a:pt x="417947" y="0"/>
                </a:lnTo>
                <a:lnTo>
                  <a:pt x="440849" y="0"/>
                </a:lnTo>
                <a:lnTo>
                  <a:pt x="1881457" y="0"/>
                </a:lnTo>
                <a:lnTo>
                  <a:pt x="1881457" y="92957"/>
                </a:lnTo>
                <a:lnTo>
                  <a:pt x="440849" y="92957"/>
                </a:lnTo>
                <a:lnTo>
                  <a:pt x="404350" y="93671"/>
                </a:lnTo>
                <a:lnTo>
                  <a:pt x="337078" y="107258"/>
                </a:lnTo>
                <a:lnTo>
                  <a:pt x="274815" y="134429"/>
                </a:lnTo>
                <a:lnTo>
                  <a:pt x="218993" y="171612"/>
                </a:lnTo>
                <a:lnTo>
                  <a:pt x="195376" y="194493"/>
                </a:lnTo>
                <a:lnTo>
                  <a:pt x="171759" y="218805"/>
                </a:lnTo>
                <a:lnTo>
                  <a:pt x="134545" y="274579"/>
                </a:lnTo>
                <a:lnTo>
                  <a:pt x="108781" y="336788"/>
                </a:lnTo>
                <a:lnTo>
                  <a:pt x="95184" y="404003"/>
                </a:lnTo>
                <a:lnTo>
                  <a:pt x="93036" y="439040"/>
                </a:lnTo>
                <a:lnTo>
                  <a:pt x="92983" y="3075784"/>
                </a:lnTo>
                <a:close/>
              </a:path>
            </a:pathLst>
          </a:custGeom>
          <a:gradFill flip="none" rotWithShape="1">
            <a:gsLst>
              <a:gs pos="0">
                <a:srgbClr val="62AF2D">
                  <a:shade val="30000"/>
                  <a:satMod val="115000"/>
                </a:srgbClr>
              </a:gs>
              <a:gs pos="100000">
                <a:srgbClr val="AECA00">
                  <a:alpha val="0"/>
                </a:srgbClr>
              </a:gs>
            </a:gsLst>
            <a:lin ang="540000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grpSp>
        <p:nvGrpSpPr>
          <p:cNvPr id="50" name="Group 94"/>
          <p:cNvGrpSpPr/>
          <p:nvPr/>
        </p:nvGrpSpPr>
        <p:grpSpPr>
          <a:xfrm>
            <a:off x="485800" y="4869160"/>
            <a:ext cx="2700123" cy="1909758"/>
            <a:chOff x="-135361" y="2554362"/>
            <a:chExt cx="2700123" cy="1909758"/>
          </a:xfrm>
        </p:grpSpPr>
        <p:sp>
          <p:nvSpPr>
            <p:cNvPr id="53" name="Freeform 405"/>
            <p:cNvSpPr>
              <a:spLocks/>
            </p:cNvSpPr>
            <p:nvPr/>
          </p:nvSpPr>
          <p:spPr bwMode="auto">
            <a:xfrm>
              <a:off x="-135361" y="2554362"/>
              <a:ext cx="1978069" cy="576064"/>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54" name="Freeform 405"/>
            <p:cNvSpPr>
              <a:spLocks/>
            </p:cNvSpPr>
            <p:nvPr/>
          </p:nvSpPr>
          <p:spPr bwMode="auto">
            <a:xfrm>
              <a:off x="278431" y="4210546"/>
              <a:ext cx="2286331" cy="253574"/>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CAD78E"/>
            </a:solidFill>
            <a:ln>
              <a:noFill/>
            </a:ln>
          </p:spPr>
          <p:txBody>
            <a:bodyPr vert="horz" wrap="square" lIns="91440" tIns="45720" rIns="91440" bIns="45720" numCol="1" anchor="t" anchorCtr="0" compatLnSpc="1">
              <a:prstTxWarp prst="textNoShape">
                <a:avLst/>
              </a:prstTxWarp>
            </a:bodyPr>
            <a:lstStyle/>
            <a:p>
              <a:pPr algn="ctr"/>
              <a:endParaRPr lang="en-US" dirty="0"/>
            </a:p>
          </p:txBody>
        </p:sp>
      </p:grpSp>
      <p:sp>
        <p:nvSpPr>
          <p:cNvPr id="55" name="Freeform 67"/>
          <p:cNvSpPr>
            <a:spLocks/>
          </p:cNvSpPr>
          <p:nvPr/>
        </p:nvSpPr>
        <p:spPr bwMode="auto">
          <a:xfrm rot="5400000" flipV="1">
            <a:off x="5479215" y="2149134"/>
            <a:ext cx="1195787" cy="2804105"/>
          </a:xfrm>
          <a:custGeom>
            <a:avLst/>
            <a:gdLst>
              <a:gd name="connsiteX0" fmla="*/ 0 w 1303508"/>
              <a:gd name="connsiteY0" fmla="*/ 400261 h 2804105"/>
              <a:gd name="connsiteX1" fmla="*/ 0 w 1303508"/>
              <a:gd name="connsiteY1" fmla="*/ 2804105 h 2804105"/>
              <a:gd name="connsiteX2" fmla="*/ 84770 w 1303508"/>
              <a:gd name="connsiteY2" fmla="*/ 2804105 h 2804105"/>
              <a:gd name="connsiteX3" fmla="*/ 84819 w 1303508"/>
              <a:gd name="connsiteY3" fmla="*/ 400261 h 2804105"/>
              <a:gd name="connsiteX4" fmla="*/ 86777 w 1303508"/>
              <a:gd name="connsiteY4" fmla="*/ 368318 h 2804105"/>
              <a:gd name="connsiteX5" fmla="*/ 99173 w 1303508"/>
              <a:gd name="connsiteY5" fmla="*/ 307040 h 2804105"/>
              <a:gd name="connsiteX6" fmla="*/ 122661 w 1303508"/>
              <a:gd name="connsiteY6" fmla="*/ 250326 h 2804105"/>
              <a:gd name="connsiteX7" fmla="*/ 156588 w 1303508"/>
              <a:gd name="connsiteY7" fmla="*/ 199479 h 2804105"/>
              <a:gd name="connsiteX8" fmla="*/ 178119 w 1303508"/>
              <a:gd name="connsiteY8" fmla="*/ 177314 h 2804105"/>
              <a:gd name="connsiteX9" fmla="*/ 199650 w 1303508"/>
              <a:gd name="connsiteY9" fmla="*/ 156454 h 2804105"/>
              <a:gd name="connsiteX10" fmla="*/ 250541 w 1303508"/>
              <a:gd name="connsiteY10" fmla="*/ 122555 h 2804105"/>
              <a:gd name="connsiteX11" fmla="*/ 307305 w 1303508"/>
              <a:gd name="connsiteY11" fmla="*/ 97784 h 2804105"/>
              <a:gd name="connsiteX12" fmla="*/ 368635 w 1303508"/>
              <a:gd name="connsiteY12" fmla="*/ 85397 h 2804105"/>
              <a:gd name="connsiteX13" fmla="*/ 401910 w 1303508"/>
              <a:gd name="connsiteY13" fmla="*/ 84747 h 2804105"/>
              <a:gd name="connsiteX14" fmla="*/ 1303508 w 1303508"/>
              <a:gd name="connsiteY14" fmla="*/ 84747 h 2804105"/>
              <a:gd name="connsiteX15" fmla="*/ 1303508 w 1303508"/>
              <a:gd name="connsiteY15" fmla="*/ 0 h 2804105"/>
              <a:gd name="connsiteX16" fmla="*/ 401910 w 1303508"/>
              <a:gd name="connsiteY16" fmla="*/ 0 h 2804105"/>
              <a:gd name="connsiteX17" fmla="*/ 381031 w 1303508"/>
              <a:gd name="connsiteY17" fmla="*/ 0 h 2804105"/>
              <a:gd name="connsiteX18" fmla="*/ 339927 w 1303508"/>
              <a:gd name="connsiteY18" fmla="*/ 4564 h 2804105"/>
              <a:gd name="connsiteX19" fmla="*/ 281859 w 1303508"/>
              <a:gd name="connsiteY19" fmla="*/ 17602 h 2804105"/>
              <a:gd name="connsiteX20" fmla="*/ 210090 w 1303508"/>
              <a:gd name="connsiteY20" fmla="*/ 48240 h 2804105"/>
              <a:gd name="connsiteX21" fmla="*/ 145497 w 1303508"/>
              <a:gd name="connsiteY21" fmla="*/ 91265 h 2804105"/>
              <a:gd name="connsiteX22" fmla="*/ 118094 w 1303508"/>
              <a:gd name="connsiteY22" fmla="*/ 117341 h 2804105"/>
              <a:gd name="connsiteX23" fmla="*/ 91343 w 1303508"/>
              <a:gd name="connsiteY23" fmla="*/ 145372 h 2804105"/>
              <a:gd name="connsiteX24" fmla="*/ 48281 w 1303508"/>
              <a:gd name="connsiteY24" fmla="*/ 209909 h 2804105"/>
              <a:gd name="connsiteX25" fmla="*/ 18269 w 1303508"/>
              <a:gd name="connsiteY25" fmla="*/ 281617 h 2804105"/>
              <a:gd name="connsiteX26" fmla="*/ 5220 w 1303508"/>
              <a:gd name="connsiteY26" fmla="*/ 339634 h 2804105"/>
              <a:gd name="connsiteX27" fmla="*/ 1306 w 1303508"/>
              <a:gd name="connsiteY27" fmla="*/ 380052 h 2804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03508" h="2804105">
                <a:moveTo>
                  <a:pt x="0" y="400261"/>
                </a:moveTo>
                <a:lnTo>
                  <a:pt x="0" y="2804105"/>
                </a:lnTo>
                <a:lnTo>
                  <a:pt x="84770" y="2804105"/>
                </a:lnTo>
                <a:lnTo>
                  <a:pt x="84819" y="400261"/>
                </a:lnTo>
                <a:lnTo>
                  <a:pt x="86777" y="368318"/>
                </a:lnTo>
                <a:lnTo>
                  <a:pt x="99173" y="307040"/>
                </a:lnTo>
                <a:lnTo>
                  <a:pt x="122661" y="250326"/>
                </a:lnTo>
                <a:lnTo>
                  <a:pt x="156588" y="199479"/>
                </a:lnTo>
                <a:lnTo>
                  <a:pt x="178119" y="177314"/>
                </a:lnTo>
                <a:lnTo>
                  <a:pt x="199650" y="156454"/>
                </a:lnTo>
                <a:lnTo>
                  <a:pt x="250541" y="122555"/>
                </a:lnTo>
                <a:lnTo>
                  <a:pt x="307305" y="97784"/>
                </a:lnTo>
                <a:lnTo>
                  <a:pt x="368635" y="85397"/>
                </a:lnTo>
                <a:lnTo>
                  <a:pt x="401910" y="84747"/>
                </a:lnTo>
                <a:lnTo>
                  <a:pt x="1303508" y="84747"/>
                </a:lnTo>
                <a:lnTo>
                  <a:pt x="1303508" y="0"/>
                </a:lnTo>
                <a:lnTo>
                  <a:pt x="401910" y="0"/>
                </a:lnTo>
                <a:lnTo>
                  <a:pt x="381031" y="0"/>
                </a:lnTo>
                <a:lnTo>
                  <a:pt x="339927" y="4564"/>
                </a:lnTo>
                <a:lnTo>
                  <a:pt x="281859" y="17602"/>
                </a:lnTo>
                <a:lnTo>
                  <a:pt x="210090" y="48240"/>
                </a:lnTo>
                <a:lnTo>
                  <a:pt x="145497" y="91265"/>
                </a:lnTo>
                <a:lnTo>
                  <a:pt x="118094" y="117341"/>
                </a:lnTo>
                <a:lnTo>
                  <a:pt x="91343" y="145372"/>
                </a:lnTo>
                <a:lnTo>
                  <a:pt x="48281" y="209909"/>
                </a:lnTo>
                <a:lnTo>
                  <a:pt x="18269" y="281617"/>
                </a:lnTo>
                <a:lnTo>
                  <a:pt x="5220" y="339634"/>
                </a:lnTo>
                <a:lnTo>
                  <a:pt x="1306" y="380052"/>
                </a:lnTo>
                <a:close/>
              </a:path>
            </a:pathLst>
          </a:custGeom>
          <a:gradFill flip="none" rotWithShape="1">
            <a:gsLst>
              <a:gs pos="0">
                <a:srgbClr val="62AF2D">
                  <a:shade val="30000"/>
                  <a:satMod val="115000"/>
                </a:srgbClr>
              </a:gs>
              <a:gs pos="100000">
                <a:srgbClr val="AECA00">
                  <a:alpha val="0"/>
                </a:srgbClr>
              </a:gs>
            </a:gsLst>
            <a:lin ang="540000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63" name="Freeform 103"/>
          <p:cNvSpPr/>
          <p:nvPr/>
        </p:nvSpPr>
        <p:spPr>
          <a:xfrm>
            <a:off x="5940152" y="6498793"/>
            <a:ext cx="1979461" cy="314583"/>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D7DFA6"/>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66" name="Прямоугольник 65"/>
          <p:cNvSpPr/>
          <p:nvPr/>
        </p:nvSpPr>
        <p:spPr>
          <a:xfrm>
            <a:off x="3563888" y="6156593"/>
            <a:ext cx="2351086" cy="584775"/>
          </a:xfrm>
          <a:prstGeom prst="rect">
            <a:avLst/>
          </a:prstGeom>
        </p:spPr>
        <p:txBody>
          <a:bodyPr wrap="square">
            <a:spAutoFit/>
          </a:bodyPr>
          <a:lstStyle/>
          <a:p>
            <a:r>
              <a:rPr lang="uz-Cyrl-UZ" sz="1600" b="1" dirty="0"/>
              <a:t>Ҳисобот тамойиллари қуйидагилар:</a:t>
            </a:r>
            <a:endParaRPr lang="ru-RU" sz="1600" b="1" dirty="0"/>
          </a:p>
        </p:txBody>
      </p:sp>
      <p:sp>
        <p:nvSpPr>
          <p:cNvPr id="76" name="Freeform 405"/>
          <p:cNvSpPr>
            <a:spLocks/>
          </p:cNvSpPr>
          <p:nvPr/>
        </p:nvSpPr>
        <p:spPr bwMode="auto">
          <a:xfrm>
            <a:off x="662113" y="5477704"/>
            <a:ext cx="1978069" cy="366946"/>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CAD78E"/>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1" name="Freeform 101"/>
          <p:cNvSpPr/>
          <p:nvPr/>
        </p:nvSpPr>
        <p:spPr>
          <a:xfrm>
            <a:off x="6521481" y="4202714"/>
            <a:ext cx="1979461" cy="478229"/>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99B45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2" name="Freeform 101"/>
          <p:cNvSpPr/>
          <p:nvPr/>
        </p:nvSpPr>
        <p:spPr>
          <a:xfrm>
            <a:off x="6259510" y="2765670"/>
            <a:ext cx="1979461" cy="303210"/>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99B45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3" name="Freeform 101"/>
          <p:cNvSpPr/>
          <p:nvPr/>
        </p:nvSpPr>
        <p:spPr>
          <a:xfrm>
            <a:off x="6255028" y="4725144"/>
            <a:ext cx="2448272" cy="608878"/>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99B45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4" name="Freeform 101"/>
          <p:cNvSpPr/>
          <p:nvPr/>
        </p:nvSpPr>
        <p:spPr>
          <a:xfrm>
            <a:off x="6458382" y="3770193"/>
            <a:ext cx="1979461" cy="369332"/>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99B45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5" name="Freeform 101"/>
          <p:cNvSpPr/>
          <p:nvPr/>
        </p:nvSpPr>
        <p:spPr>
          <a:xfrm>
            <a:off x="6278324" y="3116263"/>
            <a:ext cx="2297356" cy="629240"/>
          </a:xfrm>
          <a:custGeom>
            <a:avLst/>
            <a:gdLst>
              <a:gd name="connsiteX0" fmla="*/ 386545 w 2171243"/>
              <a:gd name="connsiteY0" fmla="*/ 0 h 754063"/>
              <a:gd name="connsiteX1" fmla="*/ 2171243 w 2171243"/>
              <a:gd name="connsiteY1" fmla="*/ 0 h 754063"/>
              <a:gd name="connsiteX2" fmla="*/ 2171243 w 2171243"/>
              <a:gd name="connsiteY2" fmla="*/ 516210 h 754063"/>
              <a:gd name="connsiteX3" fmla="*/ 2171243 w 2171243"/>
              <a:gd name="connsiteY3" fmla="*/ 528916 h 754063"/>
              <a:gd name="connsiteX4" fmla="*/ 2167365 w 2171243"/>
              <a:gd name="connsiteY4" fmla="*/ 552344 h 754063"/>
              <a:gd name="connsiteX5" fmla="*/ 2154437 w 2171243"/>
              <a:gd name="connsiteY5" fmla="*/ 587288 h 754063"/>
              <a:gd name="connsiteX6" fmla="*/ 2125349 w 2171243"/>
              <a:gd name="connsiteY6" fmla="*/ 630173 h 754063"/>
              <a:gd name="connsiteX7" fmla="*/ 2083333 w 2171243"/>
              <a:gd name="connsiteY7" fmla="*/ 667499 h 754063"/>
              <a:gd name="connsiteX8" fmla="*/ 2031622 w 2171243"/>
              <a:gd name="connsiteY8" fmla="*/ 700060 h 754063"/>
              <a:gd name="connsiteX9" fmla="*/ 1969568 w 2171243"/>
              <a:gd name="connsiteY9" fmla="*/ 725870 h 754063"/>
              <a:gd name="connsiteX10" fmla="*/ 1899757 w 2171243"/>
              <a:gd name="connsiteY10" fmla="*/ 743739 h 754063"/>
              <a:gd name="connsiteX11" fmla="*/ 1843520 w 2171243"/>
              <a:gd name="connsiteY11" fmla="*/ 751681 h 754063"/>
              <a:gd name="connsiteX12" fmla="*/ 1804090 w 2171243"/>
              <a:gd name="connsiteY12" fmla="*/ 754063 h 754063"/>
              <a:gd name="connsiteX13" fmla="*/ 1784052 w 2171243"/>
              <a:gd name="connsiteY13" fmla="*/ 754063 h 754063"/>
              <a:gd name="connsiteX14" fmla="*/ 0 w 2171243"/>
              <a:gd name="connsiteY14" fmla="*/ 754063 h 754063"/>
              <a:gd name="connsiteX15" fmla="*/ 0 w 2171243"/>
              <a:gd name="connsiteY15" fmla="*/ 237854 h 754063"/>
              <a:gd name="connsiteX16" fmla="*/ 0 w 2171243"/>
              <a:gd name="connsiteY16" fmla="*/ 225941 h 754063"/>
              <a:gd name="connsiteX17" fmla="*/ 3878 w 2171243"/>
              <a:gd name="connsiteY17" fmla="*/ 201719 h 754063"/>
              <a:gd name="connsiteX18" fmla="*/ 16160 w 2171243"/>
              <a:gd name="connsiteY18" fmla="*/ 167570 h 754063"/>
              <a:gd name="connsiteX19" fmla="*/ 45894 w 2171243"/>
              <a:gd name="connsiteY19" fmla="*/ 124685 h 754063"/>
              <a:gd name="connsiteX20" fmla="*/ 87910 w 2171243"/>
              <a:gd name="connsiteY20" fmla="*/ 86564 h 754063"/>
              <a:gd name="connsiteX21" fmla="*/ 139621 w 2171243"/>
              <a:gd name="connsiteY21" fmla="*/ 54004 h 754063"/>
              <a:gd name="connsiteX22" fmla="*/ 201675 w 2171243"/>
              <a:gd name="connsiteY22" fmla="*/ 28590 h 754063"/>
              <a:gd name="connsiteX23" fmla="*/ 271486 w 2171243"/>
              <a:gd name="connsiteY23" fmla="*/ 10324 h 754063"/>
              <a:gd name="connsiteX24" fmla="*/ 328369 w 2171243"/>
              <a:gd name="connsiteY24" fmla="*/ 2780 h 754063"/>
              <a:gd name="connsiteX25" fmla="*/ 366506 w 2171243"/>
              <a:gd name="connsiteY25" fmla="*/ 794 h 75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1243" h="754063">
                <a:moveTo>
                  <a:pt x="386545" y="0"/>
                </a:moveTo>
                <a:lnTo>
                  <a:pt x="2171243" y="0"/>
                </a:lnTo>
                <a:lnTo>
                  <a:pt x="2171243" y="516210"/>
                </a:lnTo>
                <a:lnTo>
                  <a:pt x="2171243" y="528916"/>
                </a:lnTo>
                <a:lnTo>
                  <a:pt x="2167365" y="552344"/>
                </a:lnTo>
                <a:lnTo>
                  <a:pt x="2154437" y="587288"/>
                </a:lnTo>
                <a:lnTo>
                  <a:pt x="2125349" y="630173"/>
                </a:lnTo>
                <a:lnTo>
                  <a:pt x="2083333" y="667499"/>
                </a:lnTo>
                <a:lnTo>
                  <a:pt x="2031622" y="700060"/>
                </a:lnTo>
                <a:lnTo>
                  <a:pt x="1969568" y="725870"/>
                </a:lnTo>
                <a:lnTo>
                  <a:pt x="1899757" y="743739"/>
                </a:lnTo>
                <a:lnTo>
                  <a:pt x="1843520" y="751681"/>
                </a:lnTo>
                <a:lnTo>
                  <a:pt x="1804090" y="754063"/>
                </a:lnTo>
                <a:lnTo>
                  <a:pt x="1784052" y="754063"/>
                </a:lnTo>
                <a:lnTo>
                  <a:pt x="0" y="754063"/>
                </a:lnTo>
                <a:lnTo>
                  <a:pt x="0" y="237854"/>
                </a:lnTo>
                <a:lnTo>
                  <a:pt x="0" y="225941"/>
                </a:lnTo>
                <a:lnTo>
                  <a:pt x="3878" y="201719"/>
                </a:lnTo>
                <a:lnTo>
                  <a:pt x="16160" y="167570"/>
                </a:lnTo>
                <a:lnTo>
                  <a:pt x="45894" y="124685"/>
                </a:lnTo>
                <a:lnTo>
                  <a:pt x="87910" y="86564"/>
                </a:lnTo>
                <a:lnTo>
                  <a:pt x="139621" y="54004"/>
                </a:lnTo>
                <a:lnTo>
                  <a:pt x="201675" y="28590"/>
                </a:lnTo>
                <a:lnTo>
                  <a:pt x="271486" y="10324"/>
                </a:lnTo>
                <a:lnTo>
                  <a:pt x="328369" y="2780"/>
                </a:lnTo>
                <a:lnTo>
                  <a:pt x="366506" y="794"/>
                </a:lnTo>
                <a:close/>
              </a:path>
            </a:pathLst>
          </a:custGeom>
          <a:solidFill>
            <a:srgbClr val="99B45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6" name="Freeform 405"/>
          <p:cNvSpPr>
            <a:spLocks/>
          </p:cNvSpPr>
          <p:nvPr/>
        </p:nvSpPr>
        <p:spPr bwMode="auto">
          <a:xfrm>
            <a:off x="321176" y="3972473"/>
            <a:ext cx="2194093" cy="442945"/>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7" name="Freeform 405"/>
          <p:cNvSpPr>
            <a:spLocks/>
          </p:cNvSpPr>
          <p:nvPr/>
        </p:nvSpPr>
        <p:spPr bwMode="auto">
          <a:xfrm>
            <a:off x="352615" y="3645024"/>
            <a:ext cx="1978069" cy="288032"/>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8" name="Freeform 405"/>
          <p:cNvSpPr>
            <a:spLocks/>
          </p:cNvSpPr>
          <p:nvPr/>
        </p:nvSpPr>
        <p:spPr bwMode="auto">
          <a:xfrm>
            <a:off x="447632" y="2924944"/>
            <a:ext cx="2350523" cy="68745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9" name="Freeform 405"/>
          <p:cNvSpPr>
            <a:spLocks/>
          </p:cNvSpPr>
          <p:nvPr/>
        </p:nvSpPr>
        <p:spPr bwMode="auto">
          <a:xfrm>
            <a:off x="815884" y="2530223"/>
            <a:ext cx="1723001" cy="374398"/>
          </a:xfrm>
          <a:custGeom>
            <a:avLst/>
            <a:gdLst>
              <a:gd name="T0" fmla="*/ 2761 w 3359"/>
              <a:gd name="T1" fmla="*/ 0 h 1899"/>
              <a:gd name="T2" fmla="*/ 0 w 3359"/>
              <a:gd name="T3" fmla="*/ 0 h 1899"/>
              <a:gd name="T4" fmla="*/ 0 w 3359"/>
              <a:gd name="T5" fmla="*/ 1300 h 1899"/>
              <a:gd name="T6" fmla="*/ 0 w 3359"/>
              <a:gd name="T7" fmla="*/ 1332 h 1899"/>
              <a:gd name="T8" fmla="*/ 6 w 3359"/>
              <a:gd name="T9" fmla="*/ 1391 h 1899"/>
              <a:gd name="T10" fmla="*/ 26 w 3359"/>
              <a:gd name="T11" fmla="*/ 1479 h 1899"/>
              <a:gd name="T12" fmla="*/ 71 w 3359"/>
              <a:gd name="T13" fmla="*/ 1587 h 1899"/>
              <a:gd name="T14" fmla="*/ 136 w 3359"/>
              <a:gd name="T15" fmla="*/ 1681 h 1899"/>
              <a:gd name="T16" fmla="*/ 216 w 3359"/>
              <a:gd name="T17" fmla="*/ 1763 h 1899"/>
              <a:gd name="T18" fmla="*/ 312 w 3359"/>
              <a:gd name="T19" fmla="*/ 1828 h 1899"/>
              <a:gd name="T20" fmla="*/ 420 w 3359"/>
              <a:gd name="T21" fmla="*/ 1873 h 1899"/>
              <a:gd name="T22" fmla="*/ 507 w 3359"/>
              <a:gd name="T23" fmla="*/ 1893 h 1899"/>
              <a:gd name="T24" fmla="*/ 568 w 3359"/>
              <a:gd name="T25" fmla="*/ 1899 h 1899"/>
              <a:gd name="T26" fmla="*/ 599 w 3359"/>
              <a:gd name="T27" fmla="*/ 1899 h 1899"/>
              <a:gd name="T28" fmla="*/ 3359 w 3359"/>
              <a:gd name="T29" fmla="*/ 1899 h 1899"/>
              <a:gd name="T30" fmla="*/ 3359 w 3359"/>
              <a:gd name="T31" fmla="*/ 599 h 1899"/>
              <a:gd name="T32" fmla="*/ 3359 w 3359"/>
              <a:gd name="T33" fmla="*/ 569 h 1899"/>
              <a:gd name="T34" fmla="*/ 3353 w 3359"/>
              <a:gd name="T35" fmla="*/ 508 h 1899"/>
              <a:gd name="T36" fmla="*/ 3334 w 3359"/>
              <a:gd name="T37" fmla="*/ 422 h 1899"/>
              <a:gd name="T38" fmla="*/ 3288 w 3359"/>
              <a:gd name="T39" fmla="*/ 314 h 1899"/>
              <a:gd name="T40" fmla="*/ 3223 w 3359"/>
              <a:gd name="T41" fmla="*/ 218 h 1899"/>
              <a:gd name="T42" fmla="*/ 3143 w 3359"/>
              <a:gd name="T43" fmla="*/ 136 h 1899"/>
              <a:gd name="T44" fmla="*/ 3047 w 3359"/>
              <a:gd name="T45" fmla="*/ 72 h 1899"/>
              <a:gd name="T46" fmla="*/ 2939 w 3359"/>
              <a:gd name="T47" fmla="*/ 26 h 1899"/>
              <a:gd name="T48" fmla="*/ 2851 w 3359"/>
              <a:gd name="T49" fmla="*/ 7 h 1899"/>
              <a:gd name="T50" fmla="*/ 2792 w 3359"/>
              <a:gd name="T51" fmla="*/ 2 h 1899"/>
              <a:gd name="T52" fmla="*/ 2761 w 3359"/>
              <a:gd name="T53" fmla="*/ 0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59" h="1899">
                <a:moveTo>
                  <a:pt x="2761" y="0"/>
                </a:moveTo>
                <a:lnTo>
                  <a:pt x="0" y="0"/>
                </a:lnTo>
                <a:lnTo>
                  <a:pt x="0" y="1300"/>
                </a:lnTo>
                <a:lnTo>
                  <a:pt x="0" y="1332"/>
                </a:lnTo>
                <a:lnTo>
                  <a:pt x="6" y="1391"/>
                </a:lnTo>
                <a:lnTo>
                  <a:pt x="26" y="1479"/>
                </a:lnTo>
                <a:lnTo>
                  <a:pt x="71" y="1587"/>
                </a:lnTo>
                <a:lnTo>
                  <a:pt x="136" y="1681"/>
                </a:lnTo>
                <a:lnTo>
                  <a:pt x="216" y="1763"/>
                </a:lnTo>
                <a:lnTo>
                  <a:pt x="312" y="1828"/>
                </a:lnTo>
                <a:lnTo>
                  <a:pt x="420" y="1873"/>
                </a:lnTo>
                <a:lnTo>
                  <a:pt x="507" y="1893"/>
                </a:lnTo>
                <a:lnTo>
                  <a:pt x="568" y="1899"/>
                </a:lnTo>
                <a:lnTo>
                  <a:pt x="599" y="1899"/>
                </a:lnTo>
                <a:lnTo>
                  <a:pt x="3359" y="1899"/>
                </a:lnTo>
                <a:lnTo>
                  <a:pt x="3359" y="599"/>
                </a:lnTo>
                <a:lnTo>
                  <a:pt x="3359" y="569"/>
                </a:lnTo>
                <a:lnTo>
                  <a:pt x="3353" y="508"/>
                </a:lnTo>
                <a:lnTo>
                  <a:pt x="3334" y="422"/>
                </a:lnTo>
                <a:lnTo>
                  <a:pt x="3288" y="314"/>
                </a:lnTo>
                <a:lnTo>
                  <a:pt x="3223" y="218"/>
                </a:lnTo>
                <a:lnTo>
                  <a:pt x="3143" y="136"/>
                </a:lnTo>
                <a:lnTo>
                  <a:pt x="3047" y="72"/>
                </a:lnTo>
                <a:lnTo>
                  <a:pt x="2939" y="26"/>
                </a:lnTo>
                <a:lnTo>
                  <a:pt x="2851" y="7"/>
                </a:lnTo>
                <a:lnTo>
                  <a:pt x="2792" y="2"/>
                </a:lnTo>
                <a:lnTo>
                  <a:pt x="2761" y="0"/>
                </a:lnTo>
                <a:close/>
              </a:path>
            </a:pathLst>
          </a:custGeom>
          <a:solidFill>
            <a:srgbClr val="AAC064"/>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90" name="Прямоугольник 89"/>
          <p:cNvSpPr/>
          <p:nvPr/>
        </p:nvSpPr>
        <p:spPr>
          <a:xfrm>
            <a:off x="1096043" y="2530223"/>
            <a:ext cx="1317034" cy="369332"/>
          </a:xfrm>
          <a:prstGeom prst="rect">
            <a:avLst/>
          </a:prstGeom>
        </p:spPr>
        <p:txBody>
          <a:bodyPr wrap="square">
            <a:spAutoFit/>
          </a:bodyPr>
          <a:lstStyle/>
          <a:p>
            <a:r>
              <a:rPr lang="uz-Cyrl-UZ" dirty="0" smtClean="0"/>
              <a:t>Ҳисоблаш</a:t>
            </a:r>
            <a:endParaRPr lang="ru-RU" dirty="0"/>
          </a:p>
        </p:txBody>
      </p:sp>
      <p:sp>
        <p:nvSpPr>
          <p:cNvPr id="91" name="Прямоугольник 90"/>
          <p:cNvSpPr/>
          <p:nvPr/>
        </p:nvSpPr>
        <p:spPr>
          <a:xfrm>
            <a:off x="6223025" y="3141234"/>
            <a:ext cx="2453431" cy="584775"/>
          </a:xfrm>
          <a:prstGeom prst="rect">
            <a:avLst/>
          </a:prstGeom>
        </p:spPr>
        <p:txBody>
          <a:bodyPr wrap="square">
            <a:spAutoFit/>
          </a:bodyPr>
          <a:lstStyle/>
          <a:p>
            <a:r>
              <a:rPr lang="uz-Cyrl-UZ" sz="1600" dirty="0"/>
              <a:t>Иккиёқлама ёзув усулида ҳисоб-китобни юритиш</a:t>
            </a:r>
            <a:endParaRPr lang="ru-RU" sz="1600" dirty="0"/>
          </a:p>
        </p:txBody>
      </p:sp>
      <p:sp>
        <p:nvSpPr>
          <p:cNvPr id="92" name="Прямоугольник 91"/>
          <p:cNvSpPr/>
          <p:nvPr/>
        </p:nvSpPr>
        <p:spPr>
          <a:xfrm>
            <a:off x="6396177" y="2731510"/>
            <a:ext cx="1387111" cy="369332"/>
          </a:xfrm>
          <a:prstGeom prst="rect">
            <a:avLst/>
          </a:prstGeom>
        </p:spPr>
        <p:txBody>
          <a:bodyPr wrap="none">
            <a:spAutoFit/>
          </a:bodyPr>
          <a:lstStyle/>
          <a:p>
            <a:r>
              <a:rPr lang="uz-Cyrl-UZ" dirty="0" smtClean="0"/>
              <a:t>Узлуксизлик</a:t>
            </a:r>
            <a:endParaRPr lang="ru-RU" dirty="0"/>
          </a:p>
        </p:txBody>
      </p:sp>
      <p:sp>
        <p:nvSpPr>
          <p:cNvPr id="93" name="Прямоугольник 92"/>
          <p:cNvSpPr/>
          <p:nvPr/>
        </p:nvSpPr>
        <p:spPr>
          <a:xfrm>
            <a:off x="467544" y="2906360"/>
            <a:ext cx="2574032" cy="738664"/>
          </a:xfrm>
          <a:prstGeom prst="rect">
            <a:avLst/>
          </a:prstGeom>
        </p:spPr>
        <p:txBody>
          <a:bodyPr wrap="square">
            <a:spAutoFit/>
          </a:bodyPr>
          <a:lstStyle/>
          <a:p>
            <a:r>
              <a:rPr lang="uz-Cyrl-UZ" sz="1400" dirty="0"/>
              <a:t>Хўжалик оператсияларини, активлар ва пассивларни пул билан </a:t>
            </a:r>
            <a:r>
              <a:rPr lang="uz-Cyrl-UZ" sz="1400" dirty="0" smtClean="0"/>
              <a:t>баҳолаш</a:t>
            </a:r>
            <a:endParaRPr lang="ru-RU" sz="1400" dirty="0"/>
          </a:p>
        </p:txBody>
      </p:sp>
      <p:sp>
        <p:nvSpPr>
          <p:cNvPr id="94" name="Прямоугольник 93"/>
          <p:cNvSpPr/>
          <p:nvPr/>
        </p:nvSpPr>
        <p:spPr>
          <a:xfrm>
            <a:off x="625925" y="3563724"/>
            <a:ext cx="1446230" cy="369332"/>
          </a:xfrm>
          <a:prstGeom prst="rect">
            <a:avLst/>
          </a:prstGeom>
        </p:spPr>
        <p:txBody>
          <a:bodyPr wrap="none">
            <a:spAutoFit/>
          </a:bodyPr>
          <a:lstStyle/>
          <a:p>
            <a:r>
              <a:rPr lang="uz-Cyrl-UZ" dirty="0" smtClean="0"/>
              <a:t>Ишончлилик</a:t>
            </a:r>
            <a:endParaRPr lang="ru-RU" dirty="0"/>
          </a:p>
        </p:txBody>
      </p:sp>
      <p:sp>
        <p:nvSpPr>
          <p:cNvPr id="95" name="Прямоугольник 94"/>
          <p:cNvSpPr/>
          <p:nvPr/>
        </p:nvSpPr>
        <p:spPr>
          <a:xfrm>
            <a:off x="6578721" y="3770193"/>
            <a:ext cx="1507977" cy="369332"/>
          </a:xfrm>
          <a:prstGeom prst="rect">
            <a:avLst/>
          </a:prstGeom>
        </p:spPr>
        <p:txBody>
          <a:bodyPr wrap="none">
            <a:spAutoFit/>
          </a:bodyPr>
          <a:lstStyle/>
          <a:p>
            <a:r>
              <a:rPr lang="uz-Cyrl-UZ" dirty="0"/>
              <a:t>Eхтиёткорлик</a:t>
            </a:r>
            <a:endParaRPr lang="ru-RU" dirty="0"/>
          </a:p>
        </p:txBody>
      </p:sp>
      <p:sp>
        <p:nvSpPr>
          <p:cNvPr id="96" name="Прямоугольник 95"/>
          <p:cNvSpPr/>
          <p:nvPr/>
        </p:nvSpPr>
        <p:spPr>
          <a:xfrm>
            <a:off x="395536" y="3861048"/>
            <a:ext cx="2295047" cy="584775"/>
          </a:xfrm>
          <a:prstGeom prst="rect">
            <a:avLst/>
          </a:prstGeom>
        </p:spPr>
        <p:txBody>
          <a:bodyPr wrap="square">
            <a:spAutoFit/>
          </a:bodyPr>
          <a:lstStyle/>
          <a:p>
            <a:r>
              <a:rPr lang="uz-Cyrl-UZ" sz="1600" dirty="0"/>
              <a:t>Мазмунининг шаклдан </a:t>
            </a:r>
            <a:r>
              <a:rPr lang="uz-Cyrl-UZ" sz="1600" dirty="0" smtClean="0"/>
              <a:t>у</a:t>
            </a:r>
            <a:r>
              <a:rPr lang="en-US" sz="1600" dirty="0" smtClean="0"/>
              <a:t>c</a:t>
            </a:r>
            <a:r>
              <a:rPr lang="uz-Cyrl-UZ" sz="1600" dirty="0" smtClean="0"/>
              <a:t>тунлиги</a:t>
            </a:r>
            <a:endParaRPr lang="ru-RU" sz="1600" dirty="0"/>
          </a:p>
        </p:txBody>
      </p:sp>
      <p:sp>
        <p:nvSpPr>
          <p:cNvPr id="97" name="Прямоугольник 96"/>
          <p:cNvSpPr/>
          <p:nvPr/>
        </p:nvSpPr>
        <p:spPr>
          <a:xfrm>
            <a:off x="6540492" y="4149080"/>
            <a:ext cx="1991365" cy="584775"/>
          </a:xfrm>
          <a:prstGeom prst="rect">
            <a:avLst/>
          </a:prstGeom>
        </p:spPr>
        <p:txBody>
          <a:bodyPr wrap="square">
            <a:spAutoFit/>
          </a:bodyPr>
          <a:lstStyle/>
          <a:p>
            <a:r>
              <a:rPr lang="uz-Cyrl-UZ" sz="1600" dirty="0"/>
              <a:t>Кўрсаткичларнинг қиёсийлиги</a:t>
            </a:r>
            <a:endParaRPr lang="ru-RU" sz="1600" dirty="0"/>
          </a:p>
        </p:txBody>
      </p:sp>
      <p:sp>
        <p:nvSpPr>
          <p:cNvPr id="98" name="Прямоугольник 97"/>
          <p:cNvSpPr/>
          <p:nvPr/>
        </p:nvSpPr>
        <p:spPr>
          <a:xfrm>
            <a:off x="348018" y="4356393"/>
            <a:ext cx="2279766" cy="584775"/>
          </a:xfrm>
          <a:prstGeom prst="rect">
            <a:avLst/>
          </a:prstGeom>
        </p:spPr>
        <p:txBody>
          <a:bodyPr wrap="square">
            <a:spAutoFit/>
          </a:bodyPr>
          <a:lstStyle/>
          <a:p>
            <a:r>
              <a:rPr lang="uz-Cyrl-UZ" sz="1600" dirty="0"/>
              <a:t>Молиявий ҳисоботдаги бетарафлик</a:t>
            </a:r>
            <a:endParaRPr lang="ru-RU" sz="1600" dirty="0"/>
          </a:p>
        </p:txBody>
      </p:sp>
      <p:sp>
        <p:nvSpPr>
          <p:cNvPr id="99" name="Прямоугольник 98"/>
          <p:cNvSpPr/>
          <p:nvPr/>
        </p:nvSpPr>
        <p:spPr>
          <a:xfrm>
            <a:off x="6325095" y="4653136"/>
            <a:ext cx="2608512" cy="738664"/>
          </a:xfrm>
          <a:prstGeom prst="rect">
            <a:avLst/>
          </a:prstGeom>
        </p:spPr>
        <p:txBody>
          <a:bodyPr wrap="square">
            <a:spAutoFit/>
          </a:bodyPr>
          <a:lstStyle/>
          <a:p>
            <a:r>
              <a:rPr lang="uz-Cyrl-UZ" sz="1400" dirty="0"/>
              <a:t>Ҳисобот даврида даромадлар билан харажатларнинг мувофиқлиги</a:t>
            </a:r>
            <a:endParaRPr lang="ru-RU" sz="1400" dirty="0"/>
          </a:p>
        </p:txBody>
      </p:sp>
      <p:sp>
        <p:nvSpPr>
          <p:cNvPr id="100" name="Прямоугольник 99"/>
          <p:cNvSpPr/>
          <p:nvPr/>
        </p:nvSpPr>
        <p:spPr>
          <a:xfrm>
            <a:off x="774418" y="4778568"/>
            <a:ext cx="1925374" cy="738664"/>
          </a:xfrm>
          <a:prstGeom prst="rect">
            <a:avLst/>
          </a:prstGeom>
        </p:spPr>
        <p:txBody>
          <a:bodyPr wrap="square">
            <a:spAutoFit/>
          </a:bodyPr>
          <a:lstStyle/>
          <a:p>
            <a:r>
              <a:rPr lang="uz-Cyrl-UZ" sz="1400" dirty="0"/>
              <a:t>Активлар ва мажбуриятларнинг ҳақиқий баҳоси</a:t>
            </a:r>
            <a:endParaRPr lang="ru-RU" sz="1400" dirty="0"/>
          </a:p>
        </p:txBody>
      </p:sp>
      <p:sp>
        <p:nvSpPr>
          <p:cNvPr id="101" name="Прямоугольник 100"/>
          <p:cNvSpPr/>
          <p:nvPr/>
        </p:nvSpPr>
        <p:spPr>
          <a:xfrm>
            <a:off x="6684022" y="5335821"/>
            <a:ext cx="1602042" cy="369332"/>
          </a:xfrm>
          <a:prstGeom prst="rect">
            <a:avLst/>
          </a:prstGeom>
        </p:spPr>
        <p:txBody>
          <a:bodyPr wrap="none">
            <a:spAutoFit/>
          </a:bodyPr>
          <a:lstStyle/>
          <a:p>
            <a:r>
              <a:rPr lang="uz-Cyrl-UZ" dirty="0"/>
              <a:t>Тушунарлилик</a:t>
            </a:r>
            <a:endParaRPr lang="ru-RU" dirty="0"/>
          </a:p>
        </p:txBody>
      </p:sp>
      <p:sp>
        <p:nvSpPr>
          <p:cNvPr id="102" name="Прямоугольник 101"/>
          <p:cNvSpPr/>
          <p:nvPr/>
        </p:nvSpPr>
        <p:spPr>
          <a:xfrm>
            <a:off x="940691" y="5477704"/>
            <a:ext cx="1598194" cy="369332"/>
          </a:xfrm>
          <a:prstGeom prst="rect">
            <a:avLst/>
          </a:prstGeom>
        </p:spPr>
        <p:txBody>
          <a:bodyPr wrap="none">
            <a:spAutoFit/>
          </a:bodyPr>
          <a:lstStyle/>
          <a:p>
            <a:r>
              <a:rPr lang="uz-Cyrl-UZ" dirty="0"/>
              <a:t>Аҳамиятлилик</a:t>
            </a:r>
            <a:endParaRPr lang="ru-RU" dirty="0"/>
          </a:p>
        </p:txBody>
      </p:sp>
      <p:sp>
        <p:nvSpPr>
          <p:cNvPr id="103" name="Прямоугольник 102"/>
          <p:cNvSpPr/>
          <p:nvPr/>
        </p:nvSpPr>
        <p:spPr>
          <a:xfrm>
            <a:off x="6705725" y="5723964"/>
            <a:ext cx="1355371" cy="369332"/>
          </a:xfrm>
          <a:prstGeom prst="rect">
            <a:avLst/>
          </a:prstGeom>
        </p:spPr>
        <p:txBody>
          <a:bodyPr wrap="none">
            <a:spAutoFit/>
          </a:bodyPr>
          <a:lstStyle/>
          <a:p>
            <a:r>
              <a:rPr lang="uz-Cyrl-UZ" dirty="0"/>
              <a:t>Жиддийлик</a:t>
            </a:r>
            <a:endParaRPr lang="ru-RU" dirty="0"/>
          </a:p>
        </p:txBody>
      </p:sp>
      <p:sp>
        <p:nvSpPr>
          <p:cNvPr id="104" name="Прямоугольник 103"/>
          <p:cNvSpPr/>
          <p:nvPr/>
        </p:nvSpPr>
        <p:spPr>
          <a:xfrm>
            <a:off x="1035546" y="5877272"/>
            <a:ext cx="1952278" cy="584775"/>
          </a:xfrm>
          <a:prstGeom prst="rect">
            <a:avLst/>
          </a:prstGeom>
        </p:spPr>
        <p:txBody>
          <a:bodyPr wrap="square">
            <a:spAutoFit/>
          </a:bodyPr>
          <a:lstStyle/>
          <a:p>
            <a:r>
              <a:rPr lang="uz-Cyrl-UZ" sz="1600" dirty="0"/>
              <a:t>Хаққоний ва холис тақдим</a:t>
            </a:r>
            <a:endParaRPr lang="ru-RU" sz="1600" dirty="0"/>
          </a:p>
        </p:txBody>
      </p:sp>
      <p:sp>
        <p:nvSpPr>
          <p:cNvPr id="105" name="Прямоугольник 104"/>
          <p:cNvSpPr/>
          <p:nvPr/>
        </p:nvSpPr>
        <p:spPr>
          <a:xfrm>
            <a:off x="6380424" y="6021288"/>
            <a:ext cx="1707712" cy="369332"/>
          </a:xfrm>
          <a:prstGeom prst="rect">
            <a:avLst/>
          </a:prstGeom>
        </p:spPr>
        <p:txBody>
          <a:bodyPr wrap="none">
            <a:spAutoFit/>
          </a:bodyPr>
          <a:lstStyle/>
          <a:p>
            <a:r>
              <a:rPr lang="uz-Cyrl-UZ" dirty="0"/>
              <a:t>Тугалланганлик</a:t>
            </a:r>
            <a:endParaRPr lang="ru-RU" dirty="0"/>
          </a:p>
        </p:txBody>
      </p:sp>
      <p:sp>
        <p:nvSpPr>
          <p:cNvPr id="106" name="Прямоугольник 105"/>
          <p:cNvSpPr/>
          <p:nvPr/>
        </p:nvSpPr>
        <p:spPr>
          <a:xfrm>
            <a:off x="6118803" y="6453336"/>
            <a:ext cx="1130438" cy="369332"/>
          </a:xfrm>
          <a:prstGeom prst="rect">
            <a:avLst/>
          </a:prstGeom>
        </p:spPr>
        <p:txBody>
          <a:bodyPr wrap="none">
            <a:spAutoFit/>
          </a:bodyPr>
          <a:lstStyle/>
          <a:p>
            <a:r>
              <a:rPr lang="uz-Cyrl-UZ" dirty="0"/>
              <a:t>Изчиллик</a:t>
            </a:r>
            <a:endParaRPr lang="ru-RU" dirty="0"/>
          </a:p>
        </p:txBody>
      </p:sp>
      <p:sp>
        <p:nvSpPr>
          <p:cNvPr id="107" name="Прямоугольник 106"/>
          <p:cNvSpPr/>
          <p:nvPr/>
        </p:nvSpPr>
        <p:spPr>
          <a:xfrm>
            <a:off x="899588" y="6474822"/>
            <a:ext cx="2285434" cy="338554"/>
          </a:xfrm>
          <a:prstGeom prst="rect">
            <a:avLst/>
          </a:prstGeom>
        </p:spPr>
        <p:txBody>
          <a:bodyPr wrap="none">
            <a:spAutoFit/>
          </a:bodyPr>
          <a:lstStyle/>
          <a:p>
            <a:r>
              <a:rPr lang="uz-Cyrl-UZ" sz="1600" dirty="0"/>
              <a:t>Ўз вақтида тақдим этиш</a:t>
            </a:r>
            <a:endParaRPr lang="ru-RU" sz="1600" dirty="0"/>
          </a:p>
        </p:txBody>
      </p:sp>
      <p:sp>
        <p:nvSpPr>
          <p:cNvPr id="109" name="Скругленный прямоугольник 108"/>
          <p:cNvSpPr/>
          <p:nvPr/>
        </p:nvSpPr>
        <p:spPr>
          <a:xfrm>
            <a:off x="485800" y="116632"/>
            <a:ext cx="8334671" cy="22322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dirty="0" smtClean="0"/>
              <a:t>    Молиявий </a:t>
            </a:r>
            <a:r>
              <a:rPr lang="uz-Cyrl-UZ" dirty="0"/>
              <a:t>ҳисоботлар ўзаро бир-бири билан </a:t>
            </a:r>
            <a:r>
              <a:rPr lang="uz-Cyrl-UZ" dirty="0" smtClean="0"/>
              <a:t>боғлангандир</a:t>
            </a:r>
            <a:r>
              <a:rPr lang="uz-Cyrl-UZ" dirty="0"/>
              <a:t>, чунки улар хўжалик фаолиятига доир бир хил ҳолатларнинг ҳар хил жиҳатларини акс эттиради. Ҳар бир ҳисобот битта мақсадга хизмат қилмайдиган ва фойдаланувчиларнинг муаян эҳтиёжларини аниқлаш учун зарур бўлган бутун ахборотни бермайди. Масалан, молиявий-хўжалик фаолиятнинг натижалари тўғрисидаги ҳисобот, агар ундан бухгалтерлик баланси ва пул оқимлари ҳақидаги ҳисобот билан уйғунликда фойдаланилмаса, фаолиятнинг бутун манзарасини акс эттирмайди.</a:t>
            </a:r>
            <a:endParaRPr lang="ru-RU" dirty="0"/>
          </a:p>
        </p:txBody>
      </p:sp>
    </p:spTree>
    <p:extLst>
      <p:ext uri="{BB962C8B-B14F-4D97-AF65-F5344CB8AC3E}">
        <p14:creationId xmlns:p14="http://schemas.microsoft.com/office/powerpoint/2010/main" val="2275914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79512" y="44625"/>
            <a:ext cx="4176464" cy="201622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Ҳисоблаш.</a:t>
            </a:r>
            <a:r>
              <a:rPr lang="uz-Cyrl-UZ" dirty="0"/>
              <a:t> Даромадлар ва харажатлар бухгалтерия ҳисобида эътироф этилади ва келган даврда тушиши ёки пайдо бўлишига қараб (пул маблағларини олиш ёки тўлаш асосида эмас) молиявий ҳисоботларда акс эттирилади.</a:t>
            </a:r>
            <a:endParaRPr lang="ru-RU" dirty="0"/>
          </a:p>
        </p:txBody>
      </p:sp>
      <p:sp>
        <p:nvSpPr>
          <p:cNvPr id="4" name="Скругленный прямоугольник 3"/>
          <p:cNvSpPr/>
          <p:nvPr/>
        </p:nvSpPr>
        <p:spPr>
          <a:xfrm>
            <a:off x="4499992" y="1531472"/>
            <a:ext cx="4608512" cy="369772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Иккиёқлама ёзув усулида ҳисоб-китобни юритиш.</a:t>
            </a:r>
            <a:r>
              <a:rPr lang="uz-Cyrl-UZ" dirty="0"/>
              <a:t> Иккиёқлама ёзув усулида ҳисоб-китобни юритиш деганда шу нарса тушуниладики, хўжалик юритувчи субектлар иккиёқлама ёзув тизими асосида бухгалтерия оператсияларини қайд этиши керак, иккиёқлама ёзув шундан иборатки, битта </a:t>
            </a:r>
            <a:r>
              <a:rPr lang="uz-Cyrl-UZ" dirty="0" smtClean="0"/>
              <a:t>операция </a:t>
            </a:r>
            <a:r>
              <a:rPr lang="uz-Cyrl-UZ" dirty="0"/>
              <a:t>бўйича битта сумманинг ўзи бухгалтерия ҳисобининг иккита ҳисобварақларида - биттасининг дебетида ва бошқасининг кредитида акс эттирилади.</a:t>
            </a:r>
            <a:endParaRPr lang="ru-RU" dirty="0"/>
          </a:p>
        </p:txBody>
      </p:sp>
      <p:sp>
        <p:nvSpPr>
          <p:cNvPr id="6" name="Скругленный прямоугольник 5"/>
          <p:cNvSpPr/>
          <p:nvPr/>
        </p:nvSpPr>
        <p:spPr>
          <a:xfrm>
            <a:off x="179512" y="4365104"/>
            <a:ext cx="4176464" cy="23762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Узлуксизлик.</a:t>
            </a:r>
            <a:r>
              <a:rPr lang="uz-Cyrl-UZ" dirty="0"/>
              <a:t> Хўжалик юритувчи субект узлуксиз ишлайдиган, яъни белгиланган келажакда ишлашни давом эттирадиган субект деб ҳисобланади. Унинг ўз фаолиятини тугатиш ёки фаолият кўламини анча қисқартириш нияти ҳам, зарурати ҳам йўқ деб тахмин қилинади.</a:t>
            </a:r>
            <a:endParaRPr lang="ru-RU"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44625"/>
            <a:ext cx="4536504" cy="1440159"/>
          </a:xfrm>
          <a:prstGeom prst="rect">
            <a:avLst/>
          </a:prstGeom>
        </p:spPr>
      </p:pic>
      <p:pic>
        <p:nvPicPr>
          <p:cNvPr id="8" name="Picture 10" descr="Image result for ÐÑÐµÐ·Ð¸Ð´ÐµÐ½Ñ ÑÐ¾Ð¼Ð¾Ð½Ð¸Ð´Ð°Ð½ Ð´Ð°Ð²Ð»Ð°Ñ Ð±ÑÐ´Ð¶ÐµÑÐ¸ ÑÐ°ÑÐ´Ð¸ÒÐ»Ð°Ð½Ð´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132856"/>
            <a:ext cx="4176464"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C:\Users\User\Documents\1476755980125313608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5324637"/>
            <a:ext cx="4608512" cy="148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26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5496" y="3789040"/>
            <a:ext cx="4392488" cy="172819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Хўжалик </a:t>
            </a:r>
            <a:r>
              <a:rPr lang="uz-Cyrl-UZ" b="1" dirty="0" smtClean="0"/>
              <a:t>операцияларини</a:t>
            </a:r>
            <a:r>
              <a:rPr lang="uz-Cyrl-UZ" b="1" dirty="0"/>
              <a:t>, активлар ва пассивларни пул билан баҳолаш.</a:t>
            </a:r>
            <a:r>
              <a:rPr lang="uz-Cyrl-UZ" dirty="0"/>
              <a:t> Барча оператсиялар ва воқеалар молиявий ҳисоботлардаги ахборотларни умумлаштириш мақсадида пул билан баҳоланади. </a:t>
            </a:r>
            <a:endParaRPr lang="ru-RU" dirty="0"/>
          </a:p>
        </p:txBody>
      </p:sp>
      <p:sp>
        <p:nvSpPr>
          <p:cNvPr id="4" name="Скругленный прямоугольник 3"/>
          <p:cNvSpPr/>
          <p:nvPr/>
        </p:nvSpPr>
        <p:spPr>
          <a:xfrm>
            <a:off x="4587697" y="1268760"/>
            <a:ext cx="4466094" cy="17476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Ишончлилик.</a:t>
            </a:r>
            <a:r>
              <a:rPr lang="uz-Cyrl-UZ" dirty="0"/>
              <a:t> Ахборот, унда жиддий хатолар ва тахминлар бўлмаса ва унга фойдаланувчилар асосланишса, ишончли бўлади. Оператсиялар ёки воқеаларнинг ишончлилиги бошланғич ҳисоб-китоб ҳужжатлари билан тасдиқланиши керак.</a:t>
            </a:r>
            <a:endParaRPr lang="ru-RU" dirty="0"/>
          </a:p>
        </p:txBody>
      </p:sp>
      <p:sp>
        <p:nvSpPr>
          <p:cNvPr id="6" name="Скругленный прямоугольник 5"/>
          <p:cNvSpPr/>
          <p:nvPr/>
        </p:nvSpPr>
        <p:spPr>
          <a:xfrm>
            <a:off x="4587696" y="4437112"/>
            <a:ext cx="4466095" cy="23762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smtClean="0"/>
              <a:t>Эҳтиёткорлик</a:t>
            </a:r>
            <a:r>
              <a:rPr lang="uz-Cyrl-UZ" b="1" dirty="0"/>
              <a:t>.</a:t>
            </a:r>
            <a:r>
              <a:rPr lang="uz-Cyrl-UZ" dirty="0"/>
              <a:t> Қарорлар қабул қилишда эҳтиёткорлик қоидасига риоя қилиш активлар ва даромад қайтадан баҳоланмаслиги, мажбуриятлар ёки харажатлар эса етарлича баҳоланмаслигига йўл қўймаслик мақсадида ноаниқлик шароитида баҳо чиқариш учун зарурдир.</a:t>
            </a:r>
            <a:endParaRPr lang="ru-RU" dirty="0"/>
          </a:p>
        </p:txBody>
      </p:sp>
      <p:sp>
        <p:nvSpPr>
          <p:cNvPr id="7" name="Скругленный прямоугольник 6"/>
          <p:cNvSpPr/>
          <p:nvPr/>
        </p:nvSpPr>
        <p:spPr>
          <a:xfrm>
            <a:off x="35496" y="44624"/>
            <a:ext cx="4464496" cy="252028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Мазмунининг шаклдан </a:t>
            </a:r>
            <a:r>
              <a:rPr lang="uz-Cyrl-UZ" b="1" dirty="0" smtClean="0"/>
              <a:t>устунлиги</a:t>
            </a:r>
            <a:r>
              <a:rPr lang="uz-Cyrl-UZ" b="1" dirty="0"/>
              <a:t>.</a:t>
            </a:r>
            <a:r>
              <a:rPr lang="uz-Cyrl-UZ" dirty="0"/>
              <a:t> Агар ҳисоб-китоб ҳужжатларида ва молиявий ҳисоботда ахборот оператсиялар ва воқеаларнинг мазмунини ишончли даражада акс эттирса, бундай ахборот унинг ҳуқуқий шакли билангина эмас, балки моҳияти ва иқтисодий реаллиги билан мувофиқ ҳолда ҳисобга олиниши ва тақдим этилиши зарур.</a:t>
            </a:r>
            <a:endParaRPr lang="ru-RU"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7698" y="44624"/>
            <a:ext cx="4466094" cy="1152128"/>
          </a:xfrm>
          <a:prstGeom prst="rect">
            <a:avLst/>
          </a:prstGeom>
          <a:ln>
            <a:noFill/>
          </a:ln>
          <a:effectLst>
            <a:outerShdw blurRad="190500" algn="tl" rotWithShape="0">
              <a:srgbClr val="000000">
                <a:alpha val="70000"/>
              </a:srgbClr>
            </a:outerShdw>
          </a:effectLst>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2636912"/>
            <a:ext cx="4464495" cy="1080120"/>
          </a:xfrm>
          <a:prstGeom prst="rect">
            <a:avLst/>
          </a:prstGeo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7699" y="3068960"/>
            <a:ext cx="4304782" cy="1296144"/>
          </a:xfrm>
          <a:prstGeom prst="rect">
            <a:avLst/>
          </a:prstGeom>
          <a:ln>
            <a:noFill/>
          </a:ln>
          <a:effectLst>
            <a:outerShdw blurRad="292100" dist="139700" dir="2700000" algn="tl" rotWithShape="0">
              <a:srgbClr val="333333">
                <a:alpha val="65000"/>
              </a:srgbClr>
            </a:outerShdw>
          </a:effectLst>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5625244"/>
            <a:ext cx="4464495" cy="1188132"/>
          </a:xfrm>
          <a:prstGeom prst="rect">
            <a:avLst/>
          </a:prstGeom>
        </p:spPr>
      </p:pic>
    </p:spTree>
    <p:extLst>
      <p:ext uri="{BB962C8B-B14F-4D97-AF65-F5344CB8AC3E}">
        <p14:creationId xmlns:p14="http://schemas.microsoft.com/office/powerpoint/2010/main" val="64347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5297668" y="22252"/>
            <a:ext cx="3779912" cy="304670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Активлар ва мажбуриятларнинг ҳақиқий баҳоси. </a:t>
            </a:r>
            <a:r>
              <a:rPr lang="uz-Cyrl-UZ" dirty="0"/>
              <a:t>Активлар ва мажбуриятларнинг ҳақиқий баҳолаш қоидаси шундан иборатки, уларнинг таннархи ёки сотиб олиш қиймати асосий баҳодир. Стандартларда кўзда тутилган айрим ҳолларда ҳақиқий баҳо сотиб олиш қийматидан фарқ қилиши </a:t>
            </a:r>
            <a:r>
              <a:rPr lang="uz-Cyrl-UZ" dirty="0" smtClean="0"/>
              <a:t>мумкин.</a:t>
            </a:r>
            <a:endParaRPr lang="ru-RU" dirty="0"/>
          </a:p>
        </p:txBody>
      </p:sp>
      <p:sp>
        <p:nvSpPr>
          <p:cNvPr id="6" name="Скругленный прямоугольник 5"/>
          <p:cNvSpPr/>
          <p:nvPr/>
        </p:nvSpPr>
        <p:spPr>
          <a:xfrm>
            <a:off x="29353" y="2420888"/>
            <a:ext cx="5256584" cy="28803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Кўрсаткичларнинг қиёсийлиги.</a:t>
            </a:r>
            <a:r>
              <a:rPr lang="uz-Cyrl-UZ" dirty="0"/>
              <a:t> Молиявий ахборот фойдали ва мазмунли бўлиши учун, бир ҳисобот давридаги ахборот бошқа ҳисобот давридагиси билан қиёсланадиган бўлиши керак. Фойдаланувчилар хўжалик юритувчи субект молиявий ҳисоботни тайёрлашда фойдаланиладиган ҳисоб-китоб сиёсатидан, ана шу сиёсатдаги барча ўзгаришлардан ва шундай ўзгаришларнинг натижаларидан хабардор бўлишлари лозим.</a:t>
            </a:r>
            <a:endParaRPr lang="ru-RU" dirty="0"/>
          </a:p>
        </p:txBody>
      </p:sp>
      <p:sp>
        <p:nvSpPr>
          <p:cNvPr id="7" name="Скругленный прямоугольник 6"/>
          <p:cNvSpPr/>
          <p:nvPr/>
        </p:nvSpPr>
        <p:spPr>
          <a:xfrm>
            <a:off x="5004048" y="5229200"/>
            <a:ext cx="4073532" cy="158417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Молиявий ҳисоботдаги бетарафлик.</a:t>
            </a:r>
            <a:r>
              <a:rPr lang="uz-Cyrl-UZ" dirty="0"/>
              <a:t> Молиявий ҳисоботда бериладиган ахборот ишончли бўлиши учун тахминлардан мустақил бўлиши лозим.</a:t>
            </a:r>
            <a:endParaRPr lang="ru-RU"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16632"/>
            <a:ext cx="4962408" cy="2160240"/>
          </a:xfrm>
          <a:prstGeom prst="rect">
            <a:avLst/>
          </a:prstGeom>
        </p:spPr>
      </p:pic>
      <p:pic>
        <p:nvPicPr>
          <p:cNvPr id="9" name="Picture 5" descr="C:\Users\User\Desktop\144099_408c0099ff261ba30cf2fae2c74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0834" y="3212976"/>
            <a:ext cx="3233579" cy="18953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5445224"/>
            <a:ext cx="4752528"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9628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2771800" y="4005064"/>
            <a:ext cx="6336704" cy="28083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smtClean="0"/>
              <a:t>    Ҳисобот </a:t>
            </a:r>
            <a:r>
              <a:rPr lang="uz-Cyrl-UZ" b="1" dirty="0"/>
              <a:t>даврида даромадлар билан харажатларнинг мувофиқлиги.</a:t>
            </a:r>
            <a:r>
              <a:rPr lang="uz-Cyrl-UZ" dirty="0"/>
              <a:t> Ҳисобот даврида бўлган даромадлар билан харажатларнинг мувофиқлиги шуни англатадики, мазкур даврда ушбу ҳисобот давридаги даромадларни олишга асос бўлган харажатларгина акс эттирилади. Агар даромадлар билан харажатларнинг ўртасида бевосита боғлиқликни ўрнатиш қийин бўлса, харажатлар бирон-бир тақсимлаш тизимига мувофиқ бир нечта ҳисобот даврлари ўртасида тақсимланади. Бу, масалан, бир неча йилга тақсимланадиган амортизатсия харажатларига </a:t>
            </a:r>
            <a:r>
              <a:rPr lang="uz-Cyrl-UZ" dirty="0" smtClean="0"/>
              <a:t>талуқлидир</a:t>
            </a:r>
            <a:r>
              <a:rPr lang="uz-Cyrl-UZ" dirty="0"/>
              <a:t>.</a:t>
            </a:r>
            <a:endParaRPr lang="ru-RU" dirty="0"/>
          </a:p>
        </p:txBody>
      </p:sp>
      <p:sp>
        <p:nvSpPr>
          <p:cNvPr id="4" name="Скругленный прямоугольник 3"/>
          <p:cNvSpPr/>
          <p:nvPr/>
        </p:nvSpPr>
        <p:spPr>
          <a:xfrm>
            <a:off x="5004048" y="44624"/>
            <a:ext cx="4104456" cy="223224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a:t>Аҳамиятлилик. </a:t>
            </a:r>
            <a:r>
              <a:rPr lang="uz-Cyrl-UZ" dirty="0"/>
              <a:t>Молиявий ахборот фойдаланувчилар қарорлар қабул қилиш жараёнида уларнинг эҳтиёжларини қондириш ва уларга оператсион, молиявий ва хўжалик фаолиятига баҳо беришда кўмаклашиш учун аҳамиятли бўлиши керак.</a:t>
            </a:r>
            <a:endParaRPr lang="ru-RU" dirty="0"/>
          </a:p>
        </p:txBody>
      </p:sp>
      <p:sp>
        <p:nvSpPr>
          <p:cNvPr id="5" name="Скругленный прямоугольник 4"/>
          <p:cNvSpPr/>
          <p:nvPr/>
        </p:nvSpPr>
        <p:spPr>
          <a:xfrm>
            <a:off x="35496" y="1916832"/>
            <a:ext cx="4896788" cy="201622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Активлар ва мажбуриятларнинг ҳақиқий баҳоси. </a:t>
            </a:r>
            <a:r>
              <a:rPr lang="uz-Cyrl-UZ" dirty="0"/>
              <a:t>Активлар ва мажбуриятларнинг ҳақиқий баҳолаш қоидаси шундан иборатки, уларнинг таннархи ёки сотиб олиш қиймати асосий баҳодир. Стандартларда кўзда тутилган айрим ҳолларда ҳақиқий баҳо сотиб олиш қийматидан фарқ қилиши </a:t>
            </a:r>
            <a:r>
              <a:rPr lang="uz-Cyrl-UZ" dirty="0" smtClean="0"/>
              <a:t>мумкин.</a:t>
            </a:r>
            <a:endParaRPr lang="ru-RU" dirty="0"/>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44624"/>
            <a:ext cx="4860032"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4032448" cy="1728192"/>
          </a:xfrm>
          <a:prstGeom prst="rect">
            <a:avLst/>
          </a:prstGeom>
          <a:ln>
            <a:noFill/>
          </a:ln>
          <a:effectLst>
            <a:softEdge rad="112500"/>
          </a:effectLst>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4005064"/>
            <a:ext cx="2592288" cy="2736304"/>
          </a:xfrm>
          <a:prstGeom prst="rect">
            <a:avLst/>
          </a:prstGeom>
          <a:ln>
            <a:noFill/>
          </a:ln>
          <a:effectLst>
            <a:softEdge rad="112500"/>
          </a:effectLst>
        </p:spPr>
      </p:pic>
    </p:spTree>
    <p:extLst>
      <p:ext uri="{BB962C8B-B14F-4D97-AF65-F5344CB8AC3E}">
        <p14:creationId xmlns:p14="http://schemas.microsoft.com/office/powerpoint/2010/main" val="201129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79512" y="3717032"/>
            <a:ext cx="4426984" cy="93610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smtClean="0"/>
              <a:t>   Тушунарлилик</a:t>
            </a:r>
            <a:r>
              <a:rPr lang="uz-Cyrl-UZ" b="1" dirty="0"/>
              <a:t>.</a:t>
            </a:r>
            <a:r>
              <a:rPr lang="uz-Cyrl-UZ" dirty="0"/>
              <a:t> Молиявий ҳисоботларда берилаётган ахборот фойдаланувчиларга тушунарли бўлиши керак.</a:t>
            </a:r>
            <a:endParaRPr lang="ru-RU" dirty="0"/>
          </a:p>
        </p:txBody>
      </p:sp>
      <p:sp>
        <p:nvSpPr>
          <p:cNvPr id="4" name="Скругленный прямоугольник 3"/>
          <p:cNvSpPr/>
          <p:nvPr/>
        </p:nvSpPr>
        <p:spPr>
          <a:xfrm>
            <a:off x="4029278" y="2492896"/>
            <a:ext cx="5079226" cy="10081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smtClean="0"/>
              <a:t>    Тугалланганлик</a:t>
            </a:r>
            <a:r>
              <a:rPr lang="uz-Cyrl-UZ" b="1" dirty="0"/>
              <a:t>.</a:t>
            </a:r>
            <a:r>
              <a:rPr lang="uz-Cyrl-UZ" dirty="0"/>
              <a:t> Молиявий ҳисоботларнинг ишончлилигини таъминлаш мақсадида ахборот етарлича тўла ҳажмда тақдим этилиши керак.</a:t>
            </a:r>
            <a:endParaRPr lang="ru-RU" dirty="0"/>
          </a:p>
        </p:txBody>
      </p:sp>
      <p:sp>
        <p:nvSpPr>
          <p:cNvPr id="5" name="Скругленный прямоугольник 4"/>
          <p:cNvSpPr/>
          <p:nvPr/>
        </p:nvSpPr>
        <p:spPr>
          <a:xfrm>
            <a:off x="4029278" y="5229200"/>
            <a:ext cx="5079226" cy="158417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b="1" dirty="0" smtClean="0"/>
              <a:t>   Хаққоний </a:t>
            </a:r>
            <a:r>
              <a:rPr lang="uz-Cyrl-UZ" b="1" dirty="0"/>
              <a:t>ва холис тақдим.</a:t>
            </a:r>
            <a:r>
              <a:rPr lang="uz-Cyrl-UZ" dirty="0"/>
              <a:t> Молиявий ҳисоботлар фойдаланувчида хўжалик юритувчи субектнинг молиявий аҳволи, оператсиялар натижалари, пул маблағлари ҳаракати тўғрисида ҳаққоний ва холис тасаввур яратиши керак.</a:t>
            </a:r>
            <a:endParaRPr lang="ru-RU" dirty="0"/>
          </a:p>
        </p:txBody>
      </p:sp>
      <p:sp>
        <p:nvSpPr>
          <p:cNvPr id="6" name="Скругленный прямоугольник 5"/>
          <p:cNvSpPr/>
          <p:nvPr/>
        </p:nvSpPr>
        <p:spPr>
          <a:xfrm>
            <a:off x="145016" y="116632"/>
            <a:ext cx="4859032" cy="230425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smtClean="0"/>
              <a:t>     Жиддийлик</a:t>
            </a:r>
            <a:r>
              <a:rPr lang="uz-Cyrl-UZ" b="1" dirty="0"/>
              <a:t>.</a:t>
            </a:r>
            <a:r>
              <a:rPr lang="uz-Cyrl-UZ" dirty="0"/>
              <a:t> Агар ахборотни киритмаслик ёки нотўғри тақдим этиш ахборотдан фойдаланувчиларнинг молиявий ҳисобот асосида қабул қилинган иқтисодий қарорларига таъсир этса, у жиддий ҳисобланади. Ахборотнинг аҳамиятига унинг моҳияти ҳам, шунингдек унинг қиммати (жиддийлиги) ҳам таъсир ўтказиши мумкин.</a:t>
            </a:r>
            <a:endParaRPr lang="ru-RU"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116632"/>
            <a:ext cx="3960440" cy="2304256"/>
          </a:xfrm>
          <a:prstGeom prst="rect">
            <a:avLst/>
          </a:prstGeom>
          <a:ln>
            <a:noFill/>
          </a:ln>
          <a:effectLst>
            <a:outerShdw blurRad="190500" algn="tl" rotWithShape="0">
              <a:srgbClr val="000000">
                <a:alpha val="70000"/>
              </a:srgbClr>
            </a:outerShdw>
          </a:effectLst>
        </p:spPr>
      </p:pic>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016" y="2492896"/>
            <a:ext cx="3778912" cy="1152127"/>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3645024"/>
            <a:ext cx="4320480" cy="1512168"/>
          </a:xfrm>
          <a:prstGeom prst="rect">
            <a:avLst/>
          </a:prstGeom>
        </p:spPr>
      </p:pic>
      <p:pic>
        <p:nvPicPr>
          <p:cNvPr id="11" name="Picture 6" descr="https://media5.picsearch.com/is?_QPdn1_eB4sJhqqrm0CPihoHOsNkyYeQwLh5y99sbZw&amp;height=2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3" y="4725144"/>
            <a:ext cx="3744416"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5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35496" y="44624"/>
            <a:ext cx="4392488" cy="26642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smtClean="0"/>
              <a:t>     Изчиллик</a:t>
            </a:r>
            <a:r>
              <a:rPr lang="uz-Cyrl-UZ" b="1" dirty="0"/>
              <a:t>.</a:t>
            </a:r>
            <a:r>
              <a:rPr lang="uz-Cyrl-UZ" dirty="0"/>
              <a:t> Ҳисоб сиёсати бир даврдан иккинчи даврга изчил ўтказилиб боради, деб ҳисобланади. Фойдаланувчилар хўжалик юритувчи субектнинг молиявий аҳволидаги ўзгартириш тамойилини белгилаш учун ҳар хил ҳисобот даврида уларнинг молиявий ҳисоботларини таққослаш имкониятига эга бўлишлари керак.</a:t>
            </a:r>
            <a:endParaRPr lang="ru-RU" dirty="0"/>
          </a:p>
        </p:txBody>
      </p:sp>
      <p:sp>
        <p:nvSpPr>
          <p:cNvPr id="5" name="Скругленный прямоугольник 4"/>
          <p:cNvSpPr/>
          <p:nvPr/>
        </p:nvSpPr>
        <p:spPr>
          <a:xfrm>
            <a:off x="2627784" y="2780928"/>
            <a:ext cx="6480720" cy="40324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b="1" dirty="0"/>
              <a:t>Ўз вақтида тақдим этиш.</a:t>
            </a:r>
            <a:r>
              <a:rPr lang="uz-Cyrl-UZ" dirty="0"/>
              <a:t> Ҳисобот ахборотининг асоссиз даражада кечиктирилиши билан у ўзининг иқтисодий аҳамиятини йўқотади. Ахборотни ўз вақтида тақдим этиш учун битимнинг ёки бошқа воқеанинг барча жиҳатлари маълум бўлгунга қадар ҳисоботга зарурат пайдо бўлиши мумкин, бу эса унинг ишончлилигини бузади. Бошқа томондан, агар ҳисобот барча жиҳатлар маълум бўлгунича кечиктирилса, ҳатто энг ишончли ахборот ҳам фойдаланувчиларга катта фойда келтирмайди, чунки улар илгарироқ қарор қабул қилишга мажбур бўладилар. Аҳамиятлилик билан ишончлилик ўртасида мутаносибликка эришиш мақсадида иқтисодий қарорларни қабул қилишда фойдаланувчиларнинг эҳтиёжларини қандай қилиб энг яхши тарзда қондириш масаласини ҳал этиш керак.</a:t>
            </a: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44624"/>
            <a:ext cx="4536504" cy="2664296"/>
          </a:xfrm>
          <a:prstGeom prst="rect">
            <a:avLst/>
          </a:prstGeom>
          <a:ln>
            <a:noFill/>
          </a:ln>
          <a:effectLst>
            <a:outerShdw blurRad="292100" dist="139700" dir="2700000" algn="tl" rotWithShape="0">
              <a:srgbClr val="333333">
                <a:alpha val="65000"/>
              </a:srgbClr>
            </a:outerShdw>
          </a:effectLst>
        </p:spPr>
      </p:pic>
      <p:pic>
        <p:nvPicPr>
          <p:cNvPr id="7" name="Picture 2"/>
          <p:cNvPicPr>
            <a:picLocks noChangeAspect="1" noChangeArrowheads="1"/>
          </p:cNvPicPr>
          <p:nvPr/>
        </p:nvPicPr>
        <p:blipFill>
          <a:blip r:embed="rId3"/>
          <a:srcRect/>
          <a:stretch>
            <a:fillRect/>
          </a:stretch>
        </p:blipFill>
        <p:spPr bwMode="auto">
          <a:xfrm>
            <a:off x="35496" y="2852936"/>
            <a:ext cx="2520280" cy="3960440"/>
          </a:xfrm>
          <a:prstGeom prst="rect">
            <a:avLst/>
          </a:prstGeom>
          <a:noFill/>
          <a:ln w="9525">
            <a:noFill/>
            <a:miter lim="800000"/>
            <a:headEnd/>
            <a:tailEnd/>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val="1285620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249880" y="44624"/>
            <a:ext cx="8570592" cy="19442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dirty="0" smtClean="0"/>
              <a:t>   Активлар</a:t>
            </a:r>
            <a:r>
              <a:rPr lang="uz-Cyrl-UZ" dirty="0"/>
              <a:t>, хусусий сармоя ва мажбуриятлар бухгалтерия балансида хўжалик юритувчи субектнинг молиявий натижаларини аниқлаш билан бевосита боғлиқ бўлган элементларидир. Даромадлар ва харажатлар фаолият натижалари тўғрисидаги ҳисоботда хўжалик юритувчи субектнинг кўрсаткичларини аниқлаш билан бевосита боғлиқ бўлган элементларидир. Пул маблағларининг ҳаракати тўғрисидаги ҳисобот фаолият натижалари ва бухгалтерия баланси элементларидаги ўзгаришлар тўғрисидаги ҳисоботнинг элементларидир.</a:t>
            </a:r>
            <a:endParaRPr lang="ru-RU" dirty="0"/>
          </a:p>
        </p:txBody>
      </p:sp>
      <p:sp>
        <p:nvSpPr>
          <p:cNvPr id="5" name="Freeform 586">
            <a:extLst>
              <a:ext uri="{FF2B5EF4-FFF2-40B4-BE49-F238E27FC236}">
                <a16:creationId xmlns="" xmlns:a16="http://schemas.microsoft.com/office/drawing/2014/main" id="{3D3DD053-3536-4D6E-AD4F-FB84E273F172}"/>
              </a:ext>
            </a:extLst>
          </p:cNvPr>
          <p:cNvSpPr>
            <a:spLocks/>
          </p:cNvSpPr>
          <p:nvPr/>
        </p:nvSpPr>
        <p:spPr bwMode="auto">
          <a:xfrm>
            <a:off x="395536" y="2348880"/>
            <a:ext cx="4168957" cy="908858"/>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7" name="Freeform 586">
            <a:extLst>
              <a:ext uri="{FF2B5EF4-FFF2-40B4-BE49-F238E27FC236}">
                <a16:creationId xmlns="" xmlns:a16="http://schemas.microsoft.com/office/drawing/2014/main" id="{273836A9-246A-4F25-B656-C2547F42D19E}"/>
              </a:ext>
            </a:extLst>
          </p:cNvPr>
          <p:cNvSpPr>
            <a:spLocks/>
          </p:cNvSpPr>
          <p:nvPr/>
        </p:nvSpPr>
        <p:spPr bwMode="auto">
          <a:xfrm>
            <a:off x="395536" y="3318084"/>
            <a:ext cx="4139640" cy="758988"/>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9" name="Freeform 586">
            <a:extLst>
              <a:ext uri="{FF2B5EF4-FFF2-40B4-BE49-F238E27FC236}">
                <a16:creationId xmlns="" xmlns:a16="http://schemas.microsoft.com/office/drawing/2014/main" id="{9BB3BD6D-A343-471D-B97F-8483ABDF1F41}"/>
              </a:ext>
            </a:extLst>
          </p:cNvPr>
          <p:cNvSpPr>
            <a:spLocks/>
          </p:cNvSpPr>
          <p:nvPr/>
        </p:nvSpPr>
        <p:spPr bwMode="auto">
          <a:xfrm>
            <a:off x="395536" y="4149081"/>
            <a:ext cx="4139640" cy="789766"/>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5">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 name="Freeform 586">
            <a:extLst>
              <a:ext uri="{FF2B5EF4-FFF2-40B4-BE49-F238E27FC236}">
                <a16:creationId xmlns="" xmlns:a16="http://schemas.microsoft.com/office/drawing/2014/main" id="{9BB3709E-BFF9-4B77-BB32-19702AEB6607}"/>
              </a:ext>
            </a:extLst>
          </p:cNvPr>
          <p:cNvSpPr>
            <a:spLocks/>
          </p:cNvSpPr>
          <p:nvPr/>
        </p:nvSpPr>
        <p:spPr bwMode="auto">
          <a:xfrm>
            <a:off x="4775001" y="2348881"/>
            <a:ext cx="4333503" cy="1743873"/>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2">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13" name="Freeform 586">
            <a:extLst>
              <a:ext uri="{FF2B5EF4-FFF2-40B4-BE49-F238E27FC236}">
                <a16:creationId xmlns="" xmlns:a16="http://schemas.microsoft.com/office/drawing/2014/main" id="{A9C78BEC-7E18-451D-90D7-B5EE2EE7D2BE}"/>
              </a:ext>
            </a:extLst>
          </p:cNvPr>
          <p:cNvSpPr>
            <a:spLocks/>
          </p:cNvSpPr>
          <p:nvPr/>
        </p:nvSpPr>
        <p:spPr bwMode="auto">
          <a:xfrm>
            <a:off x="4775001" y="4149082"/>
            <a:ext cx="4333503" cy="1017670"/>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4">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5" name="Freeform 586">
            <a:extLst>
              <a:ext uri="{FF2B5EF4-FFF2-40B4-BE49-F238E27FC236}">
                <a16:creationId xmlns="" xmlns:a16="http://schemas.microsoft.com/office/drawing/2014/main" id="{9EC42FC2-9A5E-4E5F-BBBD-F5227F5ACA92}"/>
              </a:ext>
            </a:extLst>
          </p:cNvPr>
          <p:cNvSpPr>
            <a:spLocks/>
          </p:cNvSpPr>
          <p:nvPr/>
        </p:nvSpPr>
        <p:spPr bwMode="auto">
          <a:xfrm>
            <a:off x="395536" y="5004790"/>
            <a:ext cx="4138948" cy="944489"/>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6">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0" name="Freeform 588">
            <a:extLst>
              <a:ext uri="{FF2B5EF4-FFF2-40B4-BE49-F238E27FC236}">
                <a16:creationId xmlns="" xmlns:a16="http://schemas.microsoft.com/office/drawing/2014/main" id="{1C26D83F-4ED2-45B1-8CE9-337CAA1C3362}"/>
              </a:ext>
            </a:extLst>
          </p:cNvPr>
          <p:cNvSpPr>
            <a:spLocks/>
          </p:cNvSpPr>
          <p:nvPr/>
        </p:nvSpPr>
        <p:spPr bwMode="auto">
          <a:xfrm>
            <a:off x="112566" y="3219075"/>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1" name="Freeform 587">
            <a:extLst>
              <a:ext uri="{FF2B5EF4-FFF2-40B4-BE49-F238E27FC236}">
                <a16:creationId xmlns="" xmlns:a16="http://schemas.microsoft.com/office/drawing/2014/main" id="{4B4932E0-260D-417C-9F24-32D8CB7C7135}"/>
              </a:ext>
            </a:extLst>
          </p:cNvPr>
          <p:cNvSpPr>
            <a:spLocks/>
          </p:cNvSpPr>
          <p:nvPr/>
        </p:nvSpPr>
        <p:spPr bwMode="auto">
          <a:xfrm>
            <a:off x="854545" y="3764808"/>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45" name="Freeform 585">
            <a:extLst>
              <a:ext uri="{FF2B5EF4-FFF2-40B4-BE49-F238E27FC236}">
                <a16:creationId xmlns="" xmlns:a16="http://schemas.microsoft.com/office/drawing/2014/main" id="{02F69E37-6DEF-4F6D-9E8B-2C604DB3CD46}"/>
              </a:ext>
            </a:extLst>
          </p:cNvPr>
          <p:cNvSpPr>
            <a:spLocks/>
          </p:cNvSpPr>
          <p:nvPr/>
        </p:nvSpPr>
        <p:spPr bwMode="auto">
          <a:xfrm>
            <a:off x="251520" y="3356992"/>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3</a:t>
            </a:r>
          </a:p>
        </p:txBody>
      </p:sp>
      <p:sp>
        <p:nvSpPr>
          <p:cNvPr id="46" name="Freeform 588">
            <a:extLst>
              <a:ext uri="{FF2B5EF4-FFF2-40B4-BE49-F238E27FC236}">
                <a16:creationId xmlns="" xmlns:a16="http://schemas.microsoft.com/office/drawing/2014/main" id="{B99803D2-C1FC-4302-9057-141EBD8CF69F}"/>
              </a:ext>
            </a:extLst>
          </p:cNvPr>
          <p:cNvSpPr>
            <a:spLocks/>
          </p:cNvSpPr>
          <p:nvPr/>
        </p:nvSpPr>
        <p:spPr bwMode="auto">
          <a:xfrm>
            <a:off x="107504" y="2348880"/>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7" name="Freeform 587">
            <a:extLst>
              <a:ext uri="{FF2B5EF4-FFF2-40B4-BE49-F238E27FC236}">
                <a16:creationId xmlns="" xmlns:a16="http://schemas.microsoft.com/office/drawing/2014/main" id="{F8047C14-C6D9-4B02-8031-869A6A644767}"/>
              </a:ext>
            </a:extLst>
          </p:cNvPr>
          <p:cNvSpPr>
            <a:spLocks/>
          </p:cNvSpPr>
          <p:nvPr/>
        </p:nvSpPr>
        <p:spPr bwMode="auto">
          <a:xfrm>
            <a:off x="854545" y="2524826"/>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1" name="Freeform 585">
            <a:extLst>
              <a:ext uri="{FF2B5EF4-FFF2-40B4-BE49-F238E27FC236}">
                <a16:creationId xmlns="" xmlns:a16="http://schemas.microsoft.com/office/drawing/2014/main" id="{934FE23C-0998-4DE4-A967-1D8FFD9046F6}"/>
              </a:ext>
            </a:extLst>
          </p:cNvPr>
          <p:cNvSpPr>
            <a:spLocks/>
          </p:cNvSpPr>
          <p:nvPr/>
        </p:nvSpPr>
        <p:spPr bwMode="auto">
          <a:xfrm>
            <a:off x="251520" y="2492896"/>
            <a:ext cx="521208" cy="5212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1</a:t>
            </a:r>
          </a:p>
        </p:txBody>
      </p:sp>
      <p:sp>
        <p:nvSpPr>
          <p:cNvPr id="52" name="Freeform 588">
            <a:extLst>
              <a:ext uri="{FF2B5EF4-FFF2-40B4-BE49-F238E27FC236}">
                <a16:creationId xmlns="" xmlns:a16="http://schemas.microsoft.com/office/drawing/2014/main" id="{87EF0420-C11F-40DF-858C-5DBD3A1FF0BB}"/>
              </a:ext>
            </a:extLst>
          </p:cNvPr>
          <p:cNvSpPr>
            <a:spLocks/>
          </p:cNvSpPr>
          <p:nvPr/>
        </p:nvSpPr>
        <p:spPr bwMode="auto">
          <a:xfrm>
            <a:off x="4577062" y="2348880"/>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3" name="Freeform 587">
            <a:extLst>
              <a:ext uri="{FF2B5EF4-FFF2-40B4-BE49-F238E27FC236}">
                <a16:creationId xmlns="" xmlns:a16="http://schemas.microsoft.com/office/drawing/2014/main" id="{2824665D-0214-4A51-B0A7-643D6BD03D99}"/>
              </a:ext>
            </a:extLst>
          </p:cNvPr>
          <p:cNvSpPr>
            <a:spLocks/>
          </p:cNvSpPr>
          <p:nvPr/>
        </p:nvSpPr>
        <p:spPr bwMode="auto">
          <a:xfrm>
            <a:off x="4886218" y="2524826"/>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7" name="Freeform 585">
            <a:extLst>
              <a:ext uri="{FF2B5EF4-FFF2-40B4-BE49-F238E27FC236}">
                <a16:creationId xmlns="" xmlns:a16="http://schemas.microsoft.com/office/drawing/2014/main" id="{DB950164-DA89-4B25-9AF0-4F3307A5FC5E}"/>
              </a:ext>
            </a:extLst>
          </p:cNvPr>
          <p:cNvSpPr>
            <a:spLocks/>
          </p:cNvSpPr>
          <p:nvPr/>
        </p:nvSpPr>
        <p:spPr bwMode="auto">
          <a:xfrm>
            <a:off x="4717508" y="2480431"/>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2</a:t>
            </a:r>
          </a:p>
        </p:txBody>
      </p:sp>
      <p:sp>
        <p:nvSpPr>
          <p:cNvPr id="58" name="Freeform 588">
            <a:extLst>
              <a:ext uri="{FF2B5EF4-FFF2-40B4-BE49-F238E27FC236}">
                <a16:creationId xmlns="" xmlns:a16="http://schemas.microsoft.com/office/drawing/2014/main" id="{F5688FE4-6A91-47E1-8236-0A4F59E99ADA}"/>
              </a:ext>
            </a:extLst>
          </p:cNvPr>
          <p:cNvSpPr>
            <a:spLocks/>
          </p:cNvSpPr>
          <p:nvPr/>
        </p:nvSpPr>
        <p:spPr bwMode="auto">
          <a:xfrm>
            <a:off x="4577062" y="4227187"/>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9" name="Freeform 587">
            <a:extLst>
              <a:ext uri="{FF2B5EF4-FFF2-40B4-BE49-F238E27FC236}">
                <a16:creationId xmlns="" xmlns:a16="http://schemas.microsoft.com/office/drawing/2014/main" id="{6CE2AF03-89AF-4D79-8A30-9A0BC172E702}"/>
              </a:ext>
            </a:extLst>
          </p:cNvPr>
          <p:cNvSpPr>
            <a:spLocks/>
          </p:cNvSpPr>
          <p:nvPr/>
        </p:nvSpPr>
        <p:spPr bwMode="auto">
          <a:xfrm>
            <a:off x="4886218" y="3764808"/>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3" name="Freeform 585">
            <a:extLst>
              <a:ext uri="{FF2B5EF4-FFF2-40B4-BE49-F238E27FC236}">
                <a16:creationId xmlns="" xmlns:a16="http://schemas.microsoft.com/office/drawing/2014/main" id="{A4AD2828-ADC7-42AD-9BD7-B2AF4522555B}"/>
              </a:ext>
            </a:extLst>
          </p:cNvPr>
          <p:cNvSpPr>
            <a:spLocks/>
          </p:cNvSpPr>
          <p:nvPr/>
        </p:nvSpPr>
        <p:spPr bwMode="auto">
          <a:xfrm>
            <a:off x="4717508" y="4415540"/>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4</a:t>
            </a:r>
          </a:p>
        </p:txBody>
      </p:sp>
      <p:sp>
        <p:nvSpPr>
          <p:cNvPr id="64" name="Freeform 588">
            <a:extLst>
              <a:ext uri="{FF2B5EF4-FFF2-40B4-BE49-F238E27FC236}">
                <a16:creationId xmlns="" xmlns:a16="http://schemas.microsoft.com/office/drawing/2014/main" id="{21C58894-01CA-497C-B767-A2F07533ED84}"/>
              </a:ext>
            </a:extLst>
          </p:cNvPr>
          <p:cNvSpPr>
            <a:spLocks/>
          </p:cNvSpPr>
          <p:nvPr/>
        </p:nvSpPr>
        <p:spPr bwMode="auto">
          <a:xfrm>
            <a:off x="112566" y="4155179"/>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65" name="Freeform 587">
            <a:extLst>
              <a:ext uri="{FF2B5EF4-FFF2-40B4-BE49-F238E27FC236}">
                <a16:creationId xmlns="" xmlns:a16="http://schemas.microsoft.com/office/drawing/2014/main" id="{04859CD4-911F-4DCA-A1AC-F4693A000978}"/>
              </a:ext>
            </a:extLst>
          </p:cNvPr>
          <p:cNvSpPr>
            <a:spLocks/>
          </p:cNvSpPr>
          <p:nvPr/>
        </p:nvSpPr>
        <p:spPr bwMode="auto">
          <a:xfrm>
            <a:off x="854545" y="5004790"/>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9" name="Freeform 585">
            <a:extLst>
              <a:ext uri="{FF2B5EF4-FFF2-40B4-BE49-F238E27FC236}">
                <a16:creationId xmlns="" xmlns:a16="http://schemas.microsoft.com/office/drawing/2014/main" id="{ADA4AED6-4F68-48C8-974C-F6C2036E1E90}"/>
              </a:ext>
            </a:extLst>
          </p:cNvPr>
          <p:cNvSpPr>
            <a:spLocks/>
          </p:cNvSpPr>
          <p:nvPr/>
        </p:nvSpPr>
        <p:spPr bwMode="auto">
          <a:xfrm>
            <a:off x="251520" y="4293096"/>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5</a:t>
            </a:r>
          </a:p>
        </p:txBody>
      </p:sp>
      <p:sp>
        <p:nvSpPr>
          <p:cNvPr id="70" name="Freeform 588">
            <a:extLst>
              <a:ext uri="{FF2B5EF4-FFF2-40B4-BE49-F238E27FC236}">
                <a16:creationId xmlns="" xmlns:a16="http://schemas.microsoft.com/office/drawing/2014/main" id="{CE04EDC9-F761-47E9-BD68-25E977FCE507}"/>
              </a:ext>
            </a:extLst>
          </p:cNvPr>
          <p:cNvSpPr>
            <a:spLocks/>
          </p:cNvSpPr>
          <p:nvPr/>
        </p:nvSpPr>
        <p:spPr bwMode="auto">
          <a:xfrm>
            <a:off x="104932" y="5036210"/>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71" name="Freeform 587">
            <a:extLst>
              <a:ext uri="{FF2B5EF4-FFF2-40B4-BE49-F238E27FC236}">
                <a16:creationId xmlns="" xmlns:a16="http://schemas.microsoft.com/office/drawing/2014/main" id="{B8203FC3-47C1-490F-AC41-FEA43E0BFEA8}"/>
              </a:ext>
            </a:extLst>
          </p:cNvPr>
          <p:cNvSpPr>
            <a:spLocks/>
          </p:cNvSpPr>
          <p:nvPr/>
        </p:nvSpPr>
        <p:spPr bwMode="auto">
          <a:xfrm>
            <a:off x="4886218" y="5004790"/>
            <a:ext cx="517079" cy="517079"/>
          </a:xfrm>
          <a:custGeom>
            <a:avLst/>
            <a:gdLst>
              <a:gd name="T0" fmla="*/ 946 w 1995"/>
              <a:gd name="T1" fmla="*/ 1993 h 1995"/>
              <a:gd name="T2" fmla="*/ 748 w 1995"/>
              <a:gd name="T3" fmla="*/ 1964 h 1995"/>
              <a:gd name="T4" fmla="*/ 565 w 1995"/>
              <a:gd name="T5" fmla="*/ 1898 h 1995"/>
              <a:gd name="T6" fmla="*/ 401 w 1995"/>
              <a:gd name="T7" fmla="*/ 1798 h 1995"/>
              <a:gd name="T8" fmla="*/ 259 w 1995"/>
              <a:gd name="T9" fmla="*/ 1668 h 1995"/>
              <a:gd name="T10" fmla="*/ 145 w 1995"/>
              <a:gd name="T11" fmla="*/ 1515 h 1995"/>
              <a:gd name="T12" fmla="*/ 61 w 1995"/>
              <a:gd name="T13" fmla="*/ 1340 h 1995"/>
              <a:gd name="T14" fmla="*/ 12 w 1995"/>
              <a:gd name="T15" fmla="*/ 1150 h 1995"/>
              <a:gd name="T16" fmla="*/ 0 w 1995"/>
              <a:gd name="T17" fmla="*/ 998 h 1995"/>
              <a:gd name="T18" fmla="*/ 12 w 1995"/>
              <a:gd name="T19" fmla="*/ 846 h 1995"/>
              <a:gd name="T20" fmla="*/ 61 w 1995"/>
              <a:gd name="T21" fmla="*/ 655 h 1995"/>
              <a:gd name="T22" fmla="*/ 145 w 1995"/>
              <a:gd name="T23" fmla="*/ 481 h 1995"/>
              <a:gd name="T24" fmla="*/ 259 w 1995"/>
              <a:gd name="T25" fmla="*/ 327 h 1995"/>
              <a:gd name="T26" fmla="*/ 401 w 1995"/>
              <a:gd name="T27" fmla="*/ 198 h 1995"/>
              <a:gd name="T28" fmla="*/ 565 w 1995"/>
              <a:gd name="T29" fmla="*/ 98 h 1995"/>
              <a:gd name="T30" fmla="*/ 748 w 1995"/>
              <a:gd name="T31" fmla="*/ 31 h 1995"/>
              <a:gd name="T32" fmla="*/ 946 w 1995"/>
              <a:gd name="T33" fmla="*/ 1 h 1995"/>
              <a:gd name="T34" fmla="*/ 1049 w 1995"/>
              <a:gd name="T35" fmla="*/ 1 h 1995"/>
              <a:gd name="T36" fmla="*/ 1247 w 1995"/>
              <a:gd name="T37" fmla="*/ 31 h 1995"/>
              <a:gd name="T38" fmla="*/ 1431 w 1995"/>
              <a:gd name="T39" fmla="*/ 98 h 1995"/>
              <a:gd name="T40" fmla="*/ 1594 w 1995"/>
              <a:gd name="T41" fmla="*/ 198 h 1995"/>
              <a:gd name="T42" fmla="*/ 1737 w 1995"/>
              <a:gd name="T43" fmla="*/ 327 h 1995"/>
              <a:gd name="T44" fmla="*/ 1851 w 1995"/>
              <a:gd name="T45" fmla="*/ 481 h 1995"/>
              <a:gd name="T46" fmla="*/ 1935 w 1995"/>
              <a:gd name="T47" fmla="*/ 655 h 1995"/>
              <a:gd name="T48" fmla="*/ 1985 w 1995"/>
              <a:gd name="T49" fmla="*/ 846 h 1995"/>
              <a:gd name="T50" fmla="*/ 1995 w 1995"/>
              <a:gd name="T51" fmla="*/ 998 h 1995"/>
              <a:gd name="T52" fmla="*/ 1985 w 1995"/>
              <a:gd name="T53" fmla="*/ 1150 h 1995"/>
              <a:gd name="T54" fmla="*/ 1935 w 1995"/>
              <a:gd name="T55" fmla="*/ 1340 h 1995"/>
              <a:gd name="T56" fmla="*/ 1851 w 1995"/>
              <a:gd name="T57" fmla="*/ 1515 h 1995"/>
              <a:gd name="T58" fmla="*/ 1737 w 1995"/>
              <a:gd name="T59" fmla="*/ 1668 h 1995"/>
              <a:gd name="T60" fmla="*/ 1594 w 1995"/>
              <a:gd name="T61" fmla="*/ 1798 h 1995"/>
              <a:gd name="T62" fmla="*/ 1431 w 1995"/>
              <a:gd name="T63" fmla="*/ 1898 h 1995"/>
              <a:gd name="T64" fmla="*/ 1247 w 1995"/>
              <a:gd name="T65" fmla="*/ 1964 h 1995"/>
              <a:gd name="T66" fmla="*/ 1049 w 1995"/>
              <a:gd name="T67" fmla="*/ 1993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5" h="1995">
                <a:moveTo>
                  <a:pt x="998" y="1995"/>
                </a:moveTo>
                <a:lnTo>
                  <a:pt x="946" y="1993"/>
                </a:lnTo>
                <a:lnTo>
                  <a:pt x="847" y="1984"/>
                </a:lnTo>
                <a:lnTo>
                  <a:pt x="748" y="1964"/>
                </a:lnTo>
                <a:lnTo>
                  <a:pt x="655" y="1935"/>
                </a:lnTo>
                <a:lnTo>
                  <a:pt x="565" y="1898"/>
                </a:lnTo>
                <a:lnTo>
                  <a:pt x="481" y="1851"/>
                </a:lnTo>
                <a:lnTo>
                  <a:pt x="401" y="1798"/>
                </a:lnTo>
                <a:lnTo>
                  <a:pt x="327" y="1735"/>
                </a:lnTo>
                <a:lnTo>
                  <a:pt x="259" y="1668"/>
                </a:lnTo>
                <a:lnTo>
                  <a:pt x="198" y="1594"/>
                </a:lnTo>
                <a:lnTo>
                  <a:pt x="145" y="1515"/>
                </a:lnTo>
                <a:lnTo>
                  <a:pt x="99" y="1430"/>
                </a:lnTo>
                <a:lnTo>
                  <a:pt x="61" y="1340"/>
                </a:lnTo>
                <a:lnTo>
                  <a:pt x="31" y="1247"/>
                </a:lnTo>
                <a:lnTo>
                  <a:pt x="12" y="1150"/>
                </a:lnTo>
                <a:lnTo>
                  <a:pt x="1" y="1049"/>
                </a:lnTo>
                <a:lnTo>
                  <a:pt x="0" y="998"/>
                </a:lnTo>
                <a:lnTo>
                  <a:pt x="1" y="946"/>
                </a:lnTo>
                <a:lnTo>
                  <a:pt x="12" y="846"/>
                </a:lnTo>
                <a:lnTo>
                  <a:pt x="31" y="748"/>
                </a:lnTo>
                <a:lnTo>
                  <a:pt x="61" y="655"/>
                </a:lnTo>
                <a:lnTo>
                  <a:pt x="99" y="565"/>
                </a:lnTo>
                <a:lnTo>
                  <a:pt x="145" y="481"/>
                </a:lnTo>
                <a:lnTo>
                  <a:pt x="198" y="400"/>
                </a:lnTo>
                <a:lnTo>
                  <a:pt x="259" y="327"/>
                </a:lnTo>
                <a:lnTo>
                  <a:pt x="327" y="259"/>
                </a:lnTo>
                <a:lnTo>
                  <a:pt x="401" y="198"/>
                </a:lnTo>
                <a:lnTo>
                  <a:pt x="481" y="145"/>
                </a:lnTo>
                <a:lnTo>
                  <a:pt x="565" y="98"/>
                </a:lnTo>
                <a:lnTo>
                  <a:pt x="655" y="61"/>
                </a:lnTo>
                <a:lnTo>
                  <a:pt x="748" y="31"/>
                </a:lnTo>
                <a:lnTo>
                  <a:pt x="847" y="12"/>
                </a:lnTo>
                <a:lnTo>
                  <a:pt x="946" y="1"/>
                </a:lnTo>
                <a:lnTo>
                  <a:pt x="998" y="0"/>
                </a:lnTo>
                <a:lnTo>
                  <a:pt x="1049" y="1"/>
                </a:lnTo>
                <a:lnTo>
                  <a:pt x="1150" y="12"/>
                </a:lnTo>
                <a:lnTo>
                  <a:pt x="1247" y="31"/>
                </a:lnTo>
                <a:lnTo>
                  <a:pt x="1340" y="61"/>
                </a:lnTo>
                <a:lnTo>
                  <a:pt x="1431" y="98"/>
                </a:lnTo>
                <a:lnTo>
                  <a:pt x="1515" y="145"/>
                </a:lnTo>
                <a:lnTo>
                  <a:pt x="1594" y="198"/>
                </a:lnTo>
                <a:lnTo>
                  <a:pt x="1668" y="259"/>
                </a:lnTo>
                <a:lnTo>
                  <a:pt x="1737" y="327"/>
                </a:lnTo>
                <a:lnTo>
                  <a:pt x="1798" y="400"/>
                </a:lnTo>
                <a:lnTo>
                  <a:pt x="1851" y="481"/>
                </a:lnTo>
                <a:lnTo>
                  <a:pt x="1898" y="565"/>
                </a:lnTo>
                <a:lnTo>
                  <a:pt x="1935" y="655"/>
                </a:lnTo>
                <a:lnTo>
                  <a:pt x="1964" y="748"/>
                </a:lnTo>
                <a:lnTo>
                  <a:pt x="1985" y="846"/>
                </a:lnTo>
                <a:lnTo>
                  <a:pt x="1995" y="946"/>
                </a:lnTo>
                <a:lnTo>
                  <a:pt x="1995" y="998"/>
                </a:lnTo>
                <a:lnTo>
                  <a:pt x="1995" y="1049"/>
                </a:lnTo>
                <a:lnTo>
                  <a:pt x="1985" y="1150"/>
                </a:lnTo>
                <a:lnTo>
                  <a:pt x="1964" y="1247"/>
                </a:lnTo>
                <a:lnTo>
                  <a:pt x="1935" y="1340"/>
                </a:lnTo>
                <a:lnTo>
                  <a:pt x="1898" y="1430"/>
                </a:lnTo>
                <a:lnTo>
                  <a:pt x="1851" y="1515"/>
                </a:lnTo>
                <a:lnTo>
                  <a:pt x="1798" y="1594"/>
                </a:lnTo>
                <a:lnTo>
                  <a:pt x="1737" y="1668"/>
                </a:lnTo>
                <a:lnTo>
                  <a:pt x="1668" y="1735"/>
                </a:lnTo>
                <a:lnTo>
                  <a:pt x="1594" y="1798"/>
                </a:lnTo>
                <a:lnTo>
                  <a:pt x="1515" y="1851"/>
                </a:lnTo>
                <a:lnTo>
                  <a:pt x="1431" y="1898"/>
                </a:lnTo>
                <a:lnTo>
                  <a:pt x="1340" y="1935"/>
                </a:lnTo>
                <a:lnTo>
                  <a:pt x="1247" y="1964"/>
                </a:lnTo>
                <a:lnTo>
                  <a:pt x="1150" y="1984"/>
                </a:lnTo>
                <a:lnTo>
                  <a:pt x="1049" y="1993"/>
                </a:lnTo>
                <a:lnTo>
                  <a:pt x="998" y="19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585">
            <a:extLst>
              <a:ext uri="{FF2B5EF4-FFF2-40B4-BE49-F238E27FC236}">
                <a16:creationId xmlns="" xmlns:a16="http://schemas.microsoft.com/office/drawing/2014/main" id="{18D43308-2F38-45C9-8BA9-AA28F8F5CA6C}"/>
              </a:ext>
            </a:extLst>
          </p:cNvPr>
          <p:cNvSpPr>
            <a:spLocks/>
          </p:cNvSpPr>
          <p:nvPr/>
        </p:nvSpPr>
        <p:spPr bwMode="auto">
          <a:xfrm>
            <a:off x="249880" y="5154290"/>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en-US" sz="3300" b="1" dirty="0">
                <a:solidFill>
                  <a:srgbClr val="191C21"/>
                </a:solidFill>
              </a:rPr>
              <a:t>6</a:t>
            </a:r>
          </a:p>
        </p:txBody>
      </p:sp>
      <p:sp>
        <p:nvSpPr>
          <p:cNvPr id="76" name="Прямоугольник 75"/>
          <p:cNvSpPr/>
          <p:nvPr/>
        </p:nvSpPr>
        <p:spPr>
          <a:xfrm>
            <a:off x="2756787" y="2014344"/>
            <a:ext cx="3723968" cy="369332"/>
          </a:xfrm>
          <a:prstGeom prst="rect">
            <a:avLst/>
          </a:prstGeom>
        </p:spPr>
        <p:txBody>
          <a:bodyPr wrap="none">
            <a:spAutoFit/>
          </a:bodyPr>
          <a:lstStyle/>
          <a:p>
            <a:r>
              <a:rPr lang="uz-Cyrl-UZ" b="1" dirty="0"/>
              <a:t>Улар қуйидаги тарзда аниқланади:</a:t>
            </a:r>
            <a:endParaRPr lang="ru-RU" b="1" dirty="0"/>
          </a:p>
        </p:txBody>
      </p:sp>
      <p:sp>
        <p:nvSpPr>
          <p:cNvPr id="77" name="Прямоугольник 76"/>
          <p:cNvSpPr/>
          <p:nvPr/>
        </p:nvSpPr>
        <p:spPr>
          <a:xfrm>
            <a:off x="1043608" y="2276872"/>
            <a:ext cx="3490876" cy="1015663"/>
          </a:xfrm>
          <a:prstGeom prst="rect">
            <a:avLst/>
          </a:prstGeom>
        </p:spPr>
        <p:txBody>
          <a:bodyPr wrap="square">
            <a:spAutoFit/>
          </a:bodyPr>
          <a:lstStyle/>
          <a:p>
            <a:r>
              <a:rPr lang="uz-Cyrl-UZ" dirty="0" smtClean="0"/>
              <a:t> </a:t>
            </a:r>
            <a:r>
              <a:rPr lang="uz-Cyrl-UZ" sz="1400" dirty="0"/>
              <a:t>Активлар – субект назорат қиладиган, келгусида улардан даромад олиш мақсадида аввалги фаолият натижасида олинган иқтисодий ресурслардир.</a:t>
            </a:r>
            <a:endParaRPr lang="ru-RU" sz="1400" dirty="0"/>
          </a:p>
        </p:txBody>
      </p:sp>
      <p:sp>
        <p:nvSpPr>
          <p:cNvPr id="78" name="Прямоугольник 77"/>
          <p:cNvSpPr/>
          <p:nvPr/>
        </p:nvSpPr>
        <p:spPr>
          <a:xfrm>
            <a:off x="5394016" y="2276872"/>
            <a:ext cx="3786496" cy="1815882"/>
          </a:xfrm>
          <a:prstGeom prst="rect">
            <a:avLst/>
          </a:prstGeom>
        </p:spPr>
        <p:txBody>
          <a:bodyPr wrap="square">
            <a:spAutoFit/>
          </a:bodyPr>
          <a:lstStyle/>
          <a:p>
            <a:r>
              <a:rPr lang="uz-Cyrl-UZ" sz="1400" dirty="0" smtClean="0"/>
              <a:t>   Мажбуриятлар </a:t>
            </a:r>
            <a:r>
              <a:rPr lang="uz-Cyrl-UZ" sz="1400" dirty="0"/>
              <a:t>– шахснинг (қарздорнинг) бошқа шахс (кредитор) фойдасига муаян ишни амалга ошириш, масалан, мол-мулкни топшириш, ишни бажариш, пул тўлаш ва бошқа мажбуриятларидир ёхуд муаян хатти-ҳаракатдан тийилиб туриш мажбуриятидир, кредитор эса қарздордан ўз мажбуриятларини бажаришини талаб қилишга ҳақлидир;</a:t>
            </a:r>
            <a:endParaRPr lang="ru-RU" sz="1400" dirty="0"/>
          </a:p>
        </p:txBody>
      </p:sp>
      <p:sp>
        <p:nvSpPr>
          <p:cNvPr id="79" name="Прямоугольник 78"/>
          <p:cNvSpPr/>
          <p:nvPr/>
        </p:nvSpPr>
        <p:spPr>
          <a:xfrm>
            <a:off x="971600" y="3318083"/>
            <a:ext cx="4064472" cy="830997"/>
          </a:xfrm>
          <a:prstGeom prst="rect">
            <a:avLst/>
          </a:prstGeom>
        </p:spPr>
        <p:txBody>
          <a:bodyPr wrap="square">
            <a:spAutoFit/>
          </a:bodyPr>
          <a:lstStyle/>
          <a:p>
            <a:r>
              <a:rPr lang="uz-Cyrl-UZ" sz="1600" dirty="0" smtClean="0"/>
              <a:t>  Хусусий </a:t>
            </a:r>
            <a:r>
              <a:rPr lang="uz-Cyrl-UZ" sz="1600" dirty="0"/>
              <a:t>сармоя – субектнинг мажбуриятларни чегириб ташлагандан кейинги активларидир;</a:t>
            </a:r>
            <a:endParaRPr lang="ru-RU" sz="1600" dirty="0"/>
          </a:p>
        </p:txBody>
      </p:sp>
      <p:sp>
        <p:nvSpPr>
          <p:cNvPr id="80" name="Прямоугольник 79"/>
          <p:cNvSpPr/>
          <p:nvPr/>
        </p:nvSpPr>
        <p:spPr>
          <a:xfrm>
            <a:off x="5364088" y="4077072"/>
            <a:ext cx="3744416" cy="1077218"/>
          </a:xfrm>
          <a:prstGeom prst="rect">
            <a:avLst/>
          </a:prstGeom>
        </p:spPr>
        <p:txBody>
          <a:bodyPr wrap="square">
            <a:spAutoFit/>
          </a:bodyPr>
          <a:lstStyle/>
          <a:p>
            <a:r>
              <a:rPr lang="uz-Cyrl-UZ" sz="1600" dirty="0" smtClean="0"/>
              <a:t>   Захиралар </a:t>
            </a:r>
            <a:r>
              <a:rPr lang="uz-Cyrl-UZ" sz="1600" dirty="0"/>
              <a:t>– келгусида муаян харажатларга сарфланиши мумкин бўлган хусусий сармоянинг бир қисмидир;</a:t>
            </a:r>
            <a:endParaRPr lang="ru-RU" sz="1600" dirty="0"/>
          </a:p>
        </p:txBody>
      </p:sp>
      <p:sp>
        <p:nvSpPr>
          <p:cNvPr id="81" name="Прямоугольник 80"/>
          <p:cNvSpPr/>
          <p:nvPr/>
        </p:nvSpPr>
        <p:spPr>
          <a:xfrm>
            <a:off x="980611" y="4077072"/>
            <a:ext cx="3879421" cy="861774"/>
          </a:xfrm>
          <a:prstGeom prst="rect">
            <a:avLst/>
          </a:prstGeom>
        </p:spPr>
        <p:txBody>
          <a:bodyPr wrap="square">
            <a:spAutoFit/>
          </a:bodyPr>
          <a:lstStyle/>
          <a:p>
            <a:r>
              <a:rPr lang="uz-Cyrl-UZ" sz="1600" dirty="0" smtClean="0"/>
              <a:t>  Даромадлар </a:t>
            </a:r>
            <a:r>
              <a:rPr lang="uz-Cyrl-UZ" sz="1600" dirty="0"/>
              <a:t>– ҳисобот даврида активларнинг кўпайиши ёхуд мажбуриятларнинг </a:t>
            </a:r>
            <a:r>
              <a:rPr lang="uz-Cyrl-UZ" sz="1600" dirty="0" smtClean="0"/>
              <a:t>камайишидир</a:t>
            </a:r>
            <a:r>
              <a:rPr lang="uz-Cyrl-UZ" dirty="0" smtClean="0"/>
              <a:t>;</a:t>
            </a:r>
            <a:endParaRPr lang="ru-RU" dirty="0"/>
          </a:p>
        </p:txBody>
      </p:sp>
      <p:sp>
        <p:nvSpPr>
          <p:cNvPr id="82" name="Прямоугольник 81"/>
          <p:cNvSpPr/>
          <p:nvPr/>
        </p:nvSpPr>
        <p:spPr>
          <a:xfrm>
            <a:off x="1043608" y="4974267"/>
            <a:ext cx="3888432" cy="830997"/>
          </a:xfrm>
          <a:prstGeom prst="rect">
            <a:avLst/>
          </a:prstGeom>
        </p:spPr>
        <p:txBody>
          <a:bodyPr wrap="square">
            <a:spAutoFit/>
          </a:bodyPr>
          <a:lstStyle/>
          <a:p>
            <a:r>
              <a:rPr lang="uz-Cyrl-UZ" sz="1600" dirty="0" smtClean="0"/>
              <a:t>  Харажатлар </a:t>
            </a:r>
            <a:r>
              <a:rPr lang="uz-Cyrl-UZ" sz="1600" dirty="0"/>
              <a:t>– ҳисобот даврида активларнинг камайиши ёхуд мажбуриятларнинг кўпайишидир;</a:t>
            </a:r>
            <a:endParaRPr lang="ru-RU" sz="1600" dirty="0"/>
          </a:p>
        </p:txBody>
      </p:sp>
      <p:sp>
        <p:nvSpPr>
          <p:cNvPr id="83" name="Freeform 586">
            <a:extLst>
              <a:ext uri="{FF2B5EF4-FFF2-40B4-BE49-F238E27FC236}">
                <a16:creationId xmlns="" xmlns:a16="http://schemas.microsoft.com/office/drawing/2014/main" id="{273836A9-246A-4F25-B656-C2547F42D19E}"/>
              </a:ext>
            </a:extLst>
          </p:cNvPr>
          <p:cNvSpPr>
            <a:spLocks/>
          </p:cNvSpPr>
          <p:nvPr/>
        </p:nvSpPr>
        <p:spPr bwMode="auto">
          <a:xfrm>
            <a:off x="4775001" y="5229200"/>
            <a:ext cx="4333503" cy="1080120"/>
          </a:xfrm>
          <a:custGeom>
            <a:avLst/>
            <a:gdLst>
              <a:gd name="T0" fmla="*/ 0 w 11294"/>
              <a:gd name="T1" fmla="*/ 0 h 2604"/>
              <a:gd name="T2" fmla="*/ 86 w 11294"/>
              <a:gd name="T3" fmla="*/ 56 h 2604"/>
              <a:gd name="T4" fmla="*/ 244 w 11294"/>
              <a:gd name="T5" fmla="*/ 187 h 2604"/>
              <a:gd name="T6" fmla="*/ 385 w 11294"/>
              <a:gd name="T7" fmla="*/ 336 h 2604"/>
              <a:gd name="T8" fmla="*/ 509 w 11294"/>
              <a:gd name="T9" fmla="*/ 500 h 2604"/>
              <a:gd name="T10" fmla="*/ 585 w 11294"/>
              <a:gd name="T11" fmla="*/ 634 h 2604"/>
              <a:gd name="T12" fmla="*/ 630 w 11294"/>
              <a:gd name="T13" fmla="*/ 727 h 2604"/>
              <a:gd name="T14" fmla="*/ 671 w 11294"/>
              <a:gd name="T15" fmla="*/ 824 h 2604"/>
              <a:gd name="T16" fmla="*/ 703 w 11294"/>
              <a:gd name="T17" fmla="*/ 923 h 2604"/>
              <a:gd name="T18" fmla="*/ 730 w 11294"/>
              <a:gd name="T19" fmla="*/ 1025 h 2604"/>
              <a:gd name="T20" fmla="*/ 751 w 11294"/>
              <a:gd name="T21" fmla="*/ 1130 h 2604"/>
              <a:gd name="T22" fmla="*/ 765 w 11294"/>
              <a:gd name="T23" fmla="*/ 1236 h 2604"/>
              <a:gd name="T24" fmla="*/ 772 w 11294"/>
              <a:gd name="T25" fmla="*/ 1345 h 2604"/>
              <a:gd name="T26" fmla="*/ 773 w 11294"/>
              <a:gd name="T27" fmla="*/ 1401 h 2604"/>
              <a:gd name="T28" fmla="*/ 773 w 11294"/>
              <a:gd name="T29" fmla="*/ 1407 h 2604"/>
              <a:gd name="T30" fmla="*/ 773 w 11294"/>
              <a:gd name="T31" fmla="*/ 1414 h 2604"/>
              <a:gd name="T32" fmla="*/ 774 w 11294"/>
              <a:gd name="T33" fmla="*/ 1466 h 2604"/>
              <a:gd name="T34" fmla="*/ 786 w 11294"/>
              <a:gd name="T35" fmla="*/ 1564 h 2604"/>
              <a:gd name="T36" fmla="*/ 807 w 11294"/>
              <a:gd name="T37" fmla="*/ 1660 h 2604"/>
              <a:gd name="T38" fmla="*/ 836 w 11294"/>
              <a:gd name="T39" fmla="*/ 1754 h 2604"/>
              <a:gd name="T40" fmla="*/ 874 w 11294"/>
              <a:gd name="T41" fmla="*/ 1842 h 2604"/>
              <a:gd name="T42" fmla="*/ 921 w 11294"/>
              <a:gd name="T43" fmla="*/ 1925 h 2604"/>
              <a:gd name="T44" fmla="*/ 975 w 11294"/>
              <a:gd name="T45" fmla="*/ 2004 h 2604"/>
              <a:gd name="T46" fmla="*/ 1036 w 11294"/>
              <a:gd name="T47" fmla="*/ 2076 h 2604"/>
              <a:gd name="T48" fmla="*/ 1103 w 11294"/>
              <a:gd name="T49" fmla="*/ 2144 h 2604"/>
              <a:gd name="T50" fmla="*/ 1177 w 11294"/>
              <a:gd name="T51" fmla="*/ 2203 h 2604"/>
              <a:gd name="T52" fmla="*/ 1256 w 11294"/>
              <a:gd name="T53" fmla="*/ 2256 h 2604"/>
              <a:gd name="T54" fmla="*/ 1341 w 11294"/>
              <a:gd name="T55" fmla="*/ 2302 h 2604"/>
              <a:gd name="T56" fmla="*/ 1429 w 11294"/>
              <a:gd name="T57" fmla="*/ 2338 h 2604"/>
              <a:gd name="T58" fmla="*/ 1522 w 11294"/>
              <a:gd name="T59" fmla="*/ 2368 h 2604"/>
              <a:gd name="T60" fmla="*/ 1619 w 11294"/>
              <a:gd name="T61" fmla="*/ 2387 h 2604"/>
              <a:gd name="T62" fmla="*/ 1719 w 11294"/>
              <a:gd name="T63" fmla="*/ 2396 h 2604"/>
              <a:gd name="T64" fmla="*/ 1770 w 11294"/>
              <a:gd name="T65" fmla="*/ 2398 h 2604"/>
              <a:gd name="T66" fmla="*/ 1770 w 11294"/>
              <a:gd name="T67" fmla="*/ 2604 h 2604"/>
              <a:gd name="T68" fmla="*/ 11294 w 11294"/>
              <a:gd name="T69" fmla="*/ 2604 h 2604"/>
              <a:gd name="T70" fmla="*/ 11294 w 11294"/>
              <a:gd name="T71" fmla="*/ 543 h 2604"/>
              <a:gd name="T72" fmla="*/ 11292 w 11294"/>
              <a:gd name="T73" fmla="*/ 487 h 2604"/>
              <a:gd name="T74" fmla="*/ 11270 w 11294"/>
              <a:gd name="T75" fmla="*/ 381 h 2604"/>
              <a:gd name="T76" fmla="*/ 11229 w 11294"/>
              <a:gd name="T77" fmla="*/ 284 h 2604"/>
              <a:gd name="T78" fmla="*/ 11170 w 11294"/>
              <a:gd name="T79" fmla="*/ 197 h 2604"/>
              <a:gd name="T80" fmla="*/ 11097 w 11294"/>
              <a:gd name="T81" fmla="*/ 123 h 2604"/>
              <a:gd name="T82" fmla="*/ 11010 w 11294"/>
              <a:gd name="T83" fmla="*/ 65 h 2604"/>
              <a:gd name="T84" fmla="*/ 10913 w 11294"/>
              <a:gd name="T85" fmla="*/ 23 h 2604"/>
              <a:gd name="T86" fmla="*/ 10806 w 11294"/>
              <a:gd name="T87" fmla="*/ 1 h 2604"/>
              <a:gd name="T88" fmla="*/ 10751 w 11294"/>
              <a:gd name="T89" fmla="*/ 0 h 2604"/>
              <a:gd name="T90" fmla="*/ 0 w 11294"/>
              <a:gd name="T91" fmla="*/ 0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94" h="2604">
                <a:moveTo>
                  <a:pt x="0" y="0"/>
                </a:moveTo>
                <a:lnTo>
                  <a:pt x="86" y="56"/>
                </a:lnTo>
                <a:lnTo>
                  <a:pt x="244" y="187"/>
                </a:lnTo>
                <a:lnTo>
                  <a:pt x="385" y="336"/>
                </a:lnTo>
                <a:lnTo>
                  <a:pt x="509" y="500"/>
                </a:lnTo>
                <a:lnTo>
                  <a:pt x="585" y="634"/>
                </a:lnTo>
                <a:lnTo>
                  <a:pt x="630" y="727"/>
                </a:lnTo>
                <a:lnTo>
                  <a:pt x="671" y="824"/>
                </a:lnTo>
                <a:lnTo>
                  <a:pt x="703" y="923"/>
                </a:lnTo>
                <a:lnTo>
                  <a:pt x="730" y="1025"/>
                </a:lnTo>
                <a:lnTo>
                  <a:pt x="751" y="1130"/>
                </a:lnTo>
                <a:lnTo>
                  <a:pt x="765" y="1236"/>
                </a:lnTo>
                <a:lnTo>
                  <a:pt x="772" y="1345"/>
                </a:lnTo>
                <a:lnTo>
                  <a:pt x="773" y="1401"/>
                </a:lnTo>
                <a:lnTo>
                  <a:pt x="773" y="1407"/>
                </a:lnTo>
                <a:lnTo>
                  <a:pt x="773" y="1414"/>
                </a:lnTo>
                <a:lnTo>
                  <a:pt x="774" y="1466"/>
                </a:lnTo>
                <a:lnTo>
                  <a:pt x="786" y="1564"/>
                </a:lnTo>
                <a:lnTo>
                  <a:pt x="807" y="1660"/>
                </a:lnTo>
                <a:lnTo>
                  <a:pt x="836" y="1754"/>
                </a:lnTo>
                <a:lnTo>
                  <a:pt x="874" y="1842"/>
                </a:lnTo>
                <a:lnTo>
                  <a:pt x="921" y="1925"/>
                </a:lnTo>
                <a:lnTo>
                  <a:pt x="975" y="2004"/>
                </a:lnTo>
                <a:lnTo>
                  <a:pt x="1036" y="2076"/>
                </a:lnTo>
                <a:lnTo>
                  <a:pt x="1103" y="2144"/>
                </a:lnTo>
                <a:lnTo>
                  <a:pt x="1177" y="2203"/>
                </a:lnTo>
                <a:lnTo>
                  <a:pt x="1256" y="2256"/>
                </a:lnTo>
                <a:lnTo>
                  <a:pt x="1341" y="2302"/>
                </a:lnTo>
                <a:lnTo>
                  <a:pt x="1429" y="2338"/>
                </a:lnTo>
                <a:lnTo>
                  <a:pt x="1522" y="2368"/>
                </a:lnTo>
                <a:lnTo>
                  <a:pt x="1619" y="2387"/>
                </a:lnTo>
                <a:lnTo>
                  <a:pt x="1719" y="2396"/>
                </a:lnTo>
                <a:lnTo>
                  <a:pt x="1770" y="2398"/>
                </a:lnTo>
                <a:lnTo>
                  <a:pt x="1770" y="2604"/>
                </a:lnTo>
                <a:lnTo>
                  <a:pt x="11294" y="2604"/>
                </a:lnTo>
                <a:lnTo>
                  <a:pt x="11294" y="543"/>
                </a:lnTo>
                <a:lnTo>
                  <a:pt x="11292" y="487"/>
                </a:lnTo>
                <a:lnTo>
                  <a:pt x="11270" y="381"/>
                </a:lnTo>
                <a:lnTo>
                  <a:pt x="11229" y="284"/>
                </a:lnTo>
                <a:lnTo>
                  <a:pt x="11170" y="197"/>
                </a:lnTo>
                <a:lnTo>
                  <a:pt x="11097" y="123"/>
                </a:lnTo>
                <a:lnTo>
                  <a:pt x="11010" y="65"/>
                </a:lnTo>
                <a:lnTo>
                  <a:pt x="10913" y="23"/>
                </a:lnTo>
                <a:lnTo>
                  <a:pt x="10806" y="1"/>
                </a:lnTo>
                <a:lnTo>
                  <a:pt x="10751" y="0"/>
                </a:lnTo>
                <a:lnTo>
                  <a:pt x="0" y="0"/>
                </a:ln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84" name="Freeform 588">
            <a:extLst>
              <a:ext uri="{FF2B5EF4-FFF2-40B4-BE49-F238E27FC236}">
                <a16:creationId xmlns="" xmlns:a16="http://schemas.microsoft.com/office/drawing/2014/main" id="{1C26D83F-4ED2-45B1-8CE9-337CAA1C3362}"/>
              </a:ext>
            </a:extLst>
          </p:cNvPr>
          <p:cNvSpPr>
            <a:spLocks/>
          </p:cNvSpPr>
          <p:nvPr/>
        </p:nvSpPr>
        <p:spPr bwMode="auto">
          <a:xfrm>
            <a:off x="4564493" y="5242370"/>
            <a:ext cx="859034" cy="857997"/>
          </a:xfrm>
          <a:custGeom>
            <a:avLst/>
            <a:gdLst>
              <a:gd name="T0" fmla="*/ 1573 w 3316"/>
              <a:gd name="T1" fmla="*/ 2 h 3316"/>
              <a:gd name="T2" fmla="*/ 1243 w 3316"/>
              <a:gd name="T3" fmla="*/ 52 h 3316"/>
              <a:gd name="T4" fmla="*/ 939 w 3316"/>
              <a:gd name="T5" fmla="*/ 162 h 3316"/>
              <a:gd name="T6" fmla="*/ 665 w 3316"/>
              <a:gd name="T7" fmla="*/ 328 h 3316"/>
              <a:gd name="T8" fmla="*/ 431 w 3316"/>
              <a:gd name="T9" fmla="*/ 542 h 3316"/>
              <a:gd name="T10" fmla="*/ 240 w 3316"/>
              <a:gd name="T11" fmla="*/ 797 h 3316"/>
              <a:gd name="T12" fmla="*/ 100 w 3316"/>
              <a:gd name="T13" fmla="*/ 1088 h 3316"/>
              <a:gd name="T14" fmla="*/ 19 w 3316"/>
              <a:gd name="T15" fmla="*/ 1405 h 3316"/>
              <a:gd name="T16" fmla="*/ 0 w 3316"/>
              <a:gd name="T17" fmla="*/ 1658 h 3316"/>
              <a:gd name="T18" fmla="*/ 19 w 3316"/>
              <a:gd name="T19" fmla="*/ 1911 h 3316"/>
              <a:gd name="T20" fmla="*/ 100 w 3316"/>
              <a:gd name="T21" fmla="*/ 2228 h 3316"/>
              <a:gd name="T22" fmla="*/ 240 w 3316"/>
              <a:gd name="T23" fmla="*/ 2517 h 3316"/>
              <a:gd name="T24" fmla="*/ 431 w 3316"/>
              <a:gd name="T25" fmla="*/ 2773 h 3316"/>
              <a:gd name="T26" fmla="*/ 665 w 3316"/>
              <a:gd name="T27" fmla="*/ 2987 h 3316"/>
              <a:gd name="T28" fmla="*/ 939 w 3316"/>
              <a:gd name="T29" fmla="*/ 3152 h 3316"/>
              <a:gd name="T30" fmla="*/ 1243 w 3316"/>
              <a:gd name="T31" fmla="*/ 3264 h 3316"/>
              <a:gd name="T32" fmla="*/ 1573 w 3316"/>
              <a:gd name="T33" fmla="*/ 3314 h 3316"/>
              <a:gd name="T34" fmla="*/ 1744 w 3316"/>
              <a:gd name="T35" fmla="*/ 3314 h 3316"/>
              <a:gd name="T36" fmla="*/ 2073 w 3316"/>
              <a:gd name="T37" fmla="*/ 3264 h 3316"/>
              <a:gd name="T38" fmla="*/ 2378 w 3316"/>
              <a:gd name="T39" fmla="*/ 3152 h 3316"/>
              <a:gd name="T40" fmla="*/ 2650 w 3316"/>
              <a:gd name="T41" fmla="*/ 2987 h 3316"/>
              <a:gd name="T42" fmla="*/ 2886 w 3316"/>
              <a:gd name="T43" fmla="*/ 2773 h 3316"/>
              <a:gd name="T44" fmla="*/ 3076 w 3316"/>
              <a:gd name="T45" fmla="*/ 2517 h 3316"/>
              <a:gd name="T46" fmla="*/ 3216 w 3316"/>
              <a:gd name="T47" fmla="*/ 2228 h 3316"/>
              <a:gd name="T48" fmla="*/ 3298 w 3316"/>
              <a:gd name="T49" fmla="*/ 1911 h 3316"/>
              <a:gd name="T50" fmla="*/ 3316 w 3316"/>
              <a:gd name="T51" fmla="*/ 1658 h 3316"/>
              <a:gd name="T52" fmla="*/ 3298 w 3316"/>
              <a:gd name="T53" fmla="*/ 1405 h 3316"/>
              <a:gd name="T54" fmla="*/ 3216 w 3316"/>
              <a:gd name="T55" fmla="*/ 1088 h 3316"/>
              <a:gd name="T56" fmla="*/ 3076 w 3316"/>
              <a:gd name="T57" fmla="*/ 797 h 3316"/>
              <a:gd name="T58" fmla="*/ 2886 w 3316"/>
              <a:gd name="T59" fmla="*/ 542 h 3316"/>
              <a:gd name="T60" fmla="*/ 2650 w 3316"/>
              <a:gd name="T61" fmla="*/ 328 h 3316"/>
              <a:gd name="T62" fmla="*/ 2378 w 3316"/>
              <a:gd name="T63" fmla="*/ 162 h 3316"/>
              <a:gd name="T64" fmla="*/ 2073 w 3316"/>
              <a:gd name="T65" fmla="*/ 52 h 3316"/>
              <a:gd name="T66" fmla="*/ 1744 w 3316"/>
              <a:gd name="T67" fmla="*/ 2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16" h="3316">
                <a:moveTo>
                  <a:pt x="1658" y="0"/>
                </a:moveTo>
                <a:lnTo>
                  <a:pt x="1573" y="2"/>
                </a:lnTo>
                <a:lnTo>
                  <a:pt x="1405" y="18"/>
                </a:lnTo>
                <a:lnTo>
                  <a:pt x="1243" y="52"/>
                </a:lnTo>
                <a:lnTo>
                  <a:pt x="1088" y="100"/>
                </a:lnTo>
                <a:lnTo>
                  <a:pt x="939" y="162"/>
                </a:lnTo>
                <a:lnTo>
                  <a:pt x="798" y="239"/>
                </a:lnTo>
                <a:lnTo>
                  <a:pt x="665" y="328"/>
                </a:lnTo>
                <a:lnTo>
                  <a:pt x="542" y="431"/>
                </a:lnTo>
                <a:lnTo>
                  <a:pt x="431" y="542"/>
                </a:lnTo>
                <a:lnTo>
                  <a:pt x="328" y="665"/>
                </a:lnTo>
                <a:lnTo>
                  <a:pt x="240" y="797"/>
                </a:lnTo>
                <a:lnTo>
                  <a:pt x="162" y="939"/>
                </a:lnTo>
                <a:lnTo>
                  <a:pt x="100" y="1088"/>
                </a:lnTo>
                <a:lnTo>
                  <a:pt x="52" y="1243"/>
                </a:lnTo>
                <a:lnTo>
                  <a:pt x="19" y="1405"/>
                </a:lnTo>
                <a:lnTo>
                  <a:pt x="2" y="1572"/>
                </a:lnTo>
                <a:lnTo>
                  <a:pt x="0" y="1658"/>
                </a:lnTo>
                <a:lnTo>
                  <a:pt x="2" y="1744"/>
                </a:lnTo>
                <a:lnTo>
                  <a:pt x="19" y="1911"/>
                </a:lnTo>
                <a:lnTo>
                  <a:pt x="52" y="2073"/>
                </a:lnTo>
                <a:lnTo>
                  <a:pt x="100" y="2228"/>
                </a:lnTo>
                <a:lnTo>
                  <a:pt x="162" y="2377"/>
                </a:lnTo>
                <a:lnTo>
                  <a:pt x="240" y="2517"/>
                </a:lnTo>
                <a:lnTo>
                  <a:pt x="328" y="2650"/>
                </a:lnTo>
                <a:lnTo>
                  <a:pt x="431" y="2773"/>
                </a:lnTo>
                <a:lnTo>
                  <a:pt x="542" y="2885"/>
                </a:lnTo>
                <a:lnTo>
                  <a:pt x="665" y="2987"/>
                </a:lnTo>
                <a:lnTo>
                  <a:pt x="798" y="3076"/>
                </a:lnTo>
                <a:lnTo>
                  <a:pt x="939" y="3152"/>
                </a:lnTo>
                <a:lnTo>
                  <a:pt x="1088" y="3216"/>
                </a:lnTo>
                <a:lnTo>
                  <a:pt x="1243" y="3264"/>
                </a:lnTo>
                <a:lnTo>
                  <a:pt x="1405" y="3298"/>
                </a:lnTo>
                <a:lnTo>
                  <a:pt x="1573" y="3314"/>
                </a:lnTo>
                <a:lnTo>
                  <a:pt x="1658" y="3316"/>
                </a:lnTo>
                <a:lnTo>
                  <a:pt x="1744" y="3314"/>
                </a:lnTo>
                <a:lnTo>
                  <a:pt x="1911" y="3298"/>
                </a:lnTo>
                <a:lnTo>
                  <a:pt x="2073" y="3264"/>
                </a:lnTo>
                <a:lnTo>
                  <a:pt x="2228" y="3216"/>
                </a:lnTo>
                <a:lnTo>
                  <a:pt x="2378" y="3152"/>
                </a:lnTo>
                <a:lnTo>
                  <a:pt x="2518" y="3076"/>
                </a:lnTo>
                <a:lnTo>
                  <a:pt x="2650" y="2987"/>
                </a:lnTo>
                <a:lnTo>
                  <a:pt x="2773" y="2885"/>
                </a:lnTo>
                <a:lnTo>
                  <a:pt x="2886" y="2773"/>
                </a:lnTo>
                <a:lnTo>
                  <a:pt x="2987" y="2650"/>
                </a:lnTo>
                <a:lnTo>
                  <a:pt x="3076" y="2517"/>
                </a:lnTo>
                <a:lnTo>
                  <a:pt x="3153" y="2377"/>
                </a:lnTo>
                <a:lnTo>
                  <a:pt x="3216" y="2228"/>
                </a:lnTo>
                <a:lnTo>
                  <a:pt x="3264" y="2073"/>
                </a:lnTo>
                <a:lnTo>
                  <a:pt x="3298" y="1911"/>
                </a:lnTo>
                <a:lnTo>
                  <a:pt x="3315" y="1744"/>
                </a:lnTo>
                <a:lnTo>
                  <a:pt x="3316" y="1658"/>
                </a:lnTo>
                <a:lnTo>
                  <a:pt x="3315" y="1572"/>
                </a:lnTo>
                <a:lnTo>
                  <a:pt x="3298" y="1405"/>
                </a:lnTo>
                <a:lnTo>
                  <a:pt x="3264" y="1243"/>
                </a:lnTo>
                <a:lnTo>
                  <a:pt x="3216" y="1088"/>
                </a:lnTo>
                <a:lnTo>
                  <a:pt x="3153" y="939"/>
                </a:lnTo>
                <a:lnTo>
                  <a:pt x="3076" y="797"/>
                </a:lnTo>
                <a:lnTo>
                  <a:pt x="2987" y="665"/>
                </a:lnTo>
                <a:lnTo>
                  <a:pt x="2886" y="542"/>
                </a:lnTo>
                <a:lnTo>
                  <a:pt x="2773" y="431"/>
                </a:lnTo>
                <a:lnTo>
                  <a:pt x="2650" y="328"/>
                </a:lnTo>
                <a:lnTo>
                  <a:pt x="2518" y="239"/>
                </a:lnTo>
                <a:lnTo>
                  <a:pt x="2378" y="162"/>
                </a:lnTo>
                <a:lnTo>
                  <a:pt x="2228" y="100"/>
                </a:lnTo>
                <a:lnTo>
                  <a:pt x="2073" y="52"/>
                </a:lnTo>
                <a:lnTo>
                  <a:pt x="1911" y="18"/>
                </a:lnTo>
                <a:lnTo>
                  <a:pt x="1744" y="2"/>
                </a:lnTo>
                <a:lnTo>
                  <a:pt x="1658" y="0"/>
                </a:ln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85" name="Freeform 585">
            <a:extLst>
              <a:ext uri="{FF2B5EF4-FFF2-40B4-BE49-F238E27FC236}">
                <a16:creationId xmlns="" xmlns:a16="http://schemas.microsoft.com/office/drawing/2014/main" id="{02F69E37-6DEF-4F6D-9E8B-2C604DB3CD46}"/>
              </a:ext>
            </a:extLst>
          </p:cNvPr>
          <p:cNvSpPr>
            <a:spLocks/>
          </p:cNvSpPr>
          <p:nvPr/>
        </p:nvSpPr>
        <p:spPr bwMode="auto">
          <a:xfrm>
            <a:off x="4717507" y="5395275"/>
            <a:ext cx="517079" cy="5170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ru-RU" sz="3300" b="1" dirty="0">
                <a:solidFill>
                  <a:srgbClr val="191C21"/>
                </a:solidFill>
              </a:rPr>
              <a:t>7</a:t>
            </a:r>
            <a:endParaRPr lang="en-US" sz="3300" b="1" dirty="0">
              <a:solidFill>
                <a:srgbClr val="191C21"/>
              </a:solidFill>
            </a:endParaRPr>
          </a:p>
        </p:txBody>
      </p:sp>
      <p:sp>
        <p:nvSpPr>
          <p:cNvPr id="86" name="Прямоугольник 85"/>
          <p:cNvSpPr/>
          <p:nvPr/>
        </p:nvSpPr>
        <p:spPr>
          <a:xfrm>
            <a:off x="5452711" y="5140349"/>
            <a:ext cx="3583785" cy="1384995"/>
          </a:xfrm>
          <a:prstGeom prst="rect">
            <a:avLst/>
          </a:prstGeom>
        </p:spPr>
        <p:txBody>
          <a:bodyPr wrap="square">
            <a:spAutoFit/>
          </a:bodyPr>
          <a:lstStyle/>
          <a:p>
            <a:r>
              <a:rPr lang="uz-Cyrl-UZ" dirty="0" smtClean="0"/>
              <a:t> </a:t>
            </a:r>
            <a:r>
              <a:rPr lang="uz-Cyrl-UZ" sz="1600" dirty="0"/>
              <a:t>Молиявий натижалар – хўжалик юритувч</a:t>
            </a:r>
            <a:r>
              <a:rPr lang="uz-Latn-UZ" sz="1600" dirty="0"/>
              <a:t>и </a:t>
            </a:r>
            <a:r>
              <a:rPr lang="uz-Cyrl-UZ" sz="1600" dirty="0"/>
              <a:t>субектнинг фойда ёки зарар шаклида ифодаланган фаолиятининг пировард иқтисодий якунидир. </a:t>
            </a:r>
            <a:endParaRPr lang="ru-RU" sz="1600" dirty="0"/>
          </a:p>
          <a:p>
            <a:r>
              <a:rPr lang="uz-Latn-UZ" dirty="0"/>
              <a:t> </a:t>
            </a:r>
            <a:endParaRPr lang="ru-RU" dirty="0"/>
          </a:p>
        </p:txBody>
      </p:sp>
      <p:pic>
        <p:nvPicPr>
          <p:cNvPr id="88" name="Рисунок 8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566" y="6021288"/>
            <a:ext cx="4387426" cy="780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97734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07504" y="44624"/>
            <a:ext cx="8928992" cy="23042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ru-RU" dirty="0" smtClean="0"/>
              <a:t>     </a:t>
            </a:r>
            <a:r>
              <a:rPr lang="uz-Latn-UZ" dirty="0" smtClean="0"/>
              <a:t>Юқоридаги </a:t>
            </a:r>
            <a:r>
              <a:rPr lang="uz-Latn-UZ" dirty="0"/>
              <a:t>ҳисобот шаклларига изоҳлар ҳисоб-китоблар ва туш</a:t>
            </a:r>
            <a:r>
              <a:rPr lang="uz-Cyrl-UZ" dirty="0"/>
              <a:t>у</a:t>
            </a:r>
            <a:r>
              <a:rPr lang="uz-Latn-UZ" dirty="0"/>
              <a:t>нтиришлар илова қилинади. Турли хўжалик юритувчи субектлар фаолиятининг кўп қирралилиги ҳисобга олинади, молиявий ҳисоботлар улардан фойдаланувчиларни иқтисодий қарорлар қабул қилиш учун зарур бўлган барча ахборот билан таъминлай олмайди, шу сабабли йиллик молиявий ҳисоботларга қўшимча равишда маъмурият томонидан тузиладиган молиявий шарҳ киритилади, унда хўжалик юритувчи субект молиявий фаолияти ва молиявий ҳолатининг асосий белгилари тушунтириб берилади ва улар дуч келаётган асосий ноаниқликлар баён қилинади.</a:t>
            </a:r>
            <a:endParaRPr lang="ru-RU" dirty="0"/>
          </a:p>
        </p:txBody>
      </p:sp>
      <p:sp>
        <p:nvSpPr>
          <p:cNvPr id="5" name="Скругленная прямоугольная выноска 4"/>
          <p:cNvSpPr/>
          <p:nvPr/>
        </p:nvSpPr>
        <p:spPr>
          <a:xfrm>
            <a:off x="107504" y="2420888"/>
            <a:ext cx="8928992" cy="1080120"/>
          </a:xfrm>
          <a:prstGeom prst="wedgeRoundRectCallout">
            <a:avLst>
              <a:gd name="adj1" fmla="val -20742"/>
              <a:gd name="adj2" fmla="val 86474"/>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uz-Latn-UZ" dirty="0"/>
              <a:t>Бу шарҳда хўжалик юритувчи субектнинг фаолияти натижаларига, фаолиятини қўллаб-қувватлаш ва мустаҳкамлаш учун инвеститсия сиёсатига, жумладан жорий даврда, хусусан келгуси даврларда дивидендлар сиёсатига таъсир қилувчи асосий омиллар очиб берилади, яъни:</a:t>
            </a:r>
            <a:endParaRPr lang="ru-RU" dirty="0"/>
          </a:p>
        </p:txBody>
      </p:sp>
      <p:sp>
        <p:nvSpPr>
          <p:cNvPr id="6" name="Freeform: Shape 84">
            <a:extLst>
              <a:ext uri="{FF2B5EF4-FFF2-40B4-BE49-F238E27FC236}">
                <a16:creationId xmlns="" xmlns:a16="http://schemas.microsoft.com/office/drawing/2014/main" id="{BCAC52B5-619B-4FE3-A109-FCF04B7FCB60}"/>
              </a:ext>
            </a:extLst>
          </p:cNvPr>
          <p:cNvSpPr/>
          <p:nvPr/>
        </p:nvSpPr>
        <p:spPr>
          <a:xfrm>
            <a:off x="6647665" y="3596920"/>
            <a:ext cx="1888349" cy="717206"/>
          </a:xfrm>
          <a:custGeom>
            <a:avLst/>
            <a:gdLst>
              <a:gd name="connsiteX0" fmla="*/ 1169078 w 2517798"/>
              <a:gd name="connsiteY0" fmla="*/ 810 h 956275"/>
              <a:gd name="connsiteX1" fmla="*/ 1698218 w 2517798"/>
              <a:gd name="connsiteY1" fmla="*/ 71876 h 956275"/>
              <a:gd name="connsiteX2" fmla="*/ 2319051 w 2517798"/>
              <a:gd name="connsiteY2" fmla="*/ 410970 h 956275"/>
              <a:gd name="connsiteX3" fmla="*/ 2460574 w 2517798"/>
              <a:gd name="connsiteY3" fmla="*/ 288229 h 956275"/>
              <a:gd name="connsiteX4" fmla="*/ 2515670 w 2517798"/>
              <a:gd name="connsiteY4" fmla="*/ 313006 h 956275"/>
              <a:gd name="connsiteX5" fmla="*/ 2517798 w 2517798"/>
              <a:gd name="connsiteY5" fmla="*/ 893184 h 956275"/>
              <a:gd name="connsiteX6" fmla="*/ 2446504 w 2517798"/>
              <a:gd name="connsiteY6" fmla="*/ 955608 h 956275"/>
              <a:gd name="connsiteX7" fmla="*/ 1869890 w 2517798"/>
              <a:gd name="connsiteY7" fmla="*/ 874911 h 956275"/>
              <a:gd name="connsiteX8" fmla="*/ 1852628 w 2517798"/>
              <a:gd name="connsiteY8" fmla="*/ 817846 h 956275"/>
              <a:gd name="connsiteX9" fmla="*/ 1988713 w 2517798"/>
              <a:gd name="connsiteY9" fmla="*/ 699456 h 956275"/>
              <a:gd name="connsiteX10" fmla="*/ 1643122 w 2517798"/>
              <a:gd name="connsiteY10" fmla="*/ 505682 h 956275"/>
              <a:gd name="connsiteX11" fmla="*/ 817040 w 2517798"/>
              <a:gd name="connsiteY11" fmla="*/ 491667 h 956275"/>
              <a:gd name="connsiteX12" fmla="*/ 293393 w 2517798"/>
              <a:gd name="connsiteY12" fmla="*/ 808136 h 956275"/>
              <a:gd name="connsiteX13" fmla="*/ 103277 w 2517798"/>
              <a:gd name="connsiteY13" fmla="*/ 793068 h 956275"/>
              <a:gd name="connsiteX14" fmla="*/ 65561 w 2517798"/>
              <a:gd name="connsiteY14" fmla="*/ 455074 h 956275"/>
              <a:gd name="connsiteX15" fmla="*/ 811719 w 2517798"/>
              <a:gd name="connsiteY15" fmla="*/ 48198 h 956275"/>
              <a:gd name="connsiteX16" fmla="*/ 1169078 w 2517798"/>
              <a:gd name="connsiteY16" fmla="*/ 810 h 95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17798" h="956275">
                <a:moveTo>
                  <a:pt x="1169078" y="810"/>
                </a:moveTo>
                <a:cubicBezTo>
                  <a:pt x="1362035" y="-5080"/>
                  <a:pt x="1542966" y="21412"/>
                  <a:pt x="1698218" y="71876"/>
                </a:cubicBezTo>
                <a:cubicBezTo>
                  <a:pt x="1957381" y="148314"/>
                  <a:pt x="2204603" y="319464"/>
                  <a:pt x="2319051" y="410970"/>
                </a:cubicBezTo>
                <a:lnTo>
                  <a:pt x="2460574" y="288229"/>
                </a:lnTo>
                <a:cubicBezTo>
                  <a:pt x="2490841" y="262399"/>
                  <a:pt x="2515670" y="273162"/>
                  <a:pt x="2515670" y="313006"/>
                </a:cubicBezTo>
                <a:lnTo>
                  <a:pt x="2517798" y="893184"/>
                </a:lnTo>
                <a:cubicBezTo>
                  <a:pt x="2517798" y="933029"/>
                  <a:pt x="2485402" y="961012"/>
                  <a:pt x="2446504" y="955608"/>
                </a:cubicBezTo>
                <a:lnTo>
                  <a:pt x="1869890" y="874911"/>
                </a:lnTo>
                <a:cubicBezTo>
                  <a:pt x="1830992" y="869507"/>
                  <a:pt x="1822361" y="843676"/>
                  <a:pt x="1852628" y="817846"/>
                </a:cubicBezTo>
                <a:lnTo>
                  <a:pt x="1988713" y="699456"/>
                </a:lnTo>
                <a:cubicBezTo>
                  <a:pt x="1902286" y="636986"/>
                  <a:pt x="1778142" y="556289"/>
                  <a:pt x="1643122" y="505682"/>
                </a:cubicBezTo>
                <a:cubicBezTo>
                  <a:pt x="1364569" y="401261"/>
                  <a:pt x="1065444" y="406665"/>
                  <a:pt x="817040" y="491667"/>
                </a:cubicBezTo>
                <a:cubicBezTo>
                  <a:pt x="480199" y="606851"/>
                  <a:pt x="383012" y="772642"/>
                  <a:pt x="293393" y="808136"/>
                </a:cubicBezTo>
                <a:cubicBezTo>
                  <a:pt x="231794" y="832913"/>
                  <a:pt x="159437" y="827555"/>
                  <a:pt x="103277" y="793068"/>
                </a:cubicBezTo>
                <a:cubicBezTo>
                  <a:pt x="-16610" y="720981"/>
                  <a:pt x="-36000" y="550885"/>
                  <a:pt x="65561" y="455074"/>
                </a:cubicBezTo>
                <a:cubicBezTo>
                  <a:pt x="258751" y="261346"/>
                  <a:pt x="588144" y="93402"/>
                  <a:pt x="811719" y="48198"/>
                </a:cubicBezTo>
                <a:cubicBezTo>
                  <a:pt x="933202" y="19534"/>
                  <a:pt x="1053305" y="4343"/>
                  <a:pt x="1169078" y="810"/>
                </a:cubicBezTo>
                <a:close/>
              </a:path>
            </a:pathLst>
          </a:custGeom>
          <a:gradFill flip="none" rotWithShape="1">
            <a:gsLst>
              <a:gs pos="100000">
                <a:schemeClr val="accent2">
                  <a:lumMod val="50000"/>
                </a:schemeClr>
              </a:gs>
              <a:gs pos="0">
                <a:schemeClr val="accent2"/>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lang="en-US" sz="2250">
              <a:solidFill>
                <a:srgbClr val="FFFFFF"/>
              </a:solidFill>
            </a:endParaRPr>
          </a:p>
        </p:txBody>
      </p:sp>
      <p:sp>
        <p:nvSpPr>
          <p:cNvPr id="7" name="Freeform: Shape 32">
            <a:extLst>
              <a:ext uri="{FF2B5EF4-FFF2-40B4-BE49-F238E27FC236}">
                <a16:creationId xmlns="" xmlns:a16="http://schemas.microsoft.com/office/drawing/2014/main" id="{A1AA43A7-02B5-4F4E-B9BB-C1FA589E74FB}"/>
              </a:ext>
            </a:extLst>
          </p:cNvPr>
          <p:cNvSpPr/>
          <p:nvPr/>
        </p:nvSpPr>
        <p:spPr>
          <a:xfrm>
            <a:off x="3651240" y="3605252"/>
            <a:ext cx="4927126" cy="2500059"/>
          </a:xfrm>
          <a:custGeom>
            <a:avLst/>
            <a:gdLst>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443800 w 7726630"/>
              <a:gd name="connsiteY24" fmla="*/ 1754240 h 3920548"/>
              <a:gd name="connsiteX25" fmla="*/ 3394038 w 7726630"/>
              <a:gd name="connsiteY25" fmla="*/ 1877596 h 3920548"/>
              <a:gd name="connsiteX26" fmla="*/ 3264524 w 7726630"/>
              <a:gd name="connsiteY26" fmla="*/ 1742934 h 3920548"/>
              <a:gd name="connsiteX27" fmla="*/ 2002166 w 7726630"/>
              <a:gd name="connsiteY27" fmla="*/ 626688 h 3920548"/>
              <a:gd name="connsiteX28" fmla="*/ 427389 w 7726630"/>
              <a:gd name="connsiteY28" fmla="*/ 900950 h 3920548"/>
              <a:gd name="connsiteX29" fmla="*/ 134002 w 7726630"/>
              <a:gd name="connsiteY29" fmla="*/ 942886 h 3920548"/>
              <a:gd name="connsiteX30" fmla="*/ 89597 w 7726630"/>
              <a:gd name="connsiteY30" fmla="*/ 526321 h 3920548"/>
              <a:gd name="connsiteX31" fmla="*/ 1501103 w 7726630"/>
              <a:gd name="connsiteY31"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463368 w 7726630"/>
              <a:gd name="connsiteY23" fmla="*/ 1729190 h 3920548"/>
              <a:gd name="connsiteX24" fmla="*/ 3394038 w 7726630"/>
              <a:gd name="connsiteY24" fmla="*/ 1877596 h 3920548"/>
              <a:gd name="connsiteX25" fmla="*/ 3264524 w 7726630"/>
              <a:gd name="connsiteY25" fmla="*/ 1742934 h 3920548"/>
              <a:gd name="connsiteX26" fmla="*/ 2002166 w 7726630"/>
              <a:gd name="connsiteY26" fmla="*/ 626688 h 3920548"/>
              <a:gd name="connsiteX27" fmla="*/ 427389 w 7726630"/>
              <a:gd name="connsiteY27" fmla="*/ 900950 h 3920548"/>
              <a:gd name="connsiteX28" fmla="*/ 134002 w 7726630"/>
              <a:gd name="connsiteY28" fmla="*/ 942886 h 3920548"/>
              <a:gd name="connsiteX29" fmla="*/ 89597 w 7726630"/>
              <a:gd name="connsiteY29" fmla="*/ 526321 h 3920548"/>
              <a:gd name="connsiteX30" fmla="*/ 1501103 w 7726630"/>
              <a:gd name="connsiteY30"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4131780 w 7726630"/>
              <a:gd name="connsiteY22" fmla="*/ 2376559 h 3920548"/>
              <a:gd name="connsiteX23" fmla="*/ 3394038 w 7726630"/>
              <a:gd name="connsiteY23" fmla="*/ 1877596 h 3920548"/>
              <a:gd name="connsiteX24" fmla="*/ 3264524 w 7726630"/>
              <a:gd name="connsiteY24" fmla="*/ 1742934 h 3920548"/>
              <a:gd name="connsiteX25" fmla="*/ 2002166 w 7726630"/>
              <a:gd name="connsiteY25" fmla="*/ 626688 h 3920548"/>
              <a:gd name="connsiteX26" fmla="*/ 427389 w 7726630"/>
              <a:gd name="connsiteY26" fmla="*/ 900950 h 3920548"/>
              <a:gd name="connsiteX27" fmla="*/ 134002 w 7726630"/>
              <a:gd name="connsiteY27" fmla="*/ 942886 h 3920548"/>
              <a:gd name="connsiteX28" fmla="*/ 89597 w 7726630"/>
              <a:gd name="connsiteY28" fmla="*/ 526321 h 3920548"/>
              <a:gd name="connsiteX29" fmla="*/ 1501103 w 7726630"/>
              <a:gd name="connsiteY29"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4131330 w 7726630"/>
              <a:gd name="connsiteY21" fmla="*/ 2376935 h 3920548"/>
              <a:gd name="connsiteX22" fmla="*/ 3394038 w 7726630"/>
              <a:gd name="connsiteY22" fmla="*/ 1877596 h 3920548"/>
              <a:gd name="connsiteX23" fmla="*/ 3264524 w 7726630"/>
              <a:gd name="connsiteY23" fmla="*/ 1742934 h 3920548"/>
              <a:gd name="connsiteX24" fmla="*/ 2002166 w 7726630"/>
              <a:gd name="connsiteY24" fmla="*/ 626688 h 3920548"/>
              <a:gd name="connsiteX25" fmla="*/ 427389 w 7726630"/>
              <a:gd name="connsiteY25" fmla="*/ 900950 h 3920548"/>
              <a:gd name="connsiteX26" fmla="*/ 134002 w 7726630"/>
              <a:gd name="connsiteY26" fmla="*/ 942886 h 3920548"/>
              <a:gd name="connsiteX27" fmla="*/ 89597 w 7726630"/>
              <a:gd name="connsiteY27" fmla="*/ 526321 h 3920548"/>
              <a:gd name="connsiteX28" fmla="*/ 1501103 w 7726630"/>
              <a:gd name="connsiteY28"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277470 w 7726630"/>
              <a:gd name="connsiteY6" fmla="*/ 2197353 h 3920548"/>
              <a:gd name="connsiteX7" fmla="*/ 4314136 w 7726630"/>
              <a:gd name="connsiteY7" fmla="*/ 2108176 h 3920548"/>
              <a:gd name="connsiteX8" fmla="*/ 4457569 w 7726630"/>
              <a:gd name="connsiteY8" fmla="*/ 2259327 h 3920548"/>
              <a:gd name="connsiteX9" fmla="*/ 6414726 w 7726630"/>
              <a:gd name="connsiteY9" fmla="*/ 3407390 h 3920548"/>
              <a:gd name="connsiteX10" fmla="*/ 7127167 w 7726630"/>
              <a:gd name="connsiteY10" fmla="*/ 3100088 h 3920548"/>
              <a:gd name="connsiteX11" fmla="*/ 7026764 w 7726630"/>
              <a:gd name="connsiteY11" fmla="*/ 2999730 h 3920548"/>
              <a:gd name="connsiteX12" fmla="*/ 7063672 w 7726630"/>
              <a:gd name="connsiteY12" fmla="*/ 2907004 h 3920548"/>
              <a:gd name="connsiteX13" fmla="*/ 7602070 w 7726630"/>
              <a:gd name="connsiteY13" fmla="*/ 2896828 h 3920548"/>
              <a:gd name="connsiteX14" fmla="*/ 7726611 w 7726630"/>
              <a:gd name="connsiteY14" fmla="*/ 3023854 h 3920548"/>
              <a:gd name="connsiteX15" fmla="*/ 7716466 w 7726630"/>
              <a:gd name="connsiteY15" fmla="*/ 3562313 h 3920548"/>
              <a:gd name="connsiteX16" fmla="*/ 7623759 w 7726630"/>
              <a:gd name="connsiteY16" fmla="*/ 3599158 h 3920548"/>
              <a:gd name="connsiteX17" fmla="*/ 7485224 w 7726630"/>
              <a:gd name="connsiteY17" fmla="*/ 3460727 h 3920548"/>
              <a:gd name="connsiteX18" fmla="*/ 6450234 w 7726630"/>
              <a:gd name="connsiteY18" fmla="*/ 3911636 h 3920548"/>
              <a:gd name="connsiteX19" fmla="*/ 4124875 w 7726630"/>
              <a:gd name="connsiteY19" fmla="*/ 2639003 h 3920548"/>
              <a:gd name="connsiteX20" fmla="*/ 3949607 w 7726630"/>
              <a:gd name="connsiteY20" fmla="*/ 2457411 h 3920548"/>
              <a:gd name="connsiteX21" fmla="*/ 3394038 w 7726630"/>
              <a:gd name="connsiteY21" fmla="*/ 1877596 h 3920548"/>
              <a:gd name="connsiteX22" fmla="*/ 3264524 w 7726630"/>
              <a:gd name="connsiteY22" fmla="*/ 1742934 h 3920548"/>
              <a:gd name="connsiteX23" fmla="*/ 2002166 w 7726630"/>
              <a:gd name="connsiteY23" fmla="*/ 626688 h 3920548"/>
              <a:gd name="connsiteX24" fmla="*/ 427389 w 7726630"/>
              <a:gd name="connsiteY24" fmla="*/ 900950 h 3920548"/>
              <a:gd name="connsiteX25" fmla="*/ 134002 w 7726630"/>
              <a:gd name="connsiteY25" fmla="*/ 942886 h 3920548"/>
              <a:gd name="connsiteX26" fmla="*/ 89597 w 7726630"/>
              <a:gd name="connsiteY26" fmla="*/ 526321 h 3920548"/>
              <a:gd name="connsiteX27" fmla="*/ 1501103 w 7726630"/>
              <a:gd name="connsiteY27"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3632288 w 7726630"/>
              <a:gd name="connsiteY5" fmla="*/ 1572482 h 3920548"/>
              <a:gd name="connsiteX6" fmla="*/ 4314136 w 7726630"/>
              <a:gd name="connsiteY6" fmla="*/ 2108176 h 3920548"/>
              <a:gd name="connsiteX7" fmla="*/ 4457569 w 7726630"/>
              <a:gd name="connsiteY7" fmla="*/ 2259327 h 3920548"/>
              <a:gd name="connsiteX8" fmla="*/ 6414726 w 7726630"/>
              <a:gd name="connsiteY8" fmla="*/ 3407390 h 3920548"/>
              <a:gd name="connsiteX9" fmla="*/ 7127167 w 7726630"/>
              <a:gd name="connsiteY9" fmla="*/ 3100088 h 3920548"/>
              <a:gd name="connsiteX10" fmla="*/ 7026764 w 7726630"/>
              <a:gd name="connsiteY10" fmla="*/ 2999730 h 3920548"/>
              <a:gd name="connsiteX11" fmla="*/ 7063672 w 7726630"/>
              <a:gd name="connsiteY11" fmla="*/ 2907004 h 3920548"/>
              <a:gd name="connsiteX12" fmla="*/ 7602070 w 7726630"/>
              <a:gd name="connsiteY12" fmla="*/ 2896828 h 3920548"/>
              <a:gd name="connsiteX13" fmla="*/ 7726611 w 7726630"/>
              <a:gd name="connsiteY13" fmla="*/ 3023854 h 3920548"/>
              <a:gd name="connsiteX14" fmla="*/ 7716466 w 7726630"/>
              <a:gd name="connsiteY14" fmla="*/ 3562313 h 3920548"/>
              <a:gd name="connsiteX15" fmla="*/ 7623759 w 7726630"/>
              <a:gd name="connsiteY15" fmla="*/ 3599158 h 3920548"/>
              <a:gd name="connsiteX16" fmla="*/ 7485224 w 7726630"/>
              <a:gd name="connsiteY16" fmla="*/ 3460727 h 3920548"/>
              <a:gd name="connsiteX17" fmla="*/ 6450234 w 7726630"/>
              <a:gd name="connsiteY17" fmla="*/ 3911636 h 3920548"/>
              <a:gd name="connsiteX18" fmla="*/ 4124875 w 7726630"/>
              <a:gd name="connsiteY18" fmla="*/ 2639003 h 3920548"/>
              <a:gd name="connsiteX19" fmla="*/ 3949607 w 7726630"/>
              <a:gd name="connsiteY19" fmla="*/ 2457411 h 3920548"/>
              <a:gd name="connsiteX20" fmla="*/ 3394038 w 7726630"/>
              <a:gd name="connsiteY20" fmla="*/ 1877596 h 3920548"/>
              <a:gd name="connsiteX21" fmla="*/ 3264524 w 7726630"/>
              <a:gd name="connsiteY21" fmla="*/ 1742934 h 3920548"/>
              <a:gd name="connsiteX22" fmla="*/ 2002166 w 7726630"/>
              <a:gd name="connsiteY22" fmla="*/ 626688 h 3920548"/>
              <a:gd name="connsiteX23" fmla="*/ 427389 w 7726630"/>
              <a:gd name="connsiteY23" fmla="*/ 900950 h 3920548"/>
              <a:gd name="connsiteX24" fmla="*/ 134002 w 7726630"/>
              <a:gd name="connsiteY24" fmla="*/ 942886 h 3920548"/>
              <a:gd name="connsiteX25" fmla="*/ 89597 w 7726630"/>
              <a:gd name="connsiteY25" fmla="*/ 526321 h 3920548"/>
              <a:gd name="connsiteX26" fmla="*/ 1501103 w 7726630"/>
              <a:gd name="connsiteY26"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3691143 w 7726630"/>
              <a:gd name="connsiteY4" fmla="*/ 1545917 h 3920548"/>
              <a:gd name="connsiteX5" fmla="*/ 4314136 w 7726630"/>
              <a:gd name="connsiteY5" fmla="*/ 2108176 h 3920548"/>
              <a:gd name="connsiteX6" fmla="*/ 4457569 w 7726630"/>
              <a:gd name="connsiteY6" fmla="*/ 2259327 h 3920548"/>
              <a:gd name="connsiteX7" fmla="*/ 6414726 w 7726630"/>
              <a:gd name="connsiteY7" fmla="*/ 3407390 h 3920548"/>
              <a:gd name="connsiteX8" fmla="*/ 7127167 w 7726630"/>
              <a:gd name="connsiteY8" fmla="*/ 3100088 h 3920548"/>
              <a:gd name="connsiteX9" fmla="*/ 7026764 w 7726630"/>
              <a:gd name="connsiteY9" fmla="*/ 2999730 h 3920548"/>
              <a:gd name="connsiteX10" fmla="*/ 7063672 w 7726630"/>
              <a:gd name="connsiteY10" fmla="*/ 2907004 h 3920548"/>
              <a:gd name="connsiteX11" fmla="*/ 7602070 w 7726630"/>
              <a:gd name="connsiteY11" fmla="*/ 2896828 h 3920548"/>
              <a:gd name="connsiteX12" fmla="*/ 7726611 w 7726630"/>
              <a:gd name="connsiteY12" fmla="*/ 3023854 h 3920548"/>
              <a:gd name="connsiteX13" fmla="*/ 7716466 w 7726630"/>
              <a:gd name="connsiteY13" fmla="*/ 3562313 h 3920548"/>
              <a:gd name="connsiteX14" fmla="*/ 7623759 w 7726630"/>
              <a:gd name="connsiteY14" fmla="*/ 3599158 h 3920548"/>
              <a:gd name="connsiteX15" fmla="*/ 7485224 w 7726630"/>
              <a:gd name="connsiteY15" fmla="*/ 3460727 h 3920548"/>
              <a:gd name="connsiteX16" fmla="*/ 6450234 w 7726630"/>
              <a:gd name="connsiteY16" fmla="*/ 3911636 h 3920548"/>
              <a:gd name="connsiteX17" fmla="*/ 4124875 w 7726630"/>
              <a:gd name="connsiteY17" fmla="*/ 2639003 h 3920548"/>
              <a:gd name="connsiteX18" fmla="*/ 3949607 w 7726630"/>
              <a:gd name="connsiteY18" fmla="*/ 2457411 h 3920548"/>
              <a:gd name="connsiteX19" fmla="*/ 3394038 w 7726630"/>
              <a:gd name="connsiteY19" fmla="*/ 1877596 h 3920548"/>
              <a:gd name="connsiteX20" fmla="*/ 3264524 w 7726630"/>
              <a:gd name="connsiteY20" fmla="*/ 1742934 h 3920548"/>
              <a:gd name="connsiteX21" fmla="*/ 2002166 w 7726630"/>
              <a:gd name="connsiteY21" fmla="*/ 626688 h 3920548"/>
              <a:gd name="connsiteX22" fmla="*/ 427389 w 7726630"/>
              <a:gd name="connsiteY22" fmla="*/ 900950 h 3920548"/>
              <a:gd name="connsiteX23" fmla="*/ 134002 w 7726630"/>
              <a:gd name="connsiteY23" fmla="*/ 942886 h 3920548"/>
              <a:gd name="connsiteX24" fmla="*/ 89597 w 7726630"/>
              <a:gd name="connsiteY24" fmla="*/ 526321 h 3920548"/>
              <a:gd name="connsiteX25" fmla="*/ 1501103 w 7726630"/>
              <a:gd name="connsiteY25" fmla="*/ 914 h 3920548"/>
              <a:gd name="connsiteX0" fmla="*/ 1501103 w 7726630"/>
              <a:gd name="connsiteY0" fmla="*/ 914 h 3920548"/>
              <a:gd name="connsiteX1" fmla="*/ 2022430 w 7726630"/>
              <a:gd name="connsiteY1" fmla="*/ 93260 h 3920548"/>
              <a:gd name="connsiteX2" fmla="*/ 3602316 w 7726630"/>
              <a:gd name="connsiteY2" fmla="*/ 1367093 h 3920548"/>
              <a:gd name="connsiteX3" fmla="*/ 3755970 w 7726630"/>
              <a:gd name="connsiteY3" fmla="*/ 1527103 h 3920548"/>
              <a:gd name="connsiteX4" fmla="*/ 4314136 w 7726630"/>
              <a:gd name="connsiteY4" fmla="*/ 2108176 h 3920548"/>
              <a:gd name="connsiteX5" fmla="*/ 4457569 w 7726630"/>
              <a:gd name="connsiteY5" fmla="*/ 2259327 h 3920548"/>
              <a:gd name="connsiteX6" fmla="*/ 6414726 w 7726630"/>
              <a:gd name="connsiteY6" fmla="*/ 3407390 h 3920548"/>
              <a:gd name="connsiteX7" fmla="*/ 7127167 w 7726630"/>
              <a:gd name="connsiteY7" fmla="*/ 3100088 h 3920548"/>
              <a:gd name="connsiteX8" fmla="*/ 7026764 w 7726630"/>
              <a:gd name="connsiteY8" fmla="*/ 2999730 h 3920548"/>
              <a:gd name="connsiteX9" fmla="*/ 7063672 w 7726630"/>
              <a:gd name="connsiteY9" fmla="*/ 2907004 h 3920548"/>
              <a:gd name="connsiteX10" fmla="*/ 7602070 w 7726630"/>
              <a:gd name="connsiteY10" fmla="*/ 2896828 h 3920548"/>
              <a:gd name="connsiteX11" fmla="*/ 7726611 w 7726630"/>
              <a:gd name="connsiteY11" fmla="*/ 3023854 h 3920548"/>
              <a:gd name="connsiteX12" fmla="*/ 7716466 w 7726630"/>
              <a:gd name="connsiteY12" fmla="*/ 3562313 h 3920548"/>
              <a:gd name="connsiteX13" fmla="*/ 7623759 w 7726630"/>
              <a:gd name="connsiteY13" fmla="*/ 3599158 h 3920548"/>
              <a:gd name="connsiteX14" fmla="*/ 7485224 w 7726630"/>
              <a:gd name="connsiteY14" fmla="*/ 3460727 h 3920548"/>
              <a:gd name="connsiteX15" fmla="*/ 6450234 w 7726630"/>
              <a:gd name="connsiteY15" fmla="*/ 3911636 h 3920548"/>
              <a:gd name="connsiteX16" fmla="*/ 4124875 w 7726630"/>
              <a:gd name="connsiteY16" fmla="*/ 2639003 h 3920548"/>
              <a:gd name="connsiteX17" fmla="*/ 3949607 w 7726630"/>
              <a:gd name="connsiteY17" fmla="*/ 2457411 h 3920548"/>
              <a:gd name="connsiteX18" fmla="*/ 3394038 w 7726630"/>
              <a:gd name="connsiteY18" fmla="*/ 1877596 h 3920548"/>
              <a:gd name="connsiteX19" fmla="*/ 3264524 w 7726630"/>
              <a:gd name="connsiteY19" fmla="*/ 1742934 h 3920548"/>
              <a:gd name="connsiteX20" fmla="*/ 2002166 w 7726630"/>
              <a:gd name="connsiteY20" fmla="*/ 626688 h 3920548"/>
              <a:gd name="connsiteX21" fmla="*/ 427389 w 7726630"/>
              <a:gd name="connsiteY21" fmla="*/ 900950 h 3920548"/>
              <a:gd name="connsiteX22" fmla="*/ 134002 w 7726630"/>
              <a:gd name="connsiteY22" fmla="*/ 942886 h 3920548"/>
              <a:gd name="connsiteX23" fmla="*/ 89597 w 7726630"/>
              <a:gd name="connsiteY23" fmla="*/ 526321 h 3920548"/>
              <a:gd name="connsiteX24" fmla="*/ 1501103 w 7726630"/>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30" h="3920548">
                <a:moveTo>
                  <a:pt x="1501103" y="914"/>
                </a:moveTo>
                <a:cubicBezTo>
                  <a:pt x="1679131" y="6348"/>
                  <a:pt x="1855737" y="36111"/>
                  <a:pt x="2022430" y="93260"/>
                </a:cubicBezTo>
                <a:cubicBezTo>
                  <a:pt x="2560923" y="277407"/>
                  <a:pt x="2874574" y="570773"/>
                  <a:pt x="3602316" y="1367093"/>
                </a:cubicBezTo>
                <a:cubicBezTo>
                  <a:pt x="3618880" y="1383588"/>
                  <a:pt x="3675971" y="1444535"/>
                  <a:pt x="3755970" y="1527103"/>
                </a:cubicBezTo>
                <a:lnTo>
                  <a:pt x="4314136" y="2108176"/>
                </a:lnTo>
                <a:lnTo>
                  <a:pt x="4457569" y="2259327"/>
                </a:lnTo>
                <a:cubicBezTo>
                  <a:pt x="5153568" y="3021310"/>
                  <a:pt x="5746714" y="3515380"/>
                  <a:pt x="6414726" y="3407390"/>
                </a:cubicBezTo>
                <a:cubicBezTo>
                  <a:pt x="6779080" y="3347737"/>
                  <a:pt x="6991256" y="3211850"/>
                  <a:pt x="7127167" y="3100088"/>
                </a:cubicBezTo>
                <a:lnTo>
                  <a:pt x="7026764" y="2999730"/>
                </a:lnTo>
                <a:cubicBezTo>
                  <a:pt x="6977262" y="2950165"/>
                  <a:pt x="6993705" y="2908320"/>
                  <a:pt x="7063672" y="2907004"/>
                </a:cubicBezTo>
                <a:lnTo>
                  <a:pt x="7602070" y="2896828"/>
                </a:lnTo>
                <a:cubicBezTo>
                  <a:pt x="7672036" y="2895600"/>
                  <a:pt x="7727836" y="2952709"/>
                  <a:pt x="7726611" y="3023854"/>
                </a:cubicBezTo>
                <a:lnTo>
                  <a:pt x="7716466" y="3562313"/>
                </a:lnTo>
                <a:cubicBezTo>
                  <a:pt x="7715066" y="3632230"/>
                  <a:pt x="7673261" y="3648723"/>
                  <a:pt x="7623759" y="3599158"/>
                </a:cubicBezTo>
                <a:lnTo>
                  <a:pt x="7485224" y="3460727"/>
                </a:lnTo>
                <a:cubicBezTo>
                  <a:pt x="7266752" y="3643635"/>
                  <a:pt x="6873186" y="3873475"/>
                  <a:pt x="6450234" y="3911636"/>
                </a:cubicBezTo>
                <a:cubicBezTo>
                  <a:pt x="5441832" y="4003046"/>
                  <a:pt x="4831019" y="3378177"/>
                  <a:pt x="4124875" y="2639003"/>
                </a:cubicBezTo>
                <a:cubicBezTo>
                  <a:pt x="4122251" y="2637775"/>
                  <a:pt x="4051234" y="2562857"/>
                  <a:pt x="3949607" y="2457411"/>
                </a:cubicBezTo>
                <a:lnTo>
                  <a:pt x="3394038" y="1877596"/>
                </a:lnTo>
                <a:lnTo>
                  <a:pt x="3264524" y="1742934"/>
                </a:lnTo>
                <a:cubicBezTo>
                  <a:pt x="2567267" y="981002"/>
                  <a:pt x="2356521" y="793035"/>
                  <a:pt x="2002166" y="626688"/>
                </a:cubicBezTo>
                <a:cubicBezTo>
                  <a:pt x="1498033" y="389143"/>
                  <a:pt x="826149" y="513647"/>
                  <a:pt x="427389" y="900950"/>
                </a:cubicBezTo>
                <a:cubicBezTo>
                  <a:pt x="349857" y="975876"/>
                  <a:pt x="229330" y="993676"/>
                  <a:pt x="134002" y="942886"/>
                </a:cubicBezTo>
                <a:cubicBezTo>
                  <a:pt x="-19652" y="861623"/>
                  <a:pt x="-50136" y="644394"/>
                  <a:pt x="89597" y="526321"/>
                </a:cubicBezTo>
                <a:cubicBezTo>
                  <a:pt x="420120" y="187267"/>
                  <a:pt x="967017" y="-15389"/>
                  <a:pt x="1501103" y="914"/>
                </a:cubicBezTo>
                <a:close/>
              </a:path>
            </a:pathLst>
          </a:custGeom>
          <a:gradFill flip="none" rotWithShape="1">
            <a:gsLst>
              <a:gs pos="100000">
                <a:schemeClr val="accent1"/>
              </a:gs>
              <a:gs pos="0">
                <a:schemeClr val="accent1">
                  <a:lumMod val="75000"/>
                </a:schemeClr>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8" name="Cercle">
            <a:extLst>
              <a:ext uri="{FF2B5EF4-FFF2-40B4-BE49-F238E27FC236}">
                <a16:creationId xmlns="" xmlns:a16="http://schemas.microsoft.com/office/drawing/2014/main" id="{42B73BBF-773C-4F69-94A1-EADE6BCA4648}"/>
              </a:ext>
            </a:extLst>
          </p:cNvPr>
          <p:cNvSpPr/>
          <p:nvPr/>
        </p:nvSpPr>
        <p:spPr>
          <a:xfrm>
            <a:off x="3950828" y="4268378"/>
            <a:ext cx="1213164" cy="1213163"/>
          </a:xfrm>
          <a:prstGeom prst="ellipse">
            <a:avLst/>
          </a:prstGeom>
          <a:solidFill>
            <a:schemeClr val="accent1"/>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9" name="Cercle">
            <a:extLst>
              <a:ext uri="{FF2B5EF4-FFF2-40B4-BE49-F238E27FC236}">
                <a16:creationId xmlns="" xmlns:a16="http://schemas.microsoft.com/office/drawing/2014/main" id="{3CF3788B-F3A8-47F0-9ABE-805A5C8C2670}"/>
              </a:ext>
            </a:extLst>
          </p:cNvPr>
          <p:cNvSpPr/>
          <p:nvPr/>
        </p:nvSpPr>
        <p:spPr>
          <a:xfrm>
            <a:off x="832887" y="4269111"/>
            <a:ext cx="1211695" cy="1211694"/>
          </a:xfrm>
          <a:prstGeom prst="ellipse">
            <a:avLst/>
          </a:prstGeom>
          <a:solidFill>
            <a:schemeClr val="tx2">
              <a:lumMod val="75000"/>
              <a:lumOff val="25000"/>
            </a:schemeClr>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10" name="Figure">
            <a:extLst>
              <a:ext uri="{FF2B5EF4-FFF2-40B4-BE49-F238E27FC236}">
                <a16:creationId xmlns="" xmlns:a16="http://schemas.microsoft.com/office/drawing/2014/main" id="{C89467CF-996B-4708-B800-C408793D914A}"/>
              </a:ext>
            </a:extLst>
          </p:cNvPr>
          <p:cNvSpPr/>
          <p:nvPr/>
        </p:nvSpPr>
        <p:spPr>
          <a:xfrm>
            <a:off x="7060670" y="4269013"/>
            <a:ext cx="1211892" cy="1211891"/>
          </a:xfrm>
          <a:prstGeom prst="ellipse">
            <a:avLst/>
          </a:prstGeom>
          <a:solidFill>
            <a:schemeClr val="accent2"/>
          </a:solidFill>
          <a:ln w="25400" cap="flat">
            <a:noFill/>
            <a:prstDash val="solid"/>
            <a:miter lim="400000"/>
          </a:ln>
          <a:effectLst>
            <a:innerShdw dist="88900" dir="30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11" name="Figure">
            <a:extLst>
              <a:ext uri="{FF2B5EF4-FFF2-40B4-BE49-F238E27FC236}">
                <a16:creationId xmlns="" xmlns:a16="http://schemas.microsoft.com/office/drawing/2014/main" id="{FEC9C14C-F780-4EFD-A8C0-03E6F1D189FD}"/>
              </a:ext>
            </a:extLst>
          </p:cNvPr>
          <p:cNvSpPr/>
          <p:nvPr/>
        </p:nvSpPr>
        <p:spPr>
          <a:xfrm>
            <a:off x="565635" y="5419106"/>
            <a:ext cx="1888303" cy="719462"/>
          </a:xfrm>
          <a:custGeom>
            <a:avLst/>
            <a:gdLst/>
            <a:ahLst/>
            <a:cxnLst>
              <a:cxn ang="0">
                <a:pos x="wd2" y="hd2"/>
              </a:cxn>
              <a:cxn ang="5400000">
                <a:pos x="wd2" y="hd2"/>
              </a:cxn>
              <a:cxn ang="10800000">
                <a:pos x="wd2" y="hd2"/>
              </a:cxn>
              <a:cxn ang="16200000">
                <a:pos x="wd2" y="hd2"/>
              </a:cxn>
            </a:cxnLst>
            <a:rect l="0" t="0" r="r" b="b"/>
            <a:pathLst>
              <a:path w="21295" h="20880" extrusionOk="0">
                <a:moveTo>
                  <a:pt x="20692" y="15"/>
                </a:moveTo>
                <a:lnTo>
                  <a:pt x="15815" y="1777"/>
                </a:lnTo>
                <a:cubicBezTo>
                  <a:pt x="15486" y="1895"/>
                  <a:pt x="15413" y="2459"/>
                  <a:pt x="15669" y="3023"/>
                </a:cubicBezTo>
                <a:lnTo>
                  <a:pt x="16820" y="5608"/>
                </a:lnTo>
                <a:cubicBezTo>
                  <a:pt x="16089" y="6972"/>
                  <a:pt x="15039" y="8734"/>
                  <a:pt x="13897" y="9839"/>
                </a:cubicBezTo>
                <a:cubicBezTo>
                  <a:pt x="11541" y="12119"/>
                  <a:pt x="9011" y="12001"/>
                  <a:pt x="6910" y="10145"/>
                </a:cubicBezTo>
                <a:cubicBezTo>
                  <a:pt x="4061" y="7630"/>
                  <a:pt x="3239" y="4010"/>
                  <a:pt x="2481" y="3235"/>
                </a:cubicBezTo>
                <a:cubicBezTo>
                  <a:pt x="1960" y="2694"/>
                  <a:pt x="1348" y="2811"/>
                  <a:pt x="873" y="3564"/>
                </a:cubicBezTo>
                <a:cubicBezTo>
                  <a:pt x="-141" y="5138"/>
                  <a:pt x="-305" y="8852"/>
                  <a:pt x="554" y="10944"/>
                </a:cubicBezTo>
                <a:cubicBezTo>
                  <a:pt x="2188" y="15174"/>
                  <a:pt x="4974" y="18841"/>
                  <a:pt x="6865" y="19828"/>
                </a:cubicBezTo>
                <a:cubicBezTo>
                  <a:pt x="9605" y="21497"/>
                  <a:pt x="12262" y="21074"/>
                  <a:pt x="14363" y="19311"/>
                </a:cubicBezTo>
                <a:cubicBezTo>
                  <a:pt x="16555" y="17642"/>
                  <a:pt x="18646" y="13905"/>
                  <a:pt x="19614" y="11907"/>
                </a:cubicBezTo>
                <a:lnTo>
                  <a:pt x="20811" y="14587"/>
                </a:lnTo>
                <a:cubicBezTo>
                  <a:pt x="21067" y="15151"/>
                  <a:pt x="21277" y="14916"/>
                  <a:pt x="21277" y="14046"/>
                </a:cubicBezTo>
                <a:lnTo>
                  <a:pt x="21295" y="1378"/>
                </a:lnTo>
                <a:cubicBezTo>
                  <a:pt x="21295" y="508"/>
                  <a:pt x="21021" y="-103"/>
                  <a:pt x="20692" y="15"/>
                </a:cubicBezTo>
                <a:close/>
              </a:path>
            </a:pathLst>
          </a:custGeom>
          <a:gradFill flip="none" rotWithShape="1">
            <a:gsLst>
              <a:gs pos="100000">
                <a:schemeClr val="accent3">
                  <a:lumMod val="75000"/>
                </a:schemeClr>
              </a:gs>
              <a:gs pos="0">
                <a:schemeClr val="accent3"/>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sp>
        <p:nvSpPr>
          <p:cNvPr id="12" name="Freeform: Shape 37">
            <a:extLst>
              <a:ext uri="{FF2B5EF4-FFF2-40B4-BE49-F238E27FC236}">
                <a16:creationId xmlns="" xmlns:a16="http://schemas.microsoft.com/office/drawing/2014/main" id="{B6F761FD-CC83-4809-B096-783809D01362}"/>
              </a:ext>
            </a:extLst>
          </p:cNvPr>
          <p:cNvSpPr/>
          <p:nvPr/>
        </p:nvSpPr>
        <p:spPr>
          <a:xfrm>
            <a:off x="573791" y="3596947"/>
            <a:ext cx="4927125" cy="2500059"/>
          </a:xfrm>
          <a:custGeom>
            <a:avLst/>
            <a:gdLst>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4084467 w 7726629"/>
              <a:gd name="connsiteY23" fmla="*/ 2406216 h 3920548"/>
              <a:gd name="connsiteX24" fmla="*/ 3434669 w 7726629"/>
              <a:gd name="connsiteY24" fmla="*/ 1776874 h 3920548"/>
              <a:gd name="connsiteX25" fmla="*/ 3394037 w 7726629"/>
              <a:gd name="connsiteY25" fmla="*/ 1877596 h 3920548"/>
              <a:gd name="connsiteX26" fmla="*/ 3264524 w 7726629"/>
              <a:gd name="connsiteY26" fmla="*/ 1742934 h 3920548"/>
              <a:gd name="connsiteX27" fmla="*/ 2002166 w 7726629"/>
              <a:gd name="connsiteY27" fmla="*/ 626688 h 3920548"/>
              <a:gd name="connsiteX28" fmla="*/ 427389 w 7726629"/>
              <a:gd name="connsiteY28" fmla="*/ 900950 h 3920548"/>
              <a:gd name="connsiteX29" fmla="*/ 134002 w 7726629"/>
              <a:gd name="connsiteY29" fmla="*/ 942886 h 3920548"/>
              <a:gd name="connsiteX30" fmla="*/ 89597 w 7726629"/>
              <a:gd name="connsiteY30" fmla="*/ 526321 h 3920548"/>
              <a:gd name="connsiteX31" fmla="*/ 1501102 w 7726629"/>
              <a:gd name="connsiteY31"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434669 w 7726629"/>
              <a:gd name="connsiteY23" fmla="*/ 1776874 h 3920548"/>
              <a:gd name="connsiteX24" fmla="*/ 3394037 w 7726629"/>
              <a:gd name="connsiteY24" fmla="*/ 1877596 h 3920548"/>
              <a:gd name="connsiteX25" fmla="*/ 3264524 w 7726629"/>
              <a:gd name="connsiteY25" fmla="*/ 1742934 h 3920548"/>
              <a:gd name="connsiteX26" fmla="*/ 2002166 w 7726629"/>
              <a:gd name="connsiteY26" fmla="*/ 626688 h 3920548"/>
              <a:gd name="connsiteX27" fmla="*/ 427389 w 7726629"/>
              <a:gd name="connsiteY27" fmla="*/ 900950 h 3920548"/>
              <a:gd name="connsiteX28" fmla="*/ 134002 w 7726629"/>
              <a:gd name="connsiteY28" fmla="*/ 942886 h 3920548"/>
              <a:gd name="connsiteX29" fmla="*/ 89597 w 7726629"/>
              <a:gd name="connsiteY29" fmla="*/ 526321 h 3920548"/>
              <a:gd name="connsiteX30" fmla="*/ 1501102 w 7726629"/>
              <a:gd name="connsiteY30"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4075292 w 7726629"/>
              <a:gd name="connsiteY22" fmla="*/ 2411948 h 3920548"/>
              <a:gd name="connsiteX23" fmla="*/ 3394037 w 7726629"/>
              <a:gd name="connsiteY23" fmla="*/ 1877596 h 3920548"/>
              <a:gd name="connsiteX24" fmla="*/ 3264524 w 7726629"/>
              <a:gd name="connsiteY24" fmla="*/ 1742934 h 3920548"/>
              <a:gd name="connsiteX25" fmla="*/ 2002166 w 7726629"/>
              <a:gd name="connsiteY25" fmla="*/ 626688 h 3920548"/>
              <a:gd name="connsiteX26" fmla="*/ 427389 w 7726629"/>
              <a:gd name="connsiteY26" fmla="*/ 900950 h 3920548"/>
              <a:gd name="connsiteX27" fmla="*/ 134002 w 7726629"/>
              <a:gd name="connsiteY27" fmla="*/ 942886 h 3920548"/>
              <a:gd name="connsiteX28" fmla="*/ 89597 w 7726629"/>
              <a:gd name="connsiteY28" fmla="*/ 526321 h 3920548"/>
              <a:gd name="connsiteX29" fmla="*/ 1501102 w 7726629"/>
              <a:gd name="connsiteY29"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263428 w 7726629"/>
              <a:gd name="connsiteY7" fmla="*/ 2231508 h 3920548"/>
              <a:gd name="connsiteX8" fmla="*/ 4314137 w 7726629"/>
              <a:gd name="connsiteY8" fmla="*/ 2108176 h 3920548"/>
              <a:gd name="connsiteX9" fmla="*/ 4457570 w 7726629"/>
              <a:gd name="connsiteY9" fmla="*/ 2259327 h 3920548"/>
              <a:gd name="connsiteX10" fmla="*/ 6414726 w 7726629"/>
              <a:gd name="connsiteY10" fmla="*/ 3407390 h 3920548"/>
              <a:gd name="connsiteX11" fmla="*/ 7127166 w 7726629"/>
              <a:gd name="connsiteY11" fmla="*/ 3100088 h 3920548"/>
              <a:gd name="connsiteX12" fmla="*/ 7026764 w 7726629"/>
              <a:gd name="connsiteY12" fmla="*/ 2999730 h 3920548"/>
              <a:gd name="connsiteX13" fmla="*/ 7063671 w 7726629"/>
              <a:gd name="connsiteY13" fmla="*/ 2907004 h 3920548"/>
              <a:gd name="connsiteX14" fmla="*/ 7602068 w 7726629"/>
              <a:gd name="connsiteY14" fmla="*/ 2896828 h 3920548"/>
              <a:gd name="connsiteX15" fmla="*/ 7726610 w 7726629"/>
              <a:gd name="connsiteY15" fmla="*/ 3023854 h 3920548"/>
              <a:gd name="connsiteX16" fmla="*/ 7716465 w 7726629"/>
              <a:gd name="connsiteY16" fmla="*/ 3562313 h 3920548"/>
              <a:gd name="connsiteX17" fmla="*/ 7623758 w 7726629"/>
              <a:gd name="connsiteY17" fmla="*/ 3599158 h 3920548"/>
              <a:gd name="connsiteX18" fmla="*/ 7485223 w 7726629"/>
              <a:gd name="connsiteY18" fmla="*/ 3460727 h 3920548"/>
              <a:gd name="connsiteX19" fmla="*/ 6450234 w 7726629"/>
              <a:gd name="connsiteY19" fmla="*/ 3911636 h 3920548"/>
              <a:gd name="connsiteX20" fmla="*/ 4124876 w 7726629"/>
              <a:gd name="connsiteY20" fmla="*/ 2639003 h 3920548"/>
              <a:gd name="connsiteX21" fmla="*/ 3949608 w 7726629"/>
              <a:gd name="connsiteY21" fmla="*/ 2457411 h 3920548"/>
              <a:gd name="connsiteX22" fmla="*/ 3394037 w 7726629"/>
              <a:gd name="connsiteY22" fmla="*/ 1877596 h 3920548"/>
              <a:gd name="connsiteX23" fmla="*/ 3264524 w 7726629"/>
              <a:gd name="connsiteY23" fmla="*/ 1742934 h 3920548"/>
              <a:gd name="connsiteX24" fmla="*/ 2002166 w 7726629"/>
              <a:gd name="connsiteY24" fmla="*/ 626688 h 3920548"/>
              <a:gd name="connsiteX25" fmla="*/ 427389 w 7726629"/>
              <a:gd name="connsiteY25" fmla="*/ 900950 h 3920548"/>
              <a:gd name="connsiteX26" fmla="*/ 134002 w 7726629"/>
              <a:gd name="connsiteY26" fmla="*/ 942886 h 3920548"/>
              <a:gd name="connsiteX27" fmla="*/ 89597 w 7726629"/>
              <a:gd name="connsiteY27" fmla="*/ 526321 h 3920548"/>
              <a:gd name="connsiteX28" fmla="*/ 1501102 w 7726629"/>
              <a:gd name="connsiteY28"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251015 w 7726629"/>
              <a:gd name="connsiteY6" fmla="*/ 2247211 h 3920548"/>
              <a:gd name="connsiteX7" fmla="*/ 4314137 w 7726629"/>
              <a:gd name="connsiteY7" fmla="*/ 2108176 h 3920548"/>
              <a:gd name="connsiteX8" fmla="*/ 4457570 w 7726629"/>
              <a:gd name="connsiteY8" fmla="*/ 2259327 h 3920548"/>
              <a:gd name="connsiteX9" fmla="*/ 6414726 w 7726629"/>
              <a:gd name="connsiteY9" fmla="*/ 3407390 h 3920548"/>
              <a:gd name="connsiteX10" fmla="*/ 7127166 w 7726629"/>
              <a:gd name="connsiteY10" fmla="*/ 3100088 h 3920548"/>
              <a:gd name="connsiteX11" fmla="*/ 7026764 w 7726629"/>
              <a:gd name="connsiteY11" fmla="*/ 2999730 h 3920548"/>
              <a:gd name="connsiteX12" fmla="*/ 7063671 w 7726629"/>
              <a:gd name="connsiteY12" fmla="*/ 2907004 h 3920548"/>
              <a:gd name="connsiteX13" fmla="*/ 7602068 w 7726629"/>
              <a:gd name="connsiteY13" fmla="*/ 2896828 h 3920548"/>
              <a:gd name="connsiteX14" fmla="*/ 7726610 w 7726629"/>
              <a:gd name="connsiteY14" fmla="*/ 3023854 h 3920548"/>
              <a:gd name="connsiteX15" fmla="*/ 7716465 w 7726629"/>
              <a:gd name="connsiteY15" fmla="*/ 3562313 h 3920548"/>
              <a:gd name="connsiteX16" fmla="*/ 7623758 w 7726629"/>
              <a:gd name="connsiteY16" fmla="*/ 3599158 h 3920548"/>
              <a:gd name="connsiteX17" fmla="*/ 7485223 w 7726629"/>
              <a:gd name="connsiteY17" fmla="*/ 3460727 h 3920548"/>
              <a:gd name="connsiteX18" fmla="*/ 6450234 w 7726629"/>
              <a:gd name="connsiteY18" fmla="*/ 3911636 h 3920548"/>
              <a:gd name="connsiteX19" fmla="*/ 4124876 w 7726629"/>
              <a:gd name="connsiteY19" fmla="*/ 2639003 h 3920548"/>
              <a:gd name="connsiteX20" fmla="*/ 3949608 w 7726629"/>
              <a:gd name="connsiteY20" fmla="*/ 2457411 h 3920548"/>
              <a:gd name="connsiteX21" fmla="*/ 3394037 w 7726629"/>
              <a:gd name="connsiteY21" fmla="*/ 1877596 h 3920548"/>
              <a:gd name="connsiteX22" fmla="*/ 3264524 w 7726629"/>
              <a:gd name="connsiteY22" fmla="*/ 1742934 h 3920548"/>
              <a:gd name="connsiteX23" fmla="*/ 2002166 w 7726629"/>
              <a:gd name="connsiteY23" fmla="*/ 626688 h 3920548"/>
              <a:gd name="connsiteX24" fmla="*/ 427389 w 7726629"/>
              <a:gd name="connsiteY24" fmla="*/ 900950 h 3920548"/>
              <a:gd name="connsiteX25" fmla="*/ 134002 w 7726629"/>
              <a:gd name="connsiteY25" fmla="*/ 942886 h 3920548"/>
              <a:gd name="connsiteX26" fmla="*/ 89597 w 7726629"/>
              <a:gd name="connsiteY26" fmla="*/ 526321 h 3920548"/>
              <a:gd name="connsiteX27" fmla="*/ 1501102 w 7726629"/>
              <a:gd name="connsiteY27"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3584915 w 7726629"/>
              <a:gd name="connsiteY5" fmla="*/ 1602081 h 3920548"/>
              <a:gd name="connsiteX6" fmla="*/ 4314137 w 7726629"/>
              <a:gd name="connsiteY6" fmla="*/ 2108176 h 3920548"/>
              <a:gd name="connsiteX7" fmla="*/ 4457570 w 7726629"/>
              <a:gd name="connsiteY7" fmla="*/ 2259327 h 3920548"/>
              <a:gd name="connsiteX8" fmla="*/ 6414726 w 7726629"/>
              <a:gd name="connsiteY8" fmla="*/ 3407390 h 3920548"/>
              <a:gd name="connsiteX9" fmla="*/ 7127166 w 7726629"/>
              <a:gd name="connsiteY9" fmla="*/ 3100088 h 3920548"/>
              <a:gd name="connsiteX10" fmla="*/ 7026764 w 7726629"/>
              <a:gd name="connsiteY10" fmla="*/ 2999730 h 3920548"/>
              <a:gd name="connsiteX11" fmla="*/ 7063671 w 7726629"/>
              <a:gd name="connsiteY11" fmla="*/ 2907004 h 3920548"/>
              <a:gd name="connsiteX12" fmla="*/ 7602068 w 7726629"/>
              <a:gd name="connsiteY12" fmla="*/ 2896828 h 3920548"/>
              <a:gd name="connsiteX13" fmla="*/ 7726610 w 7726629"/>
              <a:gd name="connsiteY13" fmla="*/ 3023854 h 3920548"/>
              <a:gd name="connsiteX14" fmla="*/ 7716465 w 7726629"/>
              <a:gd name="connsiteY14" fmla="*/ 3562313 h 3920548"/>
              <a:gd name="connsiteX15" fmla="*/ 7623758 w 7726629"/>
              <a:gd name="connsiteY15" fmla="*/ 3599158 h 3920548"/>
              <a:gd name="connsiteX16" fmla="*/ 7485223 w 7726629"/>
              <a:gd name="connsiteY16" fmla="*/ 3460727 h 3920548"/>
              <a:gd name="connsiteX17" fmla="*/ 6450234 w 7726629"/>
              <a:gd name="connsiteY17" fmla="*/ 3911636 h 3920548"/>
              <a:gd name="connsiteX18" fmla="*/ 4124876 w 7726629"/>
              <a:gd name="connsiteY18" fmla="*/ 2639003 h 3920548"/>
              <a:gd name="connsiteX19" fmla="*/ 3949608 w 7726629"/>
              <a:gd name="connsiteY19" fmla="*/ 2457411 h 3920548"/>
              <a:gd name="connsiteX20" fmla="*/ 3394037 w 7726629"/>
              <a:gd name="connsiteY20" fmla="*/ 1877596 h 3920548"/>
              <a:gd name="connsiteX21" fmla="*/ 3264524 w 7726629"/>
              <a:gd name="connsiteY21" fmla="*/ 1742934 h 3920548"/>
              <a:gd name="connsiteX22" fmla="*/ 2002166 w 7726629"/>
              <a:gd name="connsiteY22" fmla="*/ 626688 h 3920548"/>
              <a:gd name="connsiteX23" fmla="*/ 427389 w 7726629"/>
              <a:gd name="connsiteY23" fmla="*/ 900950 h 3920548"/>
              <a:gd name="connsiteX24" fmla="*/ 134002 w 7726629"/>
              <a:gd name="connsiteY24" fmla="*/ 942886 h 3920548"/>
              <a:gd name="connsiteX25" fmla="*/ 89597 w 7726629"/>
              <a:gd name="connsiteY25" fmla="*/ 526321 h 3920548"/>
              <a:gd name="connsiteX26" fmla="*/ 1501102 w 7726629"/>
              <a:gd name="connsiteY26"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3630482 w 7726629"/>
              <a:gd name="connsiteY4" fmla="*/ 1573297 h 3920548"/>
              <a:gd name="connsiteX5" fmla="*/ 4314137 w 7726629"/>
              <a:gd name="connsiteY5" fmla="*/ 2108176 h 3920548"/>
              <a:gd name="connsiteX6" fmla="*/ 4457570 w 7726629"/>
              <a:gd name="connsiteY6" fmla="*/ 2259327 h 3920548"/>
              <a:gd name="connsiteX7" fmla="*/ 6414726 w 7726629"/>
              <a:gd name="connsiteY7" fmla="*/ 3407390 h 3920548"/>
              <a:gd name="connsiteX8" fmla="*/ 7127166 w 7726629"/>
              <a:gd name="connsiteY8" fmla="*/ 3100088 h 3920548"/>
              <a:gd name="connsiteX9" fmla="*/ 7026764 w 7726629"/>
              <a:gd name="connsiteY9" fmla="*/ 2999730 h 3920548"/>
              <a:gd name="connsiteX10" fmla="*/ 7063671 w 7726629"/>
              <a:gd name="connsiteY10" fmla="*/ 2907004 h 3920548"/>
              <a:gd name="connsiteX11" fmla="*/ 7602068 w 7726629"/>
              <a:gd name="connsiteY11" fmla="*/ 2896828 h 3920548"/>
              <a:gd name="connsiteX12" fmla="*/ 7726610 w 7726629"/>
              <a:gd name="connsiteY12" fmla="*/ 3023854 h 3920548"/>
              <a:gd name="connsiteX13" fmla="*/ 7716465 w 7726629"/>
              <a:gd name="connsiteY13" fmla="*/ 3562313 h 3920548"/>
              <a:gd name="connsiteX14" fmla="*/ 7623758 w 7726629"/>
              <a:gd name="connsiteY14" fmla="*/ 3599158 h 3920548"/>
              <a:gd name="connsiteX15" fmla="*/ 7485223 w 7726629"/>
              <a:gd name="connsiteY15" fmla="*/ 3460727 h 3920548"/>
              <a:gd name="connsiteX16" fmla="*/ 6450234 w 7726629"/>
              <a:gd name="connsiteY16" fmla="*/ 3911636 h 3920548"/>
              <a:gd name="connsiteX17" fmla="*/ 4124876 w 7726629"/>
              <a:gd name="connsiteY17" fmla="*/ 2639003 h 3920548"/>
              <a:gd name="connsiteX18" fmla="*/ 3949608 w 7726629"/>
              <a:gd name="connsiteY18" fmla="*/ 2457411 h 3920548"/>
              <a:gd name="connsiteX19" fmla="*/ 3394037 w 7726629"/>
              <a:gd name="connsiteY19" fmla="*/ 1877596 h 3920548"/>
              <a:gd name="connsiteX20" fmla="*/ 3264524 w 7726629"/>
              <a:gd name="connsiteY20" fmla="*/ 1742934 h 3920548"/>
              <a:gd name="connsiteX21" fmla="*/ 2002166 w 7726629"/>
              <a:gd name="connsiteY21" fmla="*/ 626688 h 3920548"/>
              <a:gd name="connsiteX22" fmla="*/ 427389 w 7726629"/>
              <a:gd name="connsiteY22" fmla="*/ 900950 h 3920548"/>
              <a:gd name="connsiteX23" fmla="*/ 134002 w 7726629"/>
              <a:gd name="connsiteY23" fmla="*/ 942886 h 3920548"/>
              <a:gd name="connsiteX24" fmla="*/ 89597 w 7726629"/>
              <a:gd name="connsiteY24" fmla="*/ 526321 h 3920548"/>
              <a:gd name="connsiteX25" fmla="*/ 1501102 w 7726629"/>
              <a:gd name="connsiteY25" fmla="*/ 914 h 3920548"/>
              <a:gd name="connsiteX0" fmla="*/ 1501102 w 7726629"/>
              <a:gd name="connsiteY0" fmla="*/ 914 h 3920548"/>
              <a:gd name="connsiteX1" fmla="*/ 2022430 w 7726629"/>
              <a:gd name="connsiteY1" fmla="*/ 93260 h 3920548"/>
              <a:gd name="connsiteX2" fmla="*/ 3602316 w 7726629"/>
              <a:gd name="connsiteY2" fmla="*/ 1367093 h 3920548"/>
              <a:gd name="connsiteX3" fmla="*/ 3755970 w 7726629"/>
              <a:gd name="connsiteY3" fmla="*/ 1527103 h 3920548"/>
              <a:gd name="connsiteX4" fmla="*/ 4314137 w 7726629"/>
              <a:gd name="connsiteY4" fmla="*/ 2108176 h 3920548"/>
              <a:gd name="connsiteX5" fmla="*/ 4457570 w 7726629"/>
              <a:gd name="connsiteY5" fmla="*/ 2259327 h 3920548"/>
              <a:gd name="connsiteX6" fmla="*/ 6414726 w 7726629"/>
              <a:gd name="connsiteY6" fmla="*/ 3407390 h 3920548"/>
              <a:gd name="connsiteX7" fmla="*/ 7127166 w 7726629"/>
              <a:gd name="connsiteY7" fmla="*/ 3100088 h 3920548"/>
              <a:gd name="connsiteX8" fmla="*/ 7026764 w 7726629"/>
              <a:gd name="connsiteY8" fmla="*/ 2999730 h 3920548"/>
              <a:gd name="connsiteX9" fmla="*/ 7063671 w 7726629"/>
              <a:gd name="connsiteY9" fmla="*/ 2907004 h 3920548"/>
              <a:gd name="connsiteX10" fmla="*/ 7602068 w 7726629"/>
              <a:gd name="connsiteY10" fmla="*/ 2896828 h 3920548"/>
              <a:gd name="connsiteX11" fmla="*/ 7726610 w 7726629"/>
              <a:gd name="connsiteY11" fmla="*/ 3023854 h 3920548"/>
              <a:gd name="connsiteX12" fmla="*/ 7716465 w 7726629"/>
              <a:gd name="connsiteY12" fmla="*/ 3562313 h 3920548"/>
              <a:gd name="connsiteX13" fmla="*/ 7623758 w 7726629"/>
              <a:gd name="connsiteY13" fmla="*/ 3599158 h 3920548"/>
              <a:gd name="connsiteX14" fmla="*/ 7485223 w 7726629"/>
              <a:gd name="connsiteY14" fmla="*/ 3460727 h 3920548"/>
              <a:gd name="connsiteX15" fmla="*/ 6450234 w 7726629"/>
              <a:gd name="connsiteY15" fmla="*/ 3911636 h 3920548"/>
              <a:gd name="connsiteX16" fmla="*/ 4124876 w 7726629"/>
              <a:gd name="connsiteY16" fmla="*/ 2639003 h 3920548"/>
              <a:gd name="connsiteX17" fmla="*/ 3949608 w 7726629"/>
              <a:gd name="connsiteY17" fmla="*/ 2457411 h 3920548"/>
              <a:gd name="connsiteX18" fmla="*/ 3394037 w 7726629"/>
              <a:gd name="connsiteY18" fmla="*/ 1877596 h 3920548"/>
              <a:gd name="connsiteX19" fmla="*/ 3264524 w 7726629"/>
              <a:gd name="connsiteY19" fmla="*/ 1742934 h 3920548"/>
              <a:gd name="connsiteX20" fmla="*/ 2002166 w 7726629"/>
              <a:gd name="connsiteY20" fmla="*/ 626688 h 3920548"/>
              <a:gd name="connsiteX21" fmla="*/ 427389 w 7726629"/>
              <a:gd name="connsiteY21" fmla="*/ 900950 h 3920548"/>
              <a:gd name="connsiteX22" fmla="*/ 134002 w 7726629"/>
              <a:gd name="connsiteY22" fmla="*/ 942886 h 3920548"/>
              <a:gd name="connsiteX23" fmla="*/ 89597 w 7726629"/>
              <a:gd name="connsiteY23" fmla="*/ 526321 h 3920548"/>
              <a:gd name="connsiteX24" fmla="*/ 1501102 w 7726629"/>
              <a:gd name="connsiteY24" fmla="*/ 914 h 392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26629" h="3920548">
                <a:moveTo>
                  <a:pt x="1501102" y="914"/>
                </a:moveTo>
                <a:cubicBezTo>
                  <a:pt x="1679131" y="6348"/>
                  <a:pt x="1855736" y="36111"/>
                  <a:pt x="2022430" y="93260"/>
                </a:cubicBezTo>
                <a:cubicBezTo>
                  <a:pt x="2559690" y="277407"/>
                  <a:pt x="2873341" y="570773"/>
                  <a:pt x="3602316" y="1367093"/>
                </a:cubicBezTo>
                <a:cubicBezTo>
                  <a:pt x="3617470" y="1383588"/>
                  <a:pt x="3675971" y="1444535"/>
                  <a:pt x="3755970" y="1527103"/>
                </a:cubicBezTo>
                <a:lnTo>
                  <a:pt x="4314137" y="2108176"/>
                </a:lnTo>
                <a:lnTo>
                  <a:pt x="4457570" y="2259327"/>
                </a:lnTo>
                <a:cubicBezTo>
                  <a:pt x="5153568" y="3021310"/>
                  <a:pt x="5746715" y="3515380"/>
                  <a:pt x="6414726" y="3407390"/>
                </a:cubicBezTo>
                <a:cubicBezTo>
                  <a:pt x="6779080" y="3347737"/>
                  <a:pt x="6991255" y="3211850"/>
                  <a:pt x="7127166" y="3100088"/>
                </a:cubicBezTo>
                <a:lnTo>
                  <a:pt x="7026764" y="2999730"/>
                </a:lnTo>
                <a:cubicBezTo>
                  <a:pt x="6977262" y="2950165"/>
                  <a:pt x="6993704" y="2908320"/>
                  <a:pt x="7063671" y="2907004"/>
                </a:cubicBezTo>
                <a:lnTo>
                  <a:pt x="7602068" y="2896828"/>
                </a:lnTo>
                <a:cubicBezTo>
                  <a:pt x="7672036" y="2895600"/>
                  <a:pt x="7727834" y="2952709"/>
                  <a:pt x="7726610" y="3023854"/>
                </a:cubicBezTo>
                <a:lnTo>
                  <a:pt x="7716465" y="3562313"/>
                </a:lnTo>
                <a:cubicBezTo>
                  <a:pt x="7715066" y="3632230"/>
                  <a:pt x="7673260" y="3648723"/>
                  <a:pt x="7623758" y="3599158"/>
                </a:cubicBezTo>
                <a:lnTo>
                  <a:pt x="7485223" y="3460727"/>
                </a:lnTo>
                <a:cubicBezTo>
                  <a:pt x="7266751" y="3643635"/>
                  <a:pt x="6873186" y="3873475"/>
                  <a:pt x="6450234" y="3911636"/>
                </a:cubicBezTo>
                <a:cubicBezTo>
                  <a:pt x="5440608" y="4003046"/>
                  <a:pt x="4829795" y="3378177"/>
                  <a:pt x="4124876" y="2639003"/>
                </a:cubicBezTo>
                <a:cubicBezTo>
                  <a:pt x="4122252" y="2637775"/>
                  <a:pt x="4051236" y="2562857"/>
                  <a:pt x="3949608" y="2457411"/>
                </a:cubicBezTo>
                <a:lnTo>
                  <a:pt x="3394037" y="1877596"/>
                </a:lnTo>
                <a:lnTo>
                  <a:pt x="3264524" y="1742934"/>
                </a:lnTo>
                <a:cubicBezTo>
                  <a:pt x="2567267" y="981002"/>
                  <a:pt x="2356521" y="793035"/>
                  <a:pt x="2002166" y="626688"/>
                </a:cubicBezTo>
                <a:cubicBezTo>
                  <a:pt x="1498033" y="389143"/>
                  <a:pt x="826149" y="513647"/>
                  <a:pt x="427389" y="900950"/>
                </a:cubicBezTo>
                <a:cubicBezTo>
                  <a:pt x="349857" y="975876"/>
                  <a:pt x="229331" y="993676"/>
                  <a:pt x="134002" y="942886"/>
                </a:cubicBezTo>
                <a:cubicBezTo>
                  <a:pt x="-19652" y="861623"/>
                  <a:pt x="-50136" y="644394"/>
                  <a:pt x="89597" y="526321"/>
                </a:cubicBezTo>
                <a:cubicBezTo>
                  <a:pt x="420121" y="187267"/>
                  <a:pt x="967017" y="-15389"/>
                  <a:pt x="1501102" y="914"/>
                </a:cubicBezTo>
                <a:close/>
              </a:path>
            </a:pathLst>
          </a:custGeom>
          <a:gradFill flip="none" rotWithShape="1">
            <a:gsLst>
              <a:gs pos="100000">
                <a:schemeClr val="tx2"/>
              </a:gs>
              <a:gs pos="0">
                <a:srgbClr val="012A35"/>
              </a:gs>
            </a:gsLst>
            <a:lin ang="1620000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pic>
        <p:nvPicPr>
          <p:cNvPr id="13" name="Graphic 79" descr="Puzzle">
            <a:extLst>
              <a:ext uri="{FF2B5EF4-FFF2-40B4-BE49-F238E27FC236}">
                <a16:creationId xmlns="" xmlns:a16="http://schemas.microsoft.com/office/drawing/2014/main" id="{EF051F01-EAC6-405A-B265-E66C9715DFA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245234" y="4453576"/>
            <a:ext cx="842765" cy="842765"/>
          </a:xfrm>
          <a:prstGeom prst="rect">
            <a:avLst/>
          </a:prstGeom>
        </p:spPr>
      </p:pic>
      <p:pic>
        <p:nvPicPr>
          <p:cNvPr id="14" name="Graphic 80" descr="Lightbulb">
            <a:extLst>
              <a:ext uri="{FF2B5EF4-FFF2-40B4-BE49-F238E27FC236}">
                <a16:creationId xmlns="" xmlns:a16="http://schemas.microsoft.com/office/drawing/2014/main" id="{94CFC4E9-C925-4E63-9D0F-BE8D56D641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4136027" y="4453576"/>
            <a:ext cx="842765" cy="842765"/>
          </a:xfrm>
          <a:prstGeom prst="rect">
            <a:avLst/>
          </a:prstGeom>
        </p:spPr>
      </p:pic>
      <p:pic>
        <p:nvPicPr>
          <p:cNvPr id="15" name="Graphic 81" descr="Rocket">
            <a:extLst>
              <a:ext uri="{FF2B5EF4-FFF2-40B4-BE49-F238E27FC236}">
                <a16:creationId xmlns="" xmlns:a16="http://schemas.microsoft.com/office/drawing/2014/main" id="{D2978FF2-85DF-4C86-B4EE-35CE2880641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1017351" y="4453576"/>
            <a:ext cx="842765" cy="842765"/>
          </a:xfrm>
          <a:prstGeom prst="rect">
            <a:avLst/>
          </a:prstGeom>
        </p:spPr>
      </p:pic>
      <p:sp>
        <p:nvSpPr>
          <p:cNvPr id="16" name="Oval 3">
            <a:extLst>
              <a:ext uri="{FF2B5EF4-FFF2-40B4-BE49-F238E27FC236}">
                <a16:creationId xmlns="" xmlns:a16="http://schemas.microsoft.com/office/drawing/2014/main" id="{FF2AA118-1EF5-42C9-8F0A-B5F0F9C64CC6}"/>
              </a:ext>
            </a:extLst>
          </p:cNvPr>
          <p:cNvSpPr/>
          <p:nvPr/>
        </p:nvSpPr>
        <p:spPr>
          <a:xfrm>
            <a:off x="1887005" y="4576477"/>
            <a:ext cx="596963" cy="596963"/>
          </a:xfrm>
          <a:prstGeom prst="ellipse">
            <a:avLst/>
          </a:prstGeom>
          <a:solidFill>
            <a:srgbClr val="012A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01</a:t>
            </a:r>
          </a:p>
        </p:txBody>
      </p:sp>
      <p:sp>
        <p:nvSpPr>
          <p:cNvPr id="17" name="Oval 82">
            <a:extLst>
              <a:ext uri="{FF2B5EF4-FFF2-40B4-BE49-F238E27FC236}">
                <a16:creationId xmlns="" xmlns:a16="http://schemas.microsoft.com/office/drawing/2014/main" id="{C8ABE6B4-46B0-4978-9563-CEF48580C72F}"/>
              </a:ext>
            </a:extLst>
          </p:cNvPr>
          <p:cNvSpPr/>
          <p:nvPr/>
        </p:nvSpPr>
        <p:spPr>
          <a:xfrm>
            <a:off x="4974750" y="4533303"/>
            <a:ext cx="596963" cy="59696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02</a:t>
            </a:r>
          </a:p>
        </p:txBody>
      </p:sp>
      <p:sp>
        <p:nvSpPr>
          <p:cNvPr id="18" name="Oval 83">
            <a:extLst>
              <a:ext uri="{FF2B5EF4-FFF2-40B4-BE49-F238E27FC236}">
                <a16:creationId xmlns="" xmlns:a16="http://schemas.microsoft.com/office/drawing/2014/main" id="{A05EC467-0630-4023-B1A1-5AE16B413133}"/>
              </a:ext>
            </a:extLst>
          </p:cNvPr>
          <p:cNvSpPr/>
          <p:nvPr/>
        </p:nvSpPr>
        <p:spPr>
          <a:xfrm>
            <a:off x="8105807" y="4556801"/>
            <a:ext cx="596963" cy="59696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t>03</a:t>
            </a:r>
          </a:p>
        </p:txBody>
      </p:sp>
      <p:sp>
        <p:nvSpPr>
          <p:cNvPr id="19" name="Figure">
            <a:extLst>
              <a:ext uri="{FF2B5EF4-FFF2-40B4-BE49-F238E27FC236}">
                <a16:creationId xmlns="" xmlns:a16="http://schemas.microsoft.com/office/drawing/2014/main" id="{FEC9C14C-F780-4EFD-A8C0-03E6F1D189FD}"/>
              </a:ext>
            </a:extLst>
          </p:cNvPr>
          <p:cNvSpPr/>
          <p:nvPr/>
        </p:nvSpPr>
        <p:spPr>
          <a:xfrm>
            <a:off x="594457" y="5419106"/>
            <a:ext cx="1888303" cy="719462"/>
          </a:xfrm>
          <a:custGeom>
            <a:avLst/>
            <a:gdLst/>
            <a:ahLst/>
            <a:cxnLst>
              <a:cxn ang="0">
                <a:pos x="wd2" y="hd2"/>
              </a:cxn>
              <a:cxn ang="5400000">
                <a:pos x="wd2" y="hd2"/>
              </a:cxn>
              <a:cxn ang="10800000">
                <a:pos x="wd2" y="hd2"/>
              </a:cxn>
              <a:cxn ang="16200000">
                <a:pos x="wd2" y="hd2"/>
              </a:cxn>
            </a:cxnLst>
            <a:rect l="0" t="0" r="r" b="b"/>
            <a:pathLst>
              <a:path w="21295" h="20880" extrusionOk="0">
                <a:moveTo>
                  <a:pt x="20692" y="15"/>
                </a:moveTo>
                <a:lnTo>
                  <a:pt x="15815" y="1777"/>
                </a:lnTo>
                <a:cubicBezTo>
                  <a:pt x="15486" y="1895"/>
                  <a:pt x="15413" y="2459"/>
                  <a:pt x="15669" y="3023"/>
                </a:cubicBezTo>
                <a:lnTo>
                  <a:pt x="16820" y="5608"/>
                </a:lnTo>
                <a:cubicBezTo>
                  <a:pt x="16089" y="6972"/>
                  <a:pt x="15039" y="8734"/>
                  <a:pt x="13897" y="9839"/>
                </a:cubicBezTo>
                <a:cubicBezTo>
                  <a:pt x="11541" y="12119"/>
                  <a:pt x="9011" y="12001"/>
                  <a:pt x="6910" y="10145"/>
                </a:cubicBezTo>
                <a:cubicBezTo>
                  <a:pt x="4061" y="7630"/>
                  <a:pt x="3239" y="4010"/>
                  <a:pt x="2481" y="3235"/>
                </a:cubicBezTo>
                <a:cubicBezTo>
                  <a:pt x="1960" y="2694"/>
                  <a:pt x="1348" y="2811"/>
                  <a:pt x="873" y="3564"/>
                </a:cubicBezTo>
                <a:cubicBezTo>
                  <a:pt x="-141" y="5138"/>
                  <a:pt x="-305" y="8852"/>
                  <a:pt x="554" y="10944"/>
                </a:cubicBezTo>
                <a:cubicBezTo>
                  <a:pt x="2188" y="15174"/>
                  <a:pt x="4974" y="18841"/>
                  <a:pt x="6865" y="19828"/>
                </a:cubicBezTo>
                <a:cubicBezTo>
                  <a:pt x="9605" y="21497"/>
                  <a:pt x="12262" y="21074"/>
                  <a:pt x="14363" y="19311"/>
                </a:cubicBezTo>
                <a:cubicBezTo>
                  <a:pt x="16555" y="17642"/>
                  <a:pt x="18646" y="13905"/>
                  <a:pt x="19614" y="11907"/>
                </a:cubicBezTo>
                <a:lnTo>
                  <a:pt x="20811" y="14587"/>
                </a:lnTo>
                <a:cubicBezTo>
                  <a:pt x="21067" y="15151"/>
                  <a:pt x="21277" y="14916"/>
                  <a:pt x="21277" y="14046"/>
                </a:cubicBezTo>
                <a:lnTo>
                  <a:pt x="21295" y="1378"/>
                </a:lnTo>
                <a:cubicBezTo>
                  <a:pt x="21295" y="508"/>
                  <a:pt x="21021" y="-103"/>
                  <a:pt x="20692" y="15"/>
                </a:cubicBezTo>
                <a:close/>
              </a:path>
            </a:pathLst>
          </a:custGeom>
          <a:gradFill flip="none" rotWithShape="1">
            <a:gsLst>
              <a:gs pos="100000">
                <a:schemeClr val="accent3">
                  <a:lumMod val="75000"/>
                </a:schemeClr>
              </a:gs>
              <a:gs pos="0">
                <a:schemeClr val="accent3"/>
              </a:gs>
            </a:gsLst>
            <a:lin ang="0" scaled="1"/>
            <a:tileRect/>
          </a:gradFill>
          <a:ln w="25400" cap="flat">
            <a:no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noAutofit/>
          </a:bodyPr>
          <a:lstStyle/>
          <a:p>
            <a:endParaRPr sz="2250">
              <a:solidFill>
                <a:srgbClr val="FFFFFF"/>
              </a:solidFill>
            </a:endParaRPr>
          </a:p>
        </p:txBody>
      </p:sp>
      <p:pic>
        <p:nvPicPr>
          <p:cNvPr id="20" name="Graphic 81" descr="Rocket">
            <a:extLst>
              <a:ext uri="{FF2B5EF4-FFF2-40B4-BE49-F238E27FC236}">
                <a16:creationId xmlns="" xmlns:a16="http://schemas.microsoft.com/office/drawing/2014/main" id="{D2978FF2-85DF-4C86-B4EE-35CE2880641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1046173" y="4453576"/>
            <a:ext cx="842765" cy="842765"/>
          </a:xfrm>
          <a:prstGeom prst="rect">
            <a:avLst/>
          </a:prstGeom>
        </p:spPr>
      </p:pic>
      <p:sp>
        <p:nvSpPr>
          <p:cNvPr id="21" name="Прямоугольник 20"/>
          <p:cNvSpPr/>
          <p:nvPr/>
        </p:nvSpPr>
        <p:spPr>
          <a:xfrm>
            <a:off x="8596" y="6093296"/>
            <a:ext cx="2835212" cy="646331"/>
          </a:xfrm>
          <a:prstGeom prst="rect">
            <a:avLst/>
          </a:prstGeom>
        </p:spPr>
        <p:txBody>
          <a:bodyPr wrap="square">
            <a:spAutoFit/>
          </a:bodyPr>
          <a:lstStyle/>
          <a:p>
            <a:r>
              <a:rPr lang="uz-Latn-UZ" sz="1200" dirty="0"/>
              <a:t>1. Хўжалик юритувчи субектни молиялаш манбалари ва хатарларни бошқариш;</a:t>
            </a:r>
            <a:endParaRPr lang="ru-RU" sz="1200" dirty="0"/>
          </a:p>
        </p:txBody>
      </p:sp>
      <p:sp>
        <p:nvSpPr>
          <p:cNvPr id="22" name="Прямоугольник 21"/>
          <p:cNvSpPr/>
          <p:nvPr/>
        </p:nvSpPr>
        <p:spPr>
          <a:xfrm>
            <a:off x="2843808" y="6021288"/>
            <a:ext cx="3407305" cy="830997"/>
          </a:xfrm>
          <a:prstGeom prst="rect">
            <a:avLst/>
          </a:prstGeom>
        </p:spPr>
        <p:txBody>
          <a:bodyPr wrap="square">
            <a:spAutoFit/>
          </a:bodyPr>
          <a:lstStyle/>
          <a:p>
            <a:r>
              <a:rPr lang="uz-Latn-UZ" sz="1200" dirty="0"/>
              <a:t>2. Хўжалик юритувчи субект ишлаб турган ташқи муҳитдаги ўзгаришлар ва шу ўзгаришлар муносабати билан кўрилган чора-тадбирлар ҳамда уларнинг субект фаолиятига таъсири;</a:t>
            </a:r>
            <a:endParaRPr lang="ru-RU" sz="1200" dirty="0"/>
          </a:p>
        </p:txBody>
      </p:sp>
      <p:sp>
        <p:nvSpPr>
          <p:cNvPr id="23" name="Прямоугольник 22"/>
          <p:cNvSpPr/>
          <p:nvPr/>
        </p:nvSpPr>
        <p:spPr>
          <a:xfrm>
            <a:off x="6639515" y="6021288"/>
            <a:ext cx="2341713" cy="830997"/>
          </a:xfrm>
          <a:prstGeom prst="rect">
            <a:avLst/>
          </a:prstGeom>
        </p:spPr>
        <p:txBody>
          <a:bodyPr wrap="square">
            <a:spAutoFit/>
          </a:bodyPr>
          <a:lstStyle/>
          <a:p>
            <a:r>
              <a:rPr lang="uz-Latn-UZ" sz="1200" dirty="0"/>
              <a:t>3. Молиявий ҳисоботдан фойдаланувчилар қарор қабул қилиши учун бошқа муҳим ахборотлар.</a:t>
            </a:r>
            <a:endParaRPr lang="ru-RU" sz="1200" dirty="0"/>
          </a:p>
        </p:txBody>
      </p:sp>
    </p:spTree>
    <p:extLst>
      <p:ext uri="{BB962C8B-B14F-4D97-AF65-F5344CB8AC3E}">
        <p14:creationId xmlns:p14="http://schemas.microsoft.com/office/powerpoint/2010/main" val="2274548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ая прямоугольная выноска 2"/>
          <p:cNvSpPr/>
          <p:nvPr/>
        </p:nvSpPr>
        <p:spPr>
          <a:xfrm>
            <a:off x="35496" y="44624"/>
            <a:ext cx="9001000" cy="684656"/>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dirty="0" smtClean="0"/>
              <a:t>  </a:t>
            </a:r>
            <a:r>
              <a:rPr lang="uz-Latn-UZ" dirty="0" smtClean="0"/>
              <a:t>Қўшимча </a:t>
            </a:r>
            <a:r>
              <a:rPr lang="uz-Latn-UZ" dirty="0"/>
              <a:t>ахборотни тақдим этиш - тушунтиришлар, изоҳлар ва ҳисоб-китоблар - хўжалик юритувчи </a:t>
            </a:r>
            <a:r>
              <a:rPr lang="uz-Latn-UZ" dirty="0" smtClean="0"/>
              <a:t>суб</a:t>
            </a:r>
            <a:r>
              <a:rPr lang="uz-Cyrl-UZ" dirty="0" smtClean="0"/>
              <a:t>ъ</a:t>
            </a:r>
            <a:r>
              <a:rPr lang="uz-Latn-UZ" dirty="0" smtClean="0"/>
              <a:t>ект </a:t>
            </a:r>
            <a:r>
              <a:rPr lang="uz-Latn-UZ" dirty="0"/>
              <a:t>томонидан махсус шаклда ёки эркин шаклда тақдим этилади.</a:t>
            </a:r>
            <a:endParaRPr lang="ru-RU" dirty="0"/>
          </a:p>
        </p:txBody>
      </p:sp>
      <p:cxnSp>
        <p:nvCxnSpPr>
          <p:cNvPr id="4" name="Straight Connector 7">
            <a:extLst>
              <a:ext uri="{FF2B5EF4-FFF2-40B4-BE49-F238E27FC236}">
                <a16:creationId xmlns="" xmlns:a16="http://schemas.microsoft.com/office/drawing/2014/main" id="{FDEE3B03-8A9D-4A65-BAEA-56D4661CB212}"/>
              </a:ext>
            </a:extLst>
          </p:cNvPr>
          <p:cNvCxnSpPr>
            <a:stCxn id="5" idx="4"/>
            <a:endCxn id="8" idx="0"/>
          </p:cNvCxnSpPr>
          <p:nvPr/>
        </p:nvCxnSpPr>
        <p:spPr>
          <a:xfrm>
            <a:off x="5615261" y="2212411"/>
            <a:ext cx="0" cy="2807352"/>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5" name="Oval 5">
            <a:extLst>
              <a:ext uri="{FF2B5EF4-FFF2-40B4-BE49-F238E27FC236}">
                <a16:creationId xmlns="" xmlns:a16="http://schemas.microsoft.com/office/drawing/2014/main" id="{96ACFC85-5007-4038-8688-4868B38587D1}"/>
              </a:ext>
            </a:extLst>
          </p:cNvPr>
          <p:cNvSpPr/>
          <p:nvPr/>
        </p:nvSpPr>
        <p:spPr>
          <a:xfrm>
            <a:off x="5514817" y="2011525"/>
            <a:ext cx="200888" cy="2008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Oval 83">
            <a:extLst>
              <a:ext uri="{FF2B5EF4-FFF2-40B4-BE49-F238E27FC236}">
                <a16:creationId xmlns="" xmlns:a16="http://schemas.microsoft.com/office/drawing/2014/main" id="{51F05F36-1AB5-488A-B787-21ED2444A187}"/>
              </a:ext>
            </a:extLst>
          </p:cNvPr>
          <p:cNvSpPr/>
          <p:nvPr/>
        </p:nvSpPr>
        <p:spPr>
          <a:xfrm>
            <a:off x="5514817" y="3014270"/>
            <a:ext cx="200888" cy="2008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Oval 84">
            <a:extLst>
              <a:ext uri="{FF2B5EF4-FFF2-40B4-BE49-F238E27FC236}">
                <a16:creationId xmlns="" xmlns:a16="http://schemas.microsoft.com/office/drawing/2014/main" id="{45796F69-D836-4C00-B241-DA158845053F}"/>
              </a:ext>
            </a:extLst>
          </p:cNvPr>
          <p:cNvSpPr/>
          <p:nvPr/>
        </p:nvSpPr>
        <p:spPr>
          <a:xfrm>
            <a:off x="5514817" y="4017017"/>
            <a:ext cx="200888" cy="2008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85">
            <a:extLst>
              <a:ext uri="{FF2B5EF4-FFF2-40B4-BE49-F238E27FC236}">
                <a16:creationId xmlns="" xmlns:a16="http://schemas.microsoft.com/office/drawing/2014/main" id="{9FE6A796-476C-4211-9FF9-261D99D10C2B}"/>
              </a:ext>
            </a:extLst>
          </p:cNvPr>
          <p:cNvSpPr/>
          <p:nvPr/>
        </p:nvSpPr>
        <p:spPr>
          <a:xfrm>
            <a:off x="5514817" y="5019763"/>
            <a:ext cx="200888" cy="2008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9" name="Straight Connector 9">
            <a:extLst>
              <a:ext uri="{FF2B5EF4-FFF2-40B4-BE49-F238E27FC236}">
                <a16:creationId xmlns="" xmlns:a16="http://schemas.microsoft.com/office/drawing/2014/main" id="{5BE5CB28-8BC5-43A9-82C9-92B6A5D11FAB}"/>
              </a:ext>
            </a:extLst>
          </p:cNvPr>
          <p:cNvCxnSpPr>
            <a:cxnSpLocks/>
          </p:cNvCxnSpPr>
          <p:nvPr/>
        </p:nvCxnSpPr>
        <p:spPr>
          <a:xfrm>
            <a:off x="5228446" y="3616087"/>
            <a:ext cx="386813" cy="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1">
            <a:extLst>
              <a:ext uri="{FF2B5EF4-FFF2-40B4-BE49-F238E27FC236}">
                <a16:creationId xmlns="" xmlns:a16="http://schemas.microsoft.com/office/drawing/2014/main" id="{D62DBE7A-B394-407B-848F-F63F9A3BC158}"/>
              </a:ext>
            </a:extLst>
          </p:cNvPr>
          <p:cNvCxnSpPr/>
          <p:nvPr/>
        </p:nvCxnSpPr>
        <p:spPr>
          <a:xfrm flipV="1">
            <a:off x="3541804" y="2212411"/>
            <a:ext cx="0" cy="2807352"/>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
        <p:nvSpPr>
          <p:cNvPr id="11" name="Oval 87">
            <a:extLst>
              <a:ext uri="{FF2B5EF4-FFF2-40B4-BE49-F238E27FC236}">
                <a16:creationId xmlns="" xmlns:a16="http://schemas.microsoft.com/office/drawing/2014/main" id="{EB62CF98-04E9-46C3-AD01-C68EAED42249}"/>
              </a:ext>
            </a:extLst>
          </p:cNvPr>
          <p:cNvSpPr/>
          <p:nvPr/>
        </p:nvSpPr>
        <p:spPr>
          <a:xfrm rot="10800000">
            <a:off x="3441360" y="5019763"/>
            <a:ext cx="200888" cy="200888"/>
          </a:xfrm>
          <a:prstGeom prst="ellipse">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88">
            <a:extLst>
              <a:ext uri="{FF2B5EF4-FFF2-40B4-BE49-F238E27FC236}">
                <a16:creationId xmlns="" xmlns:a16="http://schemas.microsoft.com/office/drawing/2014/main" id="{C1093E01-8044-4996-AB34-9D300FCF49AE}"/>
              </a:ext>
            </a:extLst>
          </p:cNvPr>
          <p:cNvSpPr/>
          <p:nvPr/>
        </p:nvSpPr>
        <p:spPr>
          <a:xfrm rot="10800000">
            <a:off x="3441360" y="4017017"/>
            <a:ext cx="200888" cy="2008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Oval 89">
            <a:extLst>
              <a:ext uri="{FF2B5EF4-FFF2-40B4-BE49-F238E27FC236}">
                <a16:creationId xmlns="" xmlns:a16="http://schemas.microsoft.com/office/drawing/2014/main" id="{362F6368-7357-452D-AAD7-6B0527F2DF9C}"/>
              </a:ext>
            </a:extLst>
          </p:cNvPr>
          <p:cNvSpPr/>
          <p:nvPr/>
        </p:nvSpPr>
        <p:spPr>
          <a:xfrm rot="10800000">
            <a:off x="3441360" y="3014270"/>
            <a:ext cx="200888" cy="200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90">
            <a:extLst>
              <a:ext uri="{FF2B5EF4-FFF2-40B4-BE49-F238E27FC236}">
                <a16:creationId xmlns="" xmlns:a16="http://schemas.microsoft.com/office/drawing/2014/main" id="{842F2CA0-E5C7-4AD4-A1BA-19F435B08A28}"/>
              </a:ext>
            </a:extLst>
          </p:cNvPr>
          <p:cNvSpPr/>
          <p:nvPr/>
        </p:nvSpPr>
        <p:spPr>
          <a:xfrm rot="10800000">
            <a:off x="3441360" y="2011525"/>
            <a:ext cx="200888" cy="200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5" name="Straight Connector 92">
            <a:extLst>
              <a:ext uri="{FF2B5EF4-FFF2-40B4-BE49-F238E27FC236}">
                <a16:creationId xmlns="" xmlns:a16="http://schemas.microsoft.com/office/drawing/2014/main" id="{9E186F2C-73F1-4FF1-AE76-4A4A4A5882C5}"/>
              </a:ext>
            </a:extLst>
          </p:cNvPr>
          <p:cNvCxnSpPr/>
          <p:nvPr/>
        </p:nvCxnSpPr>
        <p:spPr>
          <a:xfrm rot="10800000" flipV="1">
            <a:off x="3541804" y="3616086"/>
            <a:ext cx="386813"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grpSp>
        <p:nvGrpSpPr>
          <p:cNvPr id="16" name="Group 2">
            <a:extLst>
              <a:ext uri="{FF2B5EF4-FFF2-40B4-BE49-F238E27FC236}">
                <a16:creationId xmlns="" xmlns:a16="http://schemas.microsoft.com/office/drawing/2014/main" id="{25B489D2-2CC4-4A0A-8471-A30E679359DA}"/>
              </a:ext>
            </a:extLst>
          </p:cNvPr>
          <p:cNvGrpSpPr/>
          <p:nvPr/>
        </p:nvGrpSpPr>
        <p:grpSpPr>
          <a:xfrm>
            <a:off x="5724128" y="1295026"/>
            <a:ext cx="3312368" cy="1197870"/>
            <a:chOff x="5692588" y="1560606"/>
            <a:chExt cx="3195918" cy="936811"/>
          </a:xfrm>
        </p:grpSpPr>
        <p:sp>
          <p:nvSpPr>
            <p:cNvPr id="17" name="Rectangle: Rounded Corners 32">
              <a:extLst>
                <a:ext uri="{FF2B5EF4-FFF2-40B4-BE49-F238E27FC236}">
                  <a16:creationId xmlns="" xmlns:a16="http://schemas.microsoft.com/office/drawing/2014/main" id="{D6391E66-8D4E-443D-AC84-AB2DDD9413F4}"/>
                </a:ext>
              </a:extLst>
            </p:cNvPr>
            <p:cNvSpPr/>
            <p:nvPr/>
          </p:nvSpPr>
          <p:spPr>
            <a:xfrm>
              <a:off x="5800164" y="1625600"/>
              <a:ext cx="3088342" cy="806824"/>
            </a:xfrm>
            <a:prstGeom prst="roundRect">
              <a:avLst>
                <a:gd name="adj" fmla="val 50000"/>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Rounded Corners 33">
              <a:extLst>
                <a:ext uri="{FF2B5EF4-FFF2-40B4-BE49-F238E27FC236}">
                  <a16:creationId xmlns="" xmlns:a16="http://schemas.microsoft.com/office/drawing/2014/main" id="{91328DEE-64E0-4057-9564-2A7A73682C07}"/>
                </a:ext>
              </a:extLst>
            </p:cNvPr>
            <p:cNvSpPr/>
            <p:nvPr/>
          </p:nvSpPr>
          <p:spPr>
            <a:xfrm>
              <a:off x="6279776" y="1702150"/>
              <a:ext cx="2515703" cy="67577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35">
              <a:extLst>
                <a:ext uri="{FF2B5EF4-FFF2-40B4-BE49-F238E27FC236}">
                  <a16:creationId xmlns="" xmlns:a16="http://schemas.microsoft.com/office/drawing/2014/main" id="{8099A731-B5C7-4F93-A3D6-6483DB997CEB}"/>
                </a:ext>
              </a:extLst>
            </p:cNvPr>
            <p:cNvSpPr/>
            <p:nvPr/>
          </p:nvSpPr>
          <p:spPr>
            <a:xfrm>
              <a:off x="5692588" y="1560606"/>
              <a:ext cx="806824" cy="9368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4</a:t>
              </a:r>
              <a:endParaRPr lang="en-US" sz="2400" b="1" dirty="0"/>
            </a:p>
          </p:txBody>
        </p:sp>
      </p:grpSp>
      <p:grpSp>
        <p:nvGrpSpPr>
          <p:cNvPr id="21" name="Group 38">
            <a:extLst>
              <a:ext uri="{FF2B5EF4-FFF2-40B4-BE49-F238E27FC236}">
                <a16:creationId xmlns="" xmlns:a16="http://schemas.microsoft.com/office/drawing/2014/main" id="{FC15EDA3-6A8C-46AD-8399-97EB8D372768}"/>
              </a:ext>
            </a:extLst>
          </p:cNvPr>
          <p:cNvGrpSpPr/>
          <p:nvPr/>
        </p:nvGrpSpPr>
        <p:grpSpPr>
          <a:xfrm>
            <a:off x="5739887" y="2564905"/>
            <a:ext cx="3312368" cy="1618150"/>
            <a:chOff x="5692588" y="1625600"/>
            <a:chExt cx="3195918" cy="806824"/>
          </a:xfrm>
        </p:grpSpPr>
        <p:sp>
          <p:nvSpPr>
            <p:cNvPr id="22" name="Rectangle: Rounded Corners 39">
              <a:extLst>
                <a:ext uri="{FF2B5EF4-FFF2-40B4-BE49-F238E27FC236}">
                  <a16:creationId xmlns="" xmlns:a16="http://schemas.microsoft.com/office/drawing/2014/main" id="{EF7DAA5C-5564-4158-B938-3E3452D86A0E}"/>
                </a:ext>
              </a:extLst>
            </p:cNvPr>
            <p:cNvSpPr/>
            <p:nvPr/>
          </p:nvSpPr>
          <p:spPr>
            <a:xfrm>
              <a:off x="5800164" y="1625600"/>
              <a:ext cx="3088342" cy="806824"/>
            </a:xfrm>
            <a:prstGeom prst="roundRect">
              <a:avLst>
                <a:gd name="adj" fmla="val 50000"/>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ectangle: Rounded Corners 40">
              <a:extLst>
                <a:ext uri="{FF2B5EF4-FFF2-40B4-BE49-F238E27FC236}">
                  <a16:creationId xmlns="" xmlns:a16="http://schemas.microsoft.com/office/drawing/2014/main" id="{6C997F90-A564-40CB-B6BC-8A968C77CA0C}"/>
                </a:ext>
              </a:extLst>
            </p:cNvPr>
            <p:cNvSpPr/>
            <p:nvPr/>
          </p:nvSpPr>
          <p:spPr>
            <a:xfrm>
              <a:off x="6279776" y="1694709"/>
              <a:ext cx="2515703" cy="66897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72">
              <a:extLst>
                <a:ext uri="{FF2B5EF4-FFF2-40B4-BE49-F238E27FC236}">
                  <a16:creationId xmlns="" xmlns:a16="http://schemas.microsoft.com/office/drawing/2014/main" id="{8ADA7973-EB39-4757-A689-EB64D685ACED}"/>
                </a:ext>
              </a:extLst>
            </p:cNvPr>
            <p:cNvSpPr/>
            <p:nvPr/>
          </p:nvSpPr>
          <p:spPr>
            <a:xfrm>
              <a:off x="5692588" y="1688547"/>
              <a:ext cx="806824" cy="57958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5</a:t>
              </a:r>
              <a:endParaRPr lang="en-US" sz="2400" b="1" dirty="0"/>
            </a:p>
          </p:txBody>
        </p:sp>
      </p:grpSp>
      <p:grpSp>
        <p:nvGrpSpPr>
          <p:cNvPr id="26" name="Group 73">
            <a:extLst>
              <a:ext uri="{FF2B5EF4-FFF2-40B4-BE49-F238E27FC236}">
                <a16:creationId xmlns="" xmlns:a16="http://schemas.microsoft.com/office/drawing/2014/main" id="{6A968ABF-D362-4FD0-B330-BFB4C2906CAA}"/>
              </a:ext>
            </a:extLst>
          </p:cNvPr>
          <p:cNvGrpSpPr/>
          <p:nvPr/>
        </p:nvGrpSpPr>
        <p:grpSpPr>
          <a:xfrm>
            <a:off x="5724128" y="4293096"/>
            <a:ext cx="3312368" cy="1198352"/>
            <a:chOff x="5692588" y="1625600"/>
            <a:chExt cx="3195918" cy="806824"/>
          </a:xfrm>
        </p:grpSpPr>
        <p:sp>
          <p:nvSpPr>
            <p:cNvPr id="27" name="Rectangle: Rounded Corners 74">
              <a:extLst>
                <a:ext uri="{FF2B5EF4-FFF2-40B4-BE49-F238E27FC236}">
                  <a16:creationId xmlns="" xmlns:a16="http://schemas.microsoft.com/office/drawing/2014/main" id="{8D4F3653-381C-442F-A7FA-3C7A6CC00AF1}"/>
                </a:ext>
              </a:extLst>
            </p:cNvPr>
            <p:cNvSpPr/>
            <p:nvPr/>
          </p:nvSpPr>
          <p:spPr>
            <a:xfrm>
              <a:off x="5800164" y="1625600"/>
              <a:ext cx="3088342" cy="806824"/>
            </a:xfrm>
            <a:prstGeom prst="roundRect">
              <a:avLst>
                <a:gd name="adj" fmla="val 50000"/>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Rectangle: Rounded Corners 75">
              <a:extLst>
                <a:ext uri="{FF2B5EF4-FFF2-40B4-BE49-F238E27FC236}">
                  <a16:creationId xmlns="" xmlns:a16="http://schemas.microsoft.com/office/drawing/2014/main" id="{BD50A0A0-2FA1-49D0-8886-3E757F666345}"/>
                </a:ext>
              </a:extLst>
            </p:cNvPr>
            <p:cNvSpPr/>
            <p:nvPr/>
          </p:nvSpPr>
          <p:spPr>
            <a:xfrm>
              <a:off x="6279776" y="1706050"/>
              <a:ext cx="2515703" cy="67873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77">
              <a:extLst>
                <a:ext uri="{FF2B5EF4-FFF2-40B4-BE49-F238E27FC236}">
                  <a16:creationId xmlns="" xmlns:a16="http://schemas.microsoft.com/office/drawing/2014/main" id="{392B0DEC-FAAA-4D26-8F4B-2CD9CD11400F}"/>
                </a:ext>
              </a:extLst>
            </p:cNvPr>
            <p:cNvSpPr/>
            <p:nvPr/>
          </p:nvSpPr>
          <p:spPr>
            <a:xfrm>
              <a:off x="5692588" y="1625600"/>
              <a:ext cx="806824" cy="8068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6</a:t>
              </a:r>
              <a:endParaRPr lang="en-US" sz="2400" b="1" dirty="0"/>
            </a:p>
          </p:txBody>
        </p:sp>
      </p:grpSp>
      <p:grpSp>
        <p:nvGrpSpPr>
          <p:cNvPr id="31" name="Group 78">
            <a:extLst>
              <a:ext uri="{FF2B5EF4-FFF2-40B4-BE49-F238E27FC236}">
                <a16:creationId xmlns="" xmlns:a16="http://schemas.microsoft.com/office/drawing/2014/main" id="{8137010F-35CB-4EAE-972A-F922A05FF84E}"/>
              </a:ext>
            </a:extLst>
          </p:cNvPr>
          <p:cNvGrpSpPr/>
          <p:nvPr/>
        </p:nvGrpSpPr>
        <p:grpSpPr>
          <a:xfrm>
            <a:off x="2671036" y="5517232"/>
            <a:ext cx="6293452" cy="1266285"/>
            <a:chOff x="5915570" y="1560606"/>
            <a:chExt cx="2972936" cy="936812"/>
          </a:xfrm>
        </p:grpSpPr>
        <p:sp>
          <p:nvSpPr>
            <p:cNvPr id="32" name="Rectangle: Rounded Corners 79">
              <a:extLst>
                <a:ext uri="{FF2B5EF4-FFF2-40B4-BE49-F238E27FC236}">
                  <a16:creationId xmlns="" xmlns:a16="http://schemas.microsoft.com/office/drawing/2014/main" id="{B74692EB-ACEE-4830-A415-6B5A53B43E4A}"/>
                </a:ext>
              </a:extLst>
            </p:cNvPr>
            <p:cNvSpPr/>
            <p:nvPr/>
          </p:nvSpPr>
          <p:spPr>
            <a:xfrm>
              <a:off x="6054934" y="1625600"/>
              <a:ext cx="2833572" cy="806824"/>
            </a:xfrm>
            <a:prstGeom prst="roundRect">
              <a:avLst>
                <a:gd name="adj" fmla="val 50000"/>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a:p>
          </p:txBody>
        </p:sp>
        <p:sp>
          <p:nvSpPr>
            <p:cNvPr id="33" name="Rectangle: Rounded Corners 80">
              <a:extLst>
                <a:ext uri="{FF2B5EF4-FFF2-40B4-BE49-F238E27FC236}">
                  <a16:creationId xmlns="" xmlns:a16="http://schemas.microsoft.com/office/drawing/2014/main" id="{4AE7060D-8CF6-475E-9EC7-EFAF95D4B7A6}"/>
                </a:ext>
              </a:extLst>
            </p:cNvPr>
            <p:cNvSpPr/>
            <p:nvPr/>
          </p:nvSpPr>
          <p:spPr>
            <a:xfrm>
              <a:off x="6279776" y="1667151"/>
              <a:ext cx="2562433" cy="692540"/>
            </a:xfrm>
            <a:prstGeom prst="roundRect">
              <a:avLst>
                <a:gd name="adj" fmla="val 50000"/>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4" name="Oval 81">
              <a:extLst>
                <a:ext uri="{FF2B5EF4-FFF2-40B4-BE49-F238E27FC236}">
                  <a16:creationId xmlns="" xmlns:a16="http://schemas.microsoft.com/office/drawing/2014/main" id="{B1F29ED1-C215-4A40-BB22-FF444A14D805}"/>
                </a:ext>
              </a:extLst>
            </p:cNvPr>
            <p:cNvSpPr/>
            <p:nvPr/>
          </p:nvSpPr>
          <p:spPr>
            <a:xfrm>
              <a:off x="5915570" y="1560606"/>
              <a:ext cx="713830" cy="936812"/>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350"/>
            </a:p>
          </p:txBody>
        </p:sp>
        <p:sp>
          <p:nvSpPr>
            <p:cNvPr id="35" name="Oval 82">
              <a:extLst>
                <a:ext uri="{FF2B5EF4-FFF2-40B4-BE49-F238E27FC236}">
                  <a16:creationId xmlns="" xmlns:a16="http://schemas.microsoft.com/office/drawing/2014/main" id="{584E7E42-05F7-40B0-AB4B-08534857300F}"/>
                </a:ext>
              </a:extLst>
            </p:cNvPr>
            <p:cNvSpPr/>
            <p:nvPr/>
          </p:nvSpPr>
          <p:spPr>
            <a:xfrm>
              <a:off x="5915570" y="1625600"/>
              <a:ext cx="583842" cy="806824"/>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400" b="1" dirty="0"/>
                <a:t>7</a:t>
              </a:r>
              <a:endParaRPr lang="en-US" sz="2400" b="1" dirty="0"/>
            </a:p>
          </p:txBody>
        </p:sp>
      </p:grpSp>
      <p:grpSp>
        <p:nvGrpSpPr>
          <p:cNvPr id="36" name="Group 94">
            <a:extLst>
              <a:ext uri="{FF2B5EF4-FFF2-40B4-BE49-F238E27FC236}">
                <a16:creationId xmlns="" xmlns:a16="http://schemas.microsoft.com/office/drawing/2014/main" id="{DC9FC2B3-E9FF-4D14-AE08-3BCBC4BA960D}"/>
              </a:ext>
            </a:extLst>
          </p:cNvPr>
          <p:cNvGrpSpPr/>
          <p:nvPr/>
        </p:nvGrpSpPr>
        <p:grpSpPr>
          <a:xfrm flipH="1">
            <a:off x="87710" y="1340768"/>
            <a:ext cx="3333855" cy="1197871"/>
            <a:chOff x="5692589" y="1625600"/>
            <a:chExt cx="3195917" cy="859965"/>
          </a:xfrm>
        </p:grpSpPr>
        <p:sp>
          <p:nvSpPr>
            <p:cNvPr id="37" name="Rectangle: Rounded Corners 110">
              <a:extLst>
                <a:ext uri="{FF2B5EF4-FFF2-40B4-BE49-F238E27FC236}">
                  <a16:creationId xmlns="" xmlns:a16="http://schemas.microsoft.com/office/drawing/2014/main" id="{1EA6C376-E8B3-431B-863E-51A2C872A7EA}"/>
                </a:ext>
              </a:extLst>
            </p:cNvPr>
            <p:cNvSpPr/>
            <p:nvPr/>
          </p:nvSpPr>
          <p:spPr>
            <a:xfrm>
              <a:off x="5800164" y="1625600"/>
              <a:ext cx="3088342" cy="806824"/>
            </a:xfrm>
            <a:prstGeom prst="roundRect">
              <a:avLst>
                <a:gd name="adj" fmla="val 5000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Rounded Corners 111">
              <a:extLst>
                <a:ext uri="{FF2B5EF4-FFF2-40B4-BE49-F238E27FC236}">
                  <a16:creationId xmlns="" xmlns:a16="http://schemas.microsoft.com/office/drawing/2014/main" id="{86E3D609-39C5-48AB-BBEB-435EFD8F0C1A}"/>
                </a:ext>
              </a:extLst>
            </p:cNvPr>
            <p:cNvSpPr/>
            <p:nvPr/>
          </p:nvSpPr>
          <p:spPr>
            <a:xfrm>
              <a:off x="6279776" y="1780241"/>
              <a:ext cx="2420879" cy="497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113">
              <a:extLst>
                <a:ext uri="{FF2B5EF4-FFF2-40B4-BE49-F238E27FC236}">
                  <a16:creationId xmlns="" xmlns:a16="http://schemas.microsoft.com/office/drawing/2014/main" id="{27CFF79C-B611-42C4-BC5F-5B52BCDE0521}"/>
                </a:ext>
              </a:extLst>
            </p:cNvPr>
            <p:cNvSpPr/>
            <p:nvPr/>
          </p:nvSpPr>
          <p:spPr>
            <a:xfrm>
              <a:off x="5692589" y="1625600"/>
              <a:ext cx="806824" cy="8599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1</a:t>
              </a:r>
            </a:p>
          </p:txBody>
        </p:sp>
      </p:grpSp>
      <p:grpSp>
        <p:nvGrpSpPr>
          <p:cNvPr id="41" name="Group 95">
            <a:extLst>
              <a:ext uri="{FF2B5EF4-FFF2-40B4-BE49-F238E27FC236}">
                <a16:creationId xmlns="" xmlns:a16="http://schemas.microsoft.com/office/drawing/2014/main" id="{9C1A9688-D95D-4BD7-9D3D-9897E19B702E}"/>
              </a:ext>
            </a:extLst>
          </p:cNvPr>
          <p:cNvGrpSpPr/>
          <p:nvPr/>
        </p:nvGrpSpPr>
        <p:grpSpPr>
          <a:xfrm flipH="1">
            <a:off x="107500" y="2691149"/>
            <a:ext cx="3289922" cy="1316447"/>
            <a:chOff x="5734705" y="1657308"/>
            <a:chExt cx="3153801" cy="769609"/>
          </a:xfrm>
        </p:grpSpPr>
        <p:sp>
          <p:nvSpPr>
            <p:cNvPr id="42" name="Rectangle: Rounded Corners 106">
              <a:extLst>
                <a:ext uri="{FF2B5EF4-FFF2-40B4-BE49-F238E27FC236}">
                  <a16:creationId xmlns="" xmlns:a16="http://schemas.microsoft.com/office/drawing/2014/main" id="{FBF1A8DF-A213-4C1D-A286-373C5DFD4FD5}"/>
                </a:ext>
              </a:extLst>
            </p:cNvPr>
            <p:cNvSpPr/>
            <p:nvPr/>
          </p:nvSpPr>
          <p:spPr>
            <a:xfrm>
              <a:off x="5800164" y="1657308"/>
              <a:ext cx="3088342" cy="679553"/>
            </a:xfrm>
            <a:prstGeom prst="roundRect">
              <a:avLst>
                <a:gd name="adj" fmla="val 50000"/>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Rounded Corners 107">
              <a:extLst>
                <a:ext uri="{FF2B5EF4-FFF2-40B4-BE49-F238E27FC236}">
                  <a16:creationId xmlns="" xmlns:a16="http://schemas.microsoft.com/office/drawing/2014/main" id="{D5A63637-66B2-4A45-B3AA-44F82CE9E153}"/>
                </a:ext>
              </a:extLst>
            </p:cNvPr>
            <p:cNvSpPr/>
            <p:nvPr/>
          </p:nvSpPr>
          <p:spPr>
            <a:xfrm>
              <a:off x="6279776" y="1720129"/>
              <a:ext cx="2420879" cy="55986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109">
              <a:extLst>
                <a:ext uri="{FF2B5EF4-FFF2-40B4-BE49-F238E27FC236}">
                  <a16:creationId xmlns="" xmlns:a16="http://schemas.microsoft.com/office/drawing/2014/main" id="{6073953E-4A49-4F72-B7C8-FB0AFC22AC49}"/>
                </a:ext>
              </a:extLst>
            </p:cNvPr>
            <p:cNvSpPr/>
            <p:nvPr/>
          </p:nvSpPr>
          <p:spPr>
            <a:xfrm>
              <a:off x="5734705" y="1678325"/>
              <a:ext cx="806824" cy="7485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2</a:t>
              </a:r>
            </a:p>
          </p:txBody>
        </p:sp>
      </p:grpSp>
      <p:grpSp>
        <p:nvGrpSpPr>
          <p:cNvPr id="46" name="Group 96">
            <a:extLst>
              <a:ext uri="{FF2B5EF4-FFF2-40B4-BE49-F238E27FC236}">
                <a16:creationId xmlns="" xmlns:a16="http://schemas.microsoft.com/office/drawing/2014/main" id="{6D63C6DA-778A-4579-B5B8-F3375DC57D13}"/>
              </a:ext>
            </a:extLst>
          </p:cNvPr>
          <p:cNvGrpSpPr/>
          <p:nvPr/>
        </p:nvGrpSpPr>
        <p:grpSpPr>
          <a:xfrm flipH="1">
            <a:off x="87708" y="4077072"/>
            <a:ext cx="3333854" cy="1331570"/>
            <a:chOff x="5692591" y="1625600"/>
            <a:chExt cx="3195915" cy="806824"/>
          </a:xfrm>
        </p:grpSpPr>
        <p:sp>
          <p:nvSpPr>
            <p:cNvPr id="47" name="Rectangle: Rounded Corners 102">
              <a:extLst>
                <a:ext uri="{FF2B5EF4-FFF2-40B4-BE49-F238E27FC236}">
                  <a16:creationId xmlns="" xmlns:a16="http://schemas.microsoft.com/office/drawing/2014/main" id="{1F4708C1-1C71-467A-85B2-CDA65977285B}"/>
                </a:ext>
              </a:extLst>
            </p:cNvPr>
            <p:cNvSpPr/>
            <p:nvPr/>
          </p:nvSpPr>
          <p:spPr>
            <a:xfrm>
              <a:off x="5800164" y="1625600"/>
              <a:ext cx="3088342" cy="806824"/>
            </a:xfrm>
            <a:prstGeom prst="roundRect">
              <a:avLst>
                <a:gd name="adj" fmla="val 50000"/>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75000"/>
                    <a:lumOff val="25000"/>
                  </a:schemeClr>
                </a:solidFill>
              </a:endParaRPr>
            </a:p>
          </p:txBody>
        </p:sp>
        <p:sp>
          <p:nvSpPr>
            <p:cNvPr id="48" name="Rectangle: Rounded Corners 103">
              <a:extLst>
                <a:ext uri="{FF2B5EF4-FFF2-40B4-BE49-F238E27FC236}">
                  <a16:creationId xmlns="" xmlns:a16="http://schemas.microsoft.com/office/drawing/2014/main" id="{ADF0BAEC-1DB2-4AA4-9BBC-163C3D8CC5AF}"/>
                </a:ext>
              </a:extLst>
            </p:cNvPr>
            <p:cNvSpPr/>
            <p:nvPr/>
          </p:nvSpPr>
          <p:spPr>
            <a:xfrm>
              <a:off x="6279776" y="1733139"/>
              <a:ext cx="2420879" cy="61202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50" name="Oval 105">
              <a:extLst>
                <a:ext uri="{FF2B5EF4-FFF2-40B4-BE49-F238E27FC236}">
                  <a16:creationId xmlns="" xmlns:a16="http://schemas.microsoft.com/office/drawing/2014/main" id="{E549F4C3-4DAA-421E-B97D-C6C519824ACA}"/>
                </a:ext>
              </a:extLst>
            </p:cNvPr>
            <p:cNvSpPr/>
            <p:nvPr/>
          </p:nvSpPr>
          <p:spPr>
            <a:xfrm>
              <a:off x="5692591" y="1625600"/>
              <a:ext cx="806824" cy="8068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lumMod val="75000"/>
                      <a:lumOff val="25000"/>
                    </a:schemeClr>
                  </a:solidFill>
                </a:rPr>
                <a:t>3</a:t>
              </a:r>
            </a:p>
          </p:txBody>
        </p:sp>
      </p:grpSp>
      <p:sp>
        <p:nvSpPr>
          <p:cNvPr id="56" name="Oval 3">
            <a:extLst>
              <a:ext uri="{FF2B5EF4-FFF2-40B4-BE49-F238E27FC236}">
                <a16:creationId xmlns="" xmlns:a16="http://schemas.microsoft.com/office/drawing/2014/main" id="{BC1B0D95-C1E1-4B2A-BCEF-062193828F12}"/>
              </a:ext>
            </a:extLst>
          </p:cNvPr>
          <p:cNvSpPr/>
          <p:nvPr/>
        </p:nvSpPr>
        <p:spPr>
          <a:xfrm>
            <a:off x="3642249" y="2564904"/>
            <a:ext cx="1872568" cy="2158278"/>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8" name="Прямоугольник 57"/>
          <p:cNvSpPr/>
          <p:nvPr/>
        </p:nvSpPr>
        <p:spPr>
          <a:xfrm>
            <a:off x="971600" y="908720"/>
            <a:ext cx="7416823" cy="369332"/>
          </a:xfrm>
          <a:prstGeom prst="rect">
            <a:avLst/>
          </a:prstGeom>
        </p:spPr>
        <p:txBody>
          <a:bodyPr wrap="square">
            <a:spAutoFit/>
          </a:bodyPr>
          <a:lstStyle/>
          <a:p>
            <a:r>
              <a:rPr lang="uz-Latn-UZ" dirty="0" smtClean="0"/>
              <a:t>Суб</a:t>
            </a:r>
            <a:r>
              <a:rPr lang="uz-Cyrl-UZ" dirty="0" smtClean="0"/>
              <a:t>ъ</a:t>
            </a:r>
            <a:r>
              <a:rPr lang="uz-Latn-UZ" dirty="0" smtClean="0"/>
              <a:t>ект </a:t>
            </a:r>
            <a:r>
              <a:rPr lang="uz-Latn-UZ" dirty="0"/>
              <a:t>тушунтиришларда қуйидагиларни очиб беришга мажбур:</a:t>
            </a:r>
            <a:endParaRPr lang="ru-RU" dirty="0"/>
          </a:p>
        </p:txBody>
      </p:sp>
      <p:sp>
        <p:nvSpPr>
          <p:cNvPr id="59" name="Прямоугольник 58"/>
          <p:cNvSpPr/>
          <p:nvPr/>
        </p:nvSpPr>
        <p:spPr>
          <a:xfrm>
            <a:off x="3851920" y="3105835"/>
            <a:ext cx="1846240" cy="1077218"/>
          </a:xfrm>
          <a:prstGeom prst="rect">
            <a:avLst/>
          </a:prstGeom>
        </p:spPr>
        <p:txBody>
          <a:bodyPr wrap="square">
            <a:spAutoFit/>
          </a:bodyPr>
          <a:lstStyle/>
          <a:p>
            <a:r>
              <a:rPr lang="uz-Latn-UZ" sz="1600" b="1" dirty="0"/>
              <a:t>1. </a:t>
            </a:r>
            <a:r>
              <a:rPr lang="uz-Latn-UZ" sz="1600" b="1" dirty="0" smtClean="0"/>
              <a:t>Ак</a:t>
            </a:r>
            <a:r>
              <a:rPr lang="uz-Cyrl-UZ" sz="1600" b="1" dirty="0" smtClean="0"/>
              <a:t>ц</a:t>
            </a:r>
            <a:r>
              <a:rPr lang="uz-Latn-UZ" sz="1600" b="1" dirty="0" smtClean="0"/>
              <a:t>иядорлик </a:t>
            </a:r>
            <a:r>
              <a:rPr lang="uz-Latn-UZ" sz="1600" b="1" dirty="0"/>
              <a:t>маблағининг ҳар бир тоифаси бўйича:</a:t>
            </a:r>
            <a:endParaRPr lang="ru-RU" sz="1600" b="1" dirty="0"/>
          </a:p>
        </p:txBody>
      </p:sp>
      <p:sp>
        <p:nvSpPr>
          <p:cNvPr id="60" name="Прямоугольник 59"/>
          <p:cNvSpPr/>
          <p:nvPr/>
        </p:nvSpPr>
        <p:spPr>
          <a:xfrm>
            <a:off x="477085" y="1620089"/>
            <a:ext cx="2654755" cy="584775"/>
          </a:xfrm>
          <a:prstGeom prst="rect">
            <a:avLst/>
          </a:prstGeom>
        </p:spPr>
        <p:txBody>
          <a:bodyPr wrap="square">
            <a:spAutoFit/>
          </a:bodyPr>
          <a:lstStyle/>
          <a:p>
            <a:r>
              <a:rPr lang="uz-Latn-UZ" sz="1600" dirty="0" smtClean="0"/>
              <a:t>Эълон </a:t>
            </a:r>
            <a:r>
              <a:rPr lang="uz-Latn-UZ" sz="1600" dirty="0"/>
              <a:t>қилинган </a:t>
            </a:r>
            <a:r>
              <a:rPr lang="uz-Latn-UZ" sz="1600" dirty="0" smtClean="0"/>
              <a:t>ак</a:t>
            </a:r>
            <a:r>
              <a:rPr lang="uz-Cyrl-UZ" sz="1600" dirty="0" smtClean="0"/>
              <a:t>ц</a:t>
            </a:r>
            <a:r>
              <a:rPr lang="uz-Latn-UZ" sz="1600" dirty="0" smtClean="0"/>
              <a:t>иялар </a:t>
            </a:r>
            <a:r>
              <a:rPr lang="uz-Latn-UZ" sz="1600" dirty="0"/>
              <a:t>сони;</a:t>
            </a:r>
            <a:endParaRPr lang="ru-RU" sz="1600" dirty="0"/>
          </a:p>
        </p:txBody>
      </p:sp>
      <p:sp>
        <p:nvSpPr>
          <p:cNvPr id="61" name="Прямоугольник 60"/>
          <p:cNvSpPr/>
          <p:nvPr/>
        </p:nvSpPr>
        <p:spPr>
          <a:xfrm>
            <a:off x="441273" y="2780928"/>
            <a:ext cx="2258519" cy="954107"/>
          </a:xfrm>
          <a:prstGeom prst="rect">
            <a:avLst/>
          </a:prstGeom>
        </p:spPr>
        <p:txBody>
          <a:bodyPr wrap="square">
            <a:spAutoFit/>
          </a:bodyPr>
          <a:lstStyle/>
          <a:p>
            <a:r>
              <a:rPr lang="uz-Latn-UZ" sz="1400" dirty="0" smtClean="0"/>
              <a:t>Чиқарилган</a:t>
            </a:r>
            <a:r>
              <a:rPr lang="uz-Latn-UZ" sz="1400" dirty="0"/>
              <a:t>, ҳақи тўла </a:t>
            </a:r>
            <a:r>
              <a:rPr lang="uz-Latn-UZ" sz="1400" dirty="0" smtClean="0"/>
              <a:t>тўланган</a:t>
            </a:r>
            <a:r>
              <a:rPr lang="uz-Cyrl-UZ" sz="1400" dirty="0"/>
              <a:t>;</a:t>
            </a:r>
            <a:r>
              <a:rPr lang="uz-Latn-UZ" sz="1400" dirty="0" smtClean="0"/>
              <a:t> </a:t>
            </a:r>
            <a:r>
              <a:rPr lang="uz-Latn-UZ" sz="1400" dirty="0"/>
              <a:t>чиқарилган, лекин ҳақи тўла тўланмаган </a:t>
            </a:r>
            <a:r>
              <a:rPr lang="uz-Latn-UZ" sz="1400" dirty="0" smtClean="0"/>
              <a:t>ак</a:t>
            </a:r>
            <a:r>
              <a:rPr lang="uz-Cyrl-UZ" sz="1400" dirty="0" smtClean="0"/>
              <a:t>ц</a:t>
            </a:r>
            <a:r>
              <a:rPr lang="uz-Latn-UZ" sz="1400" dirty="0" smtClean="0"/>
              <a:t>иялар </a:t>
            </a:r>
            <a:r>
              <a:rPr lang="uz-Latn-UZ" sz="1400" dirty="0"/>
              <a:t>сони;</a:t>
            </a:r>
            <a:endParaRPr lang="ru-RU" sz="1400" dirty="0"/>
          </a:p>
        </p:txBody>
      </p:sp>
      <p:sp>
        <p:nvSpPr>
          <p:cNvPr id="62" name="Прямоугольник 61"/>
          <p:cNvSpPr/>
          <p:nvPr/>
        </p:nvSpPr>
        <p:spPr>
          <a:xfrm>
            <a:off x="467545" y="4500409"/>
            <a:ext cx="2304255" cy="584775"/>
          </a:xfrm>
          <a:prstGeom prst="rect">
            <a:avLst/>
          </a:prstGeom>
        </p:spPr>
        <p:txBody>
          <a:bodyPr wrap="square">
            <a:spAutoFit/>
          </a:bodyPr>
          <a:lstStyle/>
          <a:p>
            <a:r>
              <a:rPr lang="uz-Latn-UZ" sz="1600" dirty="0" smtClean="0"/>
              <a:t> Ак</a:t>
            </a:r>
            <a:r>
              <a:rPr lang="uz-Cyrl-UZ" sz="1600" dirty="0" smtClean="0"/>
              <a:t>ц</a:t>
            </a:r>
            <a:r>
              <a:rPr lang="uz-Latn-UZ" sz="1600" dirty="0" smtClean="0"/>
              <a:t>ияларнинг </a:t>
            </a:r>
            <a:r>
              <a:rPr lang="uz-Latn-UZ" sz="1600" dirty="0"/>
              <a:t>номинал қиймати;</a:t>
            </a:r>
            <a:endParaRPr lang="ru-RU" sz="1600" dirty="0"/>
          </a:p>
        </p:txBody>
      </p:sp>
      <p:sp>
        <p:nvSpPr>
          <p:cNvPr id="63" name="Прямоугольник 62"/>
          <p:cNvSpPr/>
          <p:nvPr/>
        </p:nvSpPr>
        <p:spPr>
          <a:xfrm>
            <a:off x="6444208" y="1484784"/>
            <a:ext cx="2664296" cy="738664"/>
          </a:xfrm>
          <a:prstGeom prst="rect">
            <a:avLst/>
          </a:prstGeom>
        </p:spPr>
        <p:txBody>
          <a:bodyPr wrap="square">
            <a:spAutoFit/>
          </a:bodyPr>
          <a:lstStyle/>
          <a:p>
            <a:r>
              <a:rPr lang="uz-Latn-UZ" sz="1400" dirty="0" smtClean="0"/>
              <a:t>Йилнинг </a:t>
            </a:r>
            <a:r>
              <a:rPr lang="uz-Latn-UZ" sz="1400" dirty="0"/>
              <a:t>бошида ва охирида ҳақи тўланмаган </a:t>
            </a:r>
            <a:r>
              <a:rPr lang="uz-Latn-UZ" sz="1400" dirty="0" smtClean="0"/>
              <a:t>ак</a:t>
            </a:r>
            <a:r>
              <a:rPr lang="uz-Cyrl-UZ" sz="1400" dirty="0" smtClean="0"/>
              <a:t>ц</a:t>
            </a:r>
            <a:r>
              <a:rPr lang="uz-Latn-UZ" sz="1400" dirty="0" smtClean="0"/>
              <a:t>иялар </a:t>
            </a:r>
            <a:r>
              <a:rPr lang="uz-Latn-UZ" sz="1400" dirty="0"/>
              <a:t>сонининг камайиши;</a:t>
            </a:r>
            <a:endParaRPr lang="ru-RU" sz="1400" dirty="0"/>
          </a:p>
        </p:txBody>
      </p:sp>
      <p:sp>
        <p:nvSpPr>
          <p:cNvPr id="64" name="Прямоугольник 63"/>
          <p:cNvSpPr/>
          <p:nvPr/>
        </p:nvSpPr>
        <p:spPr>
          <a:xfrm>
            <a:off x="6577282" y="2692077"/>
            <a:ext cx="2243190" cy="1384995"/>
          </a:xfrm>
          <a:prstGeom prst="rect">
            <a:avLst/>
          </a:prstGeom>
        </p:spPr>
        <p:txBody>
          <a:bodyPr wrap="square">
            <a:spAutoFit/>
          </a:bodyPr>
          <a:lstStyle/>
          <a:p>
            <a:r>
              <a:rPr lang="uz-Latn-UZ" sz="1200" dirty="0" smtClean="0"/>
              <a:t>Ак</a:t>
            </a:r>
            <a:r>
              <a:rPr lang="uz-Cyrl-UZ" sz="1200" dirty="0" smtClean="0"/>
              <a:t>ц</a:t>
            </a:r>
            <a:r>
              <a:rPr lang="uz-Latn-UZ" sz="1200" dirty="0" smtClean="0"/>
              <a:t>иядорлик </a:t>
            </a:r>
            <a:r>
              <a:rPr lang="uz-Latn-UZ" sz="1200" dirty="0"/>
              <a:t>маблағининг ҳар бир тоифасига тааллуқли ҳуқуқлар, афзалликлар ва чеклашлар, шу жумладан дивидендларни тақсимлаш ва сармояни қоплашга доир чеклаш;</a:t>
            </a:r>
            <a:endParaRPr lang="ru-RU" sz="1200" dirty="0"/>
          </a:p>
        </p:txBody>
      </p:sp>
      <p:sp>
        <p:nvSpPr>
          <p:cNvPr id="65" name="Прямоугольник 64"/>
          <p:cNvSpPr/>
          <p:nvPr/>
        </p:nvSpPr>
        <p:spPr>
          <a:xfrm>
            <a:off x="6619464" y="4347681"/>
            <a:ext cx="2489040" cy="1169551"/>
          </a:xfrm>
          <a:prstGeom prst="rect">
            <a:avLst/>
          </a:prstGeom>
        </p:spPr>
        <p:txBody>
          <a:bodyPr wrap="square">
            <a:spAutoFit/>
          </a:bodyPr>
          <a:lstStyle/>
          <a:p>
            <a:r>
              <a:rPr lang="uz-Latn-UZ" sz="1400" dirty="0" smtClean="0"/>
              <a:t>Жамиятнинг </a:t>
            </a:r>
            <a:r>
              <a:rPr lang="uz-Latn-UZ" sz="1400" dirty="0"/>
              <a:t>ўзига, хўжалик юритувчи субектга қарашли </a:t>
            </a:r>
            <a:r>
              <a:rPr lang="uz-Latn-UZ" sz="1400" dirty="0" smtClean="0"/>
              <a:t>ш</a:t>
            </a:r>
            <a:r>
              <a:rPr lang="uz-Cyrl-UZ" sz="1400" dirty="0" smtClean="0"/>
              <a:t>ў</a:t>
            </a:r>
            <a:r>
              <a:rPr lang="uz-Latn-UZ" sz="1400" dirty="0" smtClean="0"/>
              <a:t>ъба </a:t>
            </a:r>
            <a:r>
              <a:rPr lang="uz-Latn-UZ" sz="1400" dirty="0"/>
              <a:t>ва уюшган жамиятларига тегишли </a:t>
            </a:r>
            <a:r>
              <a:rPr lang="uz-Latn-UZ" sz="1400" dirty="0" smtClean="0"/>
              <a:t>ак</a:t>
            </a:r>
            <a:r>
              <a:rPr lang="uz-Cyrl-UZ" sz="1400" dirty="0" smtClean="0"/>
              <a:t>ц</a:t>
            </a:r>
            <a:r>
              <a:rPr lang="uz-Latn-UZ" sz="1400" dirty="0" smtClean="0"/>
              <a:t>иялар</a:t>
            </a:r>
            <a:r>
              <a:rPr lang="uz-Latn-UZ" sz="1400" dirty="0"/>
              <a:t>;</a:t>
            </a:r>
            <a:endParaRPr lang="ru-RU" sz="1400" dirty="0"/>
          </a:p>
        </p:txBody>
      </p:sp>
      <p:sp>
        <p:nvSpPr>
          <p:cNvPr id="66" name="Прямоугольник 65"/>
          <p:cNvSpPr/>
          <p:nvPr/>
        </p:nvSpPr>
        <p:spPr>
          <a:xfrm>
            <a:off x="4144875" y="5733256"/>
            <a:ext cx="4819613" cy="830997"/>
          </a:xfrm>
          <a:prstGeom prst="rect">
            <a:avLst/>
          </a:prstGeom>
        </p:spPr>
        <p:txBody>
          <a:bodyPr wrap="square">
            <a:spAutoFit/>
          </a:bodyPr>
          <a:lstStyle/>
          <a:p>
            <a:r>
              <a:rPr lang="uz-Latn-UZ" sz="1600" dirty="0"/>
              <a:t>1.7. </a:t>
            </a:r>
            <a:r>
              <a:rPr lang="uz-Latn-UZ" sz="1600" dirty="0" smtClean="0"/>
              <a:t>Оп</a:t>
            </a:r>
            <a:r>
              <a:rPr lang="uz-Cyrl-UZ" sz="1600" dirty="0" smtClean="0"/>
              <a:t>ц</a:t>
            </a:r>
            <a:r>
              <a:rPr lang="uz-Latn-UZ" sz="1600" dirty="0" smtClean="0"/>
              <a:t>ион </a:t>
            </a:r>
            <a:r>
              <a:rPr lang="uz-Latn-UZ" sz="1600" dirty="0"/>
              <a:t>ва савдо контракти бўйича эмиссия учун захирага ажратилган </a:t>
            </a:r>
            <a:r>
              <a:rPr lang="uz-Latn-UZ" sz="1600" dirty="0" smtClean="0"/>
              <a:t>ак</a:t>
            </a:r>
            <a:r>
              <a:rPr lang="uz-Cyrl-UZ" sz="1600" dirty="0" smtClean="0"/>
              <a:t>ц</a:t>
            </a:r>
            <a:r>
              <a:rPr lang="uz-Latn-UZ" sz="1600" dirty="0" smtClean="0"/>
              <a:t>иялар</a:t>
            </a:r>
            <a:r>
              <a:rPr lang="uz-Latn-UZ" sz="1600" dirty="0"/>
              <a:t>, шу жумладан уларнинг муддатлари ва миқдорлари.</a:t>
            </a:r>
            <a:endParaRPr lang="ru-RU" sz="1600" dirty="0"/>
          </a:p>
        </p:txBody>
      </p:sp>
      <p:pic>
        <p:nvPicPr>
          <p:cNvPr id="67" name="Picture 2" descr="ÐÐ°ÑÑÐ¸Ð½ÐºÐ¸ Ð¿Ð¾ Ð·Ð°Ð¿ÑÐ¾ÑÑ tax phot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708" y="5491449"/>
            <a:ext cx="2492210" cy="131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5713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65274" y="35332"/>
            <a:ext cx="4413452" cy="369332"/>
          </a:xfrm>
          <a:prstGeom prst="rect">
            <a:avLst/>
          </a:prstGeom>
        </p:spPr>
        <p:txBody>
          <a:bodyPr wrap="none">
            <a:spAutoFit/>
          </a:bodyPr>
          <a:lstStyle/>
          <a:p>
            <a:r>
              <a:rPr lang="uz-Cyrl-UZ" b="1" dirty="0"/>
              <a:t>3. Молиявий ҳисоботларини тақдим этиш</a:t>
            </a:r>
            <a:endParaRPr lang="ru-RU" dirty="0"/>
          </a:p>
        </p:txBody>
      </p:sp>
      <p:sp>
        <p:nvSpPr>
          <p:cNvPr id="4" name="Скругленный прямоугольник 3"/>
          <p:cNvSpPr/>
          <p:nvPr/>
        </p:nvSpPr>
        <p:spPr>
          <a:xfrm>
            <a:off x="611560" y="404664"/>
            <a:ext cx="7992888" cy="93610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uz-Cyrl-UZ" dirty="0" smtClean="0"/>
              <a:t>  Хўжалик </a:t>
            </a:r>
            <a:r>
              <a:rPr lang="uz-Cyrl-UZ" dirty="0"/>
              <a:t>юритувчи субектлар томонидан тузиладиган ва тегишли органларга топшириладиган молиявий ҳисоботлар 1 - БҲМС билан тартибга олинади. Молиявий ҳисоботларда қуйидаги ахборотлар тўлиқ акс эттирилиши керак:</a:t>
            </a:r>
            <a:endParaRPr lang="ru-RU" dirty="0"/>
          </a:p>
        </p:txBody>
      </p:sp>
      <p:sp>
        <p:nvSpPr>
          <p:cNvPr id="7" name="Скругленная прямоугольная выноска 6"/>
          <p:cNvSpPr/>
          <p:nvPr/>
        </p:nvSpPr>
        <p:spPr>
          <a:xfrm>
            <a:off x="611560" y="1412776"/>
            <a:ext cx="7956884" cy="864096"/>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r>
              <a:rPr lang="uz-Cyrl-UZ" dirty="0" smtClean="0"/>
              <a:t>  Хўжалик </a:t>
            </a:r>
            <a:r>
              <a:rPr lang="uz-Cyrl-UZ" dirty="0"/>
              <a:t>юритувчи субектнинг номи, мулкчилик шакли, юридик манзили, идентификатсияланган номери ва субектни аниқлаб олиш учун зарур бўладиган бошқа реквизитлар;</a:t>
            </a:r>
            <a:endParaRPr lang="ru-RU" dirty="0"/>
          </a:p>
        </p:txBody>
      </p:sp>
      <p:sp>
        <p:nvSpPr>
          <p:cNvPr id="8" name="Freeform 738">
            <a:extLst>
              <a:ext uri="{FF2B5EF4-FFF2-40B4-BE49-F238E27FC236}">
                <a16:creationId xmlns="" xmlns:a16="http://schemas.microsoft.com/office/drawing/2014/main" id="{9804E69F-3BFF-41C0-A31F-AD4785C3E850}"/>
              </a:ext>
            </a:extLst>
          </p:cNvPr>
          <p:cNvSpPr>
            <a:spLocks noEditPoints="1"/>
          </p:cNvSpPr>
          <p:nvPr/>
        </p:nvSpPr>
        <p:spPr bwMode="auto">
          <a:xfrm>
            <a:off x="2864102" y="2562167"/>
            <a:ext cx="3580106" cy="3824204"/>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9" name="Freeform 739">
            <a:extLst>
              <a:ext uri="{FF2B5EF4-FFF2-40B4-BE49-F238E27FC236}">
                <a16:creationId xmlns="" xmlns:a16="http://schemas.microsoft.com/office/drawing/2014/main" id="{A73B4782-3F9B-4088-9CC1-01F5506E15F4}"/>
              </a:ext>
            </a:extLst>
          </p:cNvPr>
          <p:cNvSpPr>
            <a:spLocks noEditPoints="1"/>
          </p:cNvSpPr>
          <p:nvPr/>
        </p:nvSpPr>
        <p:spPr bwMode="auto">
          <a:xfrm>
            <a:off x="4654155" y="4078601"/>
            <a:ext cx="1050978" cy="1054370"/>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 name="Freeform 740">
            <a:extLst>
              <a:ext uri="{FF2B5EF4-FFF2-40B4-BE49-F238E27FC236}">
                <a16:creationId xmlns="" xmlns:a16="http://schemas.microsoft.com/office/drawing/2014/main" id="{FD867D6A-03DF-464E-8275-1F5993075E52}"/>
              </a:ext>
            </a:extLst>
          </p:cNvPr>
          <p:cNvSpPr>
            <a:spLocks noEditPoints="1"/>
          </p:cNvSpPr>
          <p:nvPr/>
        </p:nvSpPr>
        <p:spPr bwMode="auto">
          <a:xfrm>
            <a:off x="2658690" y="2811801"/>
            <a:ext cx="1054370" cy="1054370"/>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 name="Freeform 741">
            <a:extLst>
              <a:ext uri="{FF2B5EF4-FFF2-40B4-BE49-F238E27FC236}">
                <a16:creationId xmlns="" xmlns:a16="http://schemas.microsoft.com/office/drawing/2014/main" id="{44BC4166-CFFB-4BD8-B7D9-289FDFD548E9}"/>
              </a:ext>
            </a:extLst>
          </p:cNvPr>
          <p:cNvSpPr>
            <a:spLocks noEditPoints="1"/>
          </p:cNvSpPr>
          <p:nvPr/>
        </p:nvSpPr>
        <p:spPr bwMode="auto">
          <a:xfrm>
            <a:off x="2514000" y="5050726"/>
            <a:ext cx="1054370" cy="1050978"/>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grpSp>
        <p:nvGrpSpPr>
          <p:cNvPr id="12" name="Group 62">
            <a:extLst>
              <a:ext uri="{FF2B5EF4-FFF2-40B4-BE49-F238E27FC236}">
                <a16:creationId xmlns="" xmlns:a16="http://schemas.microsoft.com/office/drawing/2014/main" id="{F43679D2-9E76-473A-A330-20CAD187CBE0}"/>
              </a:ext>
            </a:extLst>
          </p:cNvPr>
          <p:cNvGrpSpPr/>
          <p:nvPr/>
        </p:nvGrpSpPr>
        <p:grpSpPr>
          <a:xfrm rot="7739657">
            <a:off x="5019809" y="2508264"/>
            <a:ext cx="310969" cy="1345854"/>
            <a:chOff x="3565858" y="2825086"/>
            <a:chExt cx="414625" cy="1207828"/>
          </a:xfrm>
          <a:solidFill>
            <a:schemeClr val="bg1">
              <a:lumMod val="65000"/>
            </a:schemeClr>
          </a:solidFill>
        </p:grpSpPr>
        <p:sp>
          <p:nvSpPr>
            <p:cNvPr id="13" name="Freeform: Shape 63">
              <a:extLst>
                <a:ext uri="{FF2B5EF4-FFF2-40B4-BE49-F238E27FC236}">
                  <a16:creationId xmlns="" xmlns:a16="http://schemas.microsoft.com/office/drawing/2014/main"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Freeform: Shape 64">
              <a:extLst>
                <a:ext uri="{FF2B5EF4-FFF2-40B4-BE49-F238E27FC236}">
                  <a16:creationId xmlns="" xmlns:a16="http://schemas.microsoft.com/office/drawing/2014/main"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5" name="Group 66">
            <a:extLst>
              <a:ext uri="{FF2B5EF4-FFF2-40B4-BE49-F238E27FC236}">
                <a16:creationId xmlns="" xmlns:a16="http://schemas.microsoft.com/office/drawing/2014/main" id="{6370D005-25B2-44BF-90FF-4E7EC1161BE1}"/>
              </a:ext>
            </a:extLst>
          </p:cNvPr>
          <p:cNvGrpSpPr/>
          <p:nvPr/>
        </p:nvGrpSpPr>
        <p:grpSpPr>
          <a:xfrm rot="14773178">
            <a:off x="4950990" y="5222763"/>
            <a:ext cx="310969" cy="1345854"/>
            <a:chOff x="3565858" y="2825086"/>
            <a:chExt cx="414625" cy="1207828"/>
          </a:xfrm>
          <a:solidFill>
            <a:schemeClr val="bg1">
              <a:lumMod val="65000"/>
            </a:schemeClr>
          </a:solidFill>
        </p:grpSpPr>
        <p:sp>
          <p:nvSpPr>
            <p:cNvPr id="16" name="Freeform: Shape 67">
              <a:extLst>
                <a:ext uri="{FF2B5EF4-FFF2-40B4-BE49-F238E27FC236}">
                  <a16:creationId xmlns="" xmlns:a16="http://schemas.microsoft.com/office/drawing/2014/main"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Freeform: Shape 68">
              <a:extLst>
                <a:ext uri="{FF2B5EF4-FFF2-40B4-BE49-F238E27FC236}">
                  <a16:creationId xmlns="" xmlns:a16="http://schemas.microsoft.com/office/drawing/2014/main"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8" name="Group 69">
            <a:extLst>
              <a:ext uri="{FF2B5EF4-FFF2-40B4-BE49-F238E27FC236}">
                <a16:creationId xmlns="" xmlns:a16="http://schemas.microsoft.com/office/drawing/2014/main" id="{7598244C-8DCD-42B9-988F-3091098DC830}"/>
              </a:ext>
            </a:extLst>
          </p:cNvPr>
          <p:cNvGrpSpPr/>
          <p:nvPr/>
        </p:nvGrpSpPr>
        <p:grpSpPr>
          <a:xfrm rot="183920">
            <a:off x="2569084" y="3731978"/>
            <a:ext cx="310969" cy="1345854"/>
            <a:chOff x="3565858" y="2825086"/>
            <a:chExt cx="414625" cy="1207828"/>
          </a:xfrm>
          <a:solidFill>
            <a:schemeClr val="bg1">
              <a:lumMod val="65000"/>
            </a:schemeClr>
          </a:solidFill>
        </p:grpSpPr>
        <p:sp>
          <p:nvSpPr>
            <p:cNvPr id="19" name="Freeform: Shape 70">
              <a:extLst>
                <a:ext uri="{FF2B5EF4-FFF2-40B4-BE49-F238E27FC236}">
                  <a16:creationId xmlns="" xmlns:a16="http://schemas.microsoft.com/office/drawing/2014/main"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reeform: Shape 71">
              <a:extLst>
                <a:ext uri="{FF2B5EF4-FFF2-40B4-BE49-F238E27FC236}">
                  <a16:creationId xmlns="" xmlns:a16="http://schemas.microsoft.com/office/drawing/2014/main"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1" name="Oval 84">
            <a:extLst>
              <a:ext uri="{FF2B5EF4-FFF2-40B4-BE49-F238E27FC236}">
                <a16:creationId xmlns="" xmlns:a16="http://schemas.microsoft.com/office/drawing/2014/main" id="{7C1699F5-1DC8-4113-B588-236A240CA6C4}"/>
              </a:ext>
            </a:extLst>
          </p:cNvPr>
          <p:cNvSpPr/>
          <p:nvPr/>
        </p:nvSpPr>
        <p:spPr>
          <a:xfrm>
            <a:off x="2856582" y="3009693"/>
            <a:ext cx="658586" cy="658586"/>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22" name="Oval 81">
            <a:extLst>
              <a:ext uri="{FF2B5EF4-FFF2-40B4-BE49-F238E27FC236}">
                <a16:creationId xmlns="" xmlns:a16="http://schemas.microsoft.com/office/drawing/2014/main" id="{CDB66E00-CC0B-4B3D-9543-EABA06FB5C7D}"/>
              </a:ext>
            </a:extLst>
          </p:cNvPr>
          <p:cNvSpPr/>
          <p:nvPr/>
        </p:nvSpPr>
        <p:spPr>
          <a:xfrm>
            <a:off x="2711892" y="5213126"/>
            <a:ext cx="658586" cy="658586"/>
          </a:xfrm>
          <a:prstGeom prst="ellipse">
            <a:avLst/>
          </a:prstGeom>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23" name="Oval 75">
            <a:extLst>
              <a:ext uri="{FF2B5EF4-FFF2-40B4-BE49-F238E27FC236}">
                <a16:creationId xmlns="" xmlns:a16="http://schemas.microsoft.com/office/drawing/2014/main" id="{F14556C4-B089-44C0-8B20-40C32BA0282D}"/>
              </a:ext>
            </a:extLst>
          </p:cNvPr>
          <p:cNvSpPr/>
          <p:nvPr/>
        </p:nvSpPr>
        <p:spPr>
          <a:xfrm>
            <a:off x="4853179" y="4276493"/>
            <a:ext cx="658586" cy="658586"/>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smtClean="0">
                <a:effectLst>
                  <a:outerShdw blurRad="38100" dist="38100" dir="2700000" algn="tl">
                    <a:srgbClr val="000000">
                      <a:alpha val="43137"/>
                    </a:srgbClr>
                  </a:outerShdw>
                </a:effectLst>
              </a:rPr>
              <a:t>03</a:t>
            </a:r>
            <a:endParaRPr lang="en-US" sz="2700" b="1" dirty="0">
              <a:effectLst>
                <a:outerShdw blurRad="38100" dist="38100" dir="2700000" algn="tl">
                  <a:srgbClr val="000000">
                    <a:alpha val="43137"/>
                  </a:srgbClr>
                </a:outerShdw>
              </a:effectLst>
            </a:endParaRPr>
          </a:p>
        </p:txBody>
      </p:sp>
      <p:sp>
        <p:nvSpPr>
          <p:cNvPr id="24" name="Прямоугольник 23"/>
          <p:cNvSpPr/>
          <p:nvPr/>
        </p:nvSpPr>
        <p:spPr>
          <a:xfrm>
            <a:off x="107504" y="2492896"/>
            <a:ext cx="2880320" cy="1815882"/>
          </a:xfrm>
          <a:prstGeom prst="rect">
            <a:avLst/>
          </a:prstGeom>
        </p:spPr>
        <p:txBody>
          <a:bodyPr wrap="square">
            <a:spAutoFit/>
          </a:bodyPr>
          <a:lstStyle/>
          <a:p>
            <a:pPr lvl="0"/>
            <a:r>
              <a:rPr lang="uz-Cyrl-UZ" sz="1600" dirty="0" smtClean="0"/>
              <a:t>  Хўжалик </a:t>
            </a:r>
            <a:r>
              <a:rPr lang="uz-Cyrl-UZ" sz="1600" dirty="0"/>
              <a:t>юритувчи субектнинг номи, мулкчилик шакли, юридик манзили, индентификатсияланган номери ва субектни аниқлаб олиш учун зарур бўладиган бошқа реквизитлар;</a:t>
            </a:r>
            <a:endParaRPr lang="ru-RU" sz="1600" dirty="0"/>
          </a:p>
        </p:txBody>
      </p:sp>
      <p:sp>
        <p:nvSpPr>
          <p:cNvPr id="25" name="Прямоугольник 24"/>
          <p:cNvSpPr/>
          <p:nvPr/>
        </p:nvSpPr>
        <p:spPr>
          <a:xfrm>
            <a:off x="395536" y="5766355"/>
            <a:ext cx="2952329" cy="830997"/>
          </a:xfrm>
          <a:prstGeom prst="rect">
            <a:avLst/>
          </a:prstGeom>
        </p:spPr>
        <p:txBody>
          <a:bodyPr wrap="square">
            <a:spAutoFit/>
          </a:bodyPr>
          <a:lstStyle/>
          <a:p>
            <a:pPr lvl="0"/>
            <a:r>
              <a:rPr lang="uz-Cyrl-UZ" sz="1600" dirty="0" smtClean="0"/>
              <a:t>  Молиявий </a:t>
            </a:r>
            <a:r>
              <a:rPr lang="uz-Cyrl-UZ" sz="1600" dirty="0"/>
              <a:t>ҳисобот бир корхонаникими ёки бир гуруҳ корхонаникими;</a:t>
            </a:r>
            <a:endParaRPr lang="ru-RU" sz="1600" dirty="0"/>
          </a:p>
        </p:txBody>
      </p:sp>
      <p:sp>
        <p:nvSpPr>
          <p:cNvPr id="26" name="Прямоугольник 25"/>
          <p:cNvSpPr/>
          <p:nvPr/>
        </p:nvSpPr>
        <p:spPr>
          <a:xfrm>
            <a:off x="6075200" y="3246075"/>
            <a:ext cx="3033304" cy="830997"/>
          </a:xfrm>
          <a:prstGeom prst="rect">
            <a:avLst/>
          </a:prstGeom>
        </p:spPr>
        <p:txBody>
          <a:bodyPr wrap="square">
            <a:spAutoFit/>
          </a:bodyPr>
          <a:lstStyle/>
          <a:p>
            <a:pPr lvl="0"/>
            <a:r>
              <a:rPr lang="uz-Cyrl-UZ" sz="1600" dirty="0" smtClean="0"/>
              <a:t> Ҳисобот </a:t>
            </a:r>
            <a:r>
              <a:rPr lang="uz-Cyrl-UZ" sz="1600" dirty="0"/>
              <a:t>санаси ёки молиявий ҳисоботлар қайси даварни ўз ичига </a:t>
            </a:r>
            <a:r>
              <a:rPr lang="uz-Cyrl-UZ" sz="1600" dirty="0" smtClean="0"/>
              <a:t>олиши;</a:t>
            </a:r>
            <a:endParaRPr lang="ru-RU" sz="1600" dirty="0"/>
          </a:p>
        </p:txBody>
      </p:sp>
      <p:pic>
        <p:nvPicPr>
          <p:cNvPr id="27" name="Рисунок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4402029"/>
            <a:ext cx="1908211" cy="1136054"/>
          </a:xfrm>
          <a:prstGeom prst="rect">
            <a:avLst/>
          </a:prstGeom>
          <a:effectLst>
            <a:softEdge rad="12700"/>
          </a:effectLst>
        </p:spPr>
      </p:pic>
      <p:pic>
        <p:nvPicPr>
          <p:cNvPr id="28" name="Рисунок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5684478"/>
            <a:ext cx="2044863" cy="1128898"/>
          </a:xfrm>
          <a:prstGeom prst="rect">
            <a:avLst/>
          </a:prstGeom>
        </p:spPr>
      </p:pic>
      <p:pic>
        <p:nvPicPr>
          <p:cNvPr id="29" name="Рисунок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5565" y="2348880"/>
            <a:ext cx="1806875" cy="929613"/>
          </a:xfrm>
          <a:prstGeom prst="rect">
            <a:avLst/>
          </a:prstGeom>
        </p:spPr>
      </p:pic>
    </p:spTree>
    <p:extLst>
      <p:ext uri="{BB962C8B-B14F-4D97-AF65-F5344CB8AC3E}">
        <p14:creationId xmlns:p14="http://schemas.microsoft.com/office/powerpoint/2010/main" val="3785945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34">
            <a:extLst>
              <a:ext uri="{FF2B5EF4-FFF2-40B4-BE49-F238E27FC236}">
                <a16:creationId xmlns="" xmlns:a16="http://schemas.microsoft.com/office/drawing/2014/main" id="{8847F7CD-E4A9-4D4E-B62F-270A4B86E7A1}"/>
              </a:ext>
            </a:extLst>
          </p:cNvPr>
          <p:cNvSpPr/>
          <p:nvPr/>
        </p:nvSpPr>
        <p:spPr>
          <a:xfrm>
            <a:off x="1104901" y="1916832"/>
            <a:ext cx="6949315" cy="3978790"/>
          </a:xfrm>
          <a:custGeom>
            <a:avLst/>
            <a:gdLst>
              <a:gd name="connsiteX0" fmla="*/ 1539391 w 8349681"/>
              <a:gd name="connsiteY0" fmla="*/ 495 h 4780562"/>
              <a:gd name="connsiteX1" fmla="*/ 2167658 w 8349681"/>
              <a:gd name="connsiteY1" fmla="*/ 144639 h 4780562"/>
              <a:gd name="connsiteX2" fmla="*/ 2975961 w 8349681"/>
              <a:gd name="connsiteY2" fmla="*/ 2295134 h 4780562"/>
              <a:gd name="connsiteX3" fmla="*/ 3595995 w 8349681"/>
              <a:gd name="connsiteY3" fmla="*/ 3944740 h 4780562"/>
              <a:gd name="connsiteX4" fmla="*/ 5245140 w 8349681"/>
              <a:gd name="connsiteY4" fmla="*/ 3324879 h 4780562"/>
              <a:gd name="connsiteX5" fmla="*/ 7396237 w 8349681"/>
              <a:gd name="connsiteY5" fmla="*/ 2516349 h 4780562"/>
              <a:gd name="connsiteX6" fmla="*/ 8204193 w 8349681"/>
              <a:gd name="connsiteY6" fmla="*/ 4665920 h 4780562"/>
              <a:gd name="connsiteX7" fmla="*/ 8097119 w 8349681"/>
              <a:gd name="connsiteY7" fmla="*/ 4768394 h 4780562"/>
              <a:gd name="connsiteX8" fmla="*/ 7852939 w 8349681"/>
              <a:gd name="connsiteY8" fmla="*/ 4657669 h 4780562"/>
              <a:gd name="connsiteX9" fmla="*/ 7859543 w 8349681"/>
              <a:gd name="connsiteY9" fmla="*/ 4509636 h 4780562"/>
              <a:gd name="connsiteX10" fmla="*/ 7239856 w 8349681"/>
              <a:gd name="connsiteY10" fmla="*/ 2860955 h 4780562"/>
              <a:gd name="connsiteX11" fmla="*/ 5589788 w 8349681"/>
              <a:gd name="connsiteY11" fmla="*/ 3481163 h 4780562"/>
              <a:gd name="connsiteX12" fmla="*/ 3439614 w 8349681"/>
              <a:gd name="connsiteY12" fmla="*/ 4289345 h 4780562"/>
              <a:gd name="connsiteX13" fmla="*/ 2631312 w 8349681"/>
              <a:gd name="connsiteY13" fmla="*/ 2138850 h 4780562"/>
              <a:gd name="connsiteX14" fmla="*/ 2011277 w 8349681"/>
              <a:gd name="connsiteY14" fmla="*/ 489244 h 4780562"/>
              <a:gd name="connsiteX15" fmla="*/ 362710 w 8349681"/>
              <a:gd name="connsiteY15" fmla="*/ 1107833 h 4780562"/>
              <a:gd name="connsiteX16" fmla="*/ 256213 w 8349681"/>
              <a:gd name="connsiteY16" fmla="*/ 1209035 h 4780562"/>
              <a:gd name="connsiteX17" fmla="*/ 12034 w 8349681"/>
              <a:gd name="connsiteY17" fmla="*/ 1098310 h 4780562"/>
              <a:gd name="connsiteX18" fmla="*/ 16560 w 8349681"/>
              <a:gd name="connsiteY18" fmla="*/ 953168 h 4780562"/>
              <a:gd name="connsiteX19" fmla="*/ 1539391 w 8349681"/>
              <a:gd name="connsiteY19" fmla="*/ 495 h 478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49681" h="4780562">
                <a:moveTo>
                  <a:pt x="1539391" y="495"/>
                </a:moveTo>
                <a:cubicBezTo>
                  <a:pt x="1750342" y="5714"/>
                  <a:pt x="1963626" y="52310"/>
                  <a:pt x="2167658" y="144639"/>
                </a:cubicBezTo>
                <a:cubicBezTo>
                  <a:pt x="2983207" y="515224"/>
                  <a:pt x="3345502" y="1479111"/>
                  <a:pt x="2975961" y="2295134"/>
                </a:cubicBezTo>
                <a:cubicBezTo>
                  <a:pt x="2692052" y="2920763"/>
                  <a:pt x="2970286" y="3661007"/>
                  <a:pt x="3595995" y="3944740"/>
                </a:cubicBezTo>
                <a:cubicBezTo>
                  <a:pt x="4221705" y="4228473"/>
                  <a:pt x="4961231" y="3950509"/>
                  <a:pt x="5245140" y="3324879"/>
                </a:cubicBezTo>
                <a:cubicBezTo>
                  <a:pt x="5615605" y="2508509"/>
                  <a:pt x="6580687" y="2145765"/>
                  <a:pt x="7396237" y="2516349"/>
                </a:cubicBezTo>
                <a:cubicBezTo>
                  <a:pt x="8212363" y="2885662"/>
                  <a:pt x="8575005" y="3850475"/>
                  <a:pt x="8204193" y="4665920"/>
                </a:cubicBezTo>
                <a:cubicBezTo>
                  <a:pt x="8184344" y="4711350"/>
                  <a:pt x="8147036" y="4749631"/>
                  <a:pt x="8097119" y="4768394"/>
                </a:cubicBezTo>
                <a:cubicBezTo>
                  <a:pt x="7999131" y="4805224"/>
                  <a:pt x="7889759" y="4755629"/>
                  <a:pt x="7852939" y="4657669"/>
                </a:cubicBezTo>
                <a:cubicBezTo>
                  <a:pt x="7834181" y="4607765"/>
                  <a:pt x="7838422" y="4554490"/>
                  <a:pt x="7859543" y="4509636"/>
                </a:cubicBezTo>
                <a:cubicBezTo>
                  <a:pt x="8143453" y="3884007"/>
                  <a:pt x="7865565" y="3144687"/>
                  <a:pt x="7239856" y="2860955"/>
                </a:cubicBezTo>
                <a:cubicBezTo>
                  <a:pt x="6614148" y="2577221"/>
                  <a:pt x="5873697" y="2855533"/>
                  <a:pt x="5589788" y="3481163"/>
                </a:cubicBezTo>
                <a:cubicBezTo>
                  <a:pt x="5219899" y="4296262"/>
                  <a:pt x="4254817" y="4659005"/>
                  <a:pt x="3439614" y="4289345"/>
                </a:cubicBezTo>
                <a:cubicBezTo>
                  <a:pt x="2623140" y="3919108"/>
                  <a:pt x="2260499" y="2954296"/>
                  <a:pt x="2631312" y="2138850"/>
                </a:cubicBezTo>
                <a:cubicBezTo>
                  <a:pt x="2915220" y="1513220"/>
                  <a:pt x="2636986" y="772977"/>
                  <a:pt x="2011277" y="489244"/>
                </a:cubicBezTo>
                <a:cubicBezTo>
                  <a:pt x="1385915" y="206434"/>
                  <a:pt x="646966" y="483127"/>
                  <a:pt x="362710" y="1107833"/>
                </a:cubicBezTo>
                <a:cubicBezTo>
                  <a:pt x="342513" y="1152339"/>
                  <a:pt x="305207" y="1190620"/>
                  <a:pt x="256213" y="1209035"/>
                </a:cubicBezTo>
                <a:cubicBezTo>
                  <a:pt x="158226" y="1245865"/>
                  <a:pt x="48854" y="1196270"/>
                  <a:pt x="12034" y="1098310"/>
                </a:cubicBezTo>
                <a:cubicBezTo>
                  <a:pt x="-6376" y="1049330"/>
                  <a:pt x="-2713" y="997327"/>
                  <a:pt x="16560" y="953168"/>
                </a:cubicBezTo>
                <a:cubicBezTo>
                  <a:pt x="294670" y="341584"/>
                  <a:pt x="906536" y="-15161"/>
                  <a:pt x="1539391" y="495"/>
                </a:cubicBezTo>
                <a:close/>
              </a:path>
            </a:pathLst>
          </a:custGeom>
          <a:gradFill>
            <a:gsLst>
              <a:gs pos="91000">
                <a:schemeClr val="accent3"/>
              </a:gs>
              <a:gs pos="50000">
                <a:schemeClr val="accent2"/>
              </a:gs>
              <a:gs pos="25000">
                <a:schemeClr val="accent5"/>
              </a:gs>
              <a:gs pos="0">
                <a:schemeClr val="tx2">
                  <a:lumMod val="75000"/>
                  <a:lumOff val="25000"/>
                </a:schemeClr>
              </a:gs>
              <a:gs pos="100000">
                <a:schemeClr val="accent6"/>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Oval 3">
            <a:extLst>
              <a:ext uri="{FF2B5EF4-FFF2-40B4-BE49-F238E27FC236}">
                <a16:creationId xmlns="" xmlns:a16="http://schemas.microsoft.com/office/drawing/2014/main" id="{704FCEEF-15F1-4C54-AF8E-D9686910E05F}"/>
              </a:ext>
            </a:extLst>
          </p:cNvPr>
          <p:cNvSpPr/>
          <p:nvPr/>
        </p:nvSpPr>
        <p:spPr>
          <a:xfrm>
            <a:off x="1520863" y="2280641"/>
            <a:ext cx="1698258" cy="1698258"/>
          </a:xfrm>
          <a:prstGeom prst="ellipse">
            <a:avLst/>
          </a:prstGeom>
          <a:solidFill>
            <a:schemeClr val="bg2"/>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853945" y="4282131"/>
            <a:ext cx="1728192" cy="171656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rotWithShape="1">
          <a:blip r:embed="rId3" cstate="print">
            <a:extLst>
              <a:ext uri="{28A0092B-C50C-407E-A947-70E740481C1C}">
                <a14:useLocalDpi xmlns:a14="http://schemas.microsoft.com/office/drawing/2010/main" val="0"/>
              </a:ext>
            </a:extLst>
          </a:blip>
          <a:srcRect b="3382"/>
          <a:stretch/>
        </p:blipFill>
        <p:spPr bwMode="auto">
          <a:xfrm>
            <a:off x="1364219" y="2276872"/>
            <a:ext cx="1911637" cy="16822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Прямоугольник 5"/>
          <p:cNvSpPr/>
          <p:nvPr/>
        </p:nvSpPr>
        <p:spPr>
          <a:xfrm>
            <a:off x="683568" y="260648"/>
            <a:ext cx="7992888" cy="830997"/>
          </a:xfrm>
          <a:prstGeom prst="rect">
            <a:avLst/>
          </a:prstGeom>
        </p:spPr>
        <p:txBody>
          <a:bodyPr wrap="square">
            <a:spAutoFit/>
          </a:bodyPr>
          <a:lstStyle/>
          <a:p>
            <a:r>
              <a:rPr lang="uz-Cyrl-UZ" sz="2400" b="1" dirty="0" smtClean="0"/>
              <a:t> Топширилган </a:t>
            </a:r>
            <a:r>
              <a:rPr lang="uz-Cyrl-UZ" sz="2400" b="1" dirty="0"/>
              <a:t>ҳисобот аҳборотларини тўғри тушуниш учун қуйидига реквизитлар келтирилиши лозим;</a:t>
            </a:r>
            <a:endParaRPr lang="ru-RU" sz="2400" b="1" dirty="0"/>
          </a:p>
        </p:txBody>
      </p:sp>
      <p:sp>
        <p:nvSpPr>
          <p:cNvPr id="7" name="Прямоугольник 6"/>
          <p:cNvSpPr/>
          <p:nvPr/>
        </p:nvSpPr>
        <p:spPr>
          <a:xfrm>
            <a:off x="179512" y="4078813"/>
            <a:ext cx="3312368" cy="646331"/>
          </a:xfrm>
          <a:prstGeom prst="rect">
            <a:avLst/>
          </a:prstGeom>
        </p:spPr>
        <p:txBody>
          <a:bodyPr wrap="square">
            <a:spAutoFit/>
          </a:bodyPr>
          <a:lstStyle/>
          <a:p>
            <a:pPr lvl="0"/>
            <a:r>
              <a:rPr lang="uz-Cyrl-UZ" dirty="0" smtClean="0"/>
              <a:t>   </a:t>
            </a:r>
            <a:r>
              <a:rPr lang="uz-Cyrl-UZ" b="1" dirty="0" smtClean="0"/>
              <a:t>Молиявий </a:t>
            </a:r>
            <a:r>
              <a:rPr lang="uz-Cyrl-UZ" b="1" dirty="0"/>
              <a:t>ҳисоботда қўлланилган валюта тури;</a:t>
            </a:r>
            <a:endParaRPr lang="ru-RU" b="1" dirty="0"/>
          </a:p>
        </p:txBody>
      </p:sp>
      <p:sp>
        <p:nvSpPr>
          <p:cNvPr id="8" name="Прямоугольник 7"/>
          <p:cNvSpPr/>
          <p:nvPr/>
        </p:nvSpPr>
        <p:spPr>
          <a:xfrm>
            <a:off x="4932040" y="2492896"/>
            <a:ext cx="4104456" cy="1477328"/>
          </a:xfrm>
          <a:prstGeom prst="rect">
            <a:avLst/>
          </a:prstGeom>
        </p:spPr>
        <p:txBody>
          <a:bodyPr wrap="square">
            <a:spAutoFit/>
          </a:bodyPr>
          <a:lstStyle/>
          <a:p>
            <a:pPr lvl="0"/>
            <a:r>
              <a:rPr lang="uz-Cyrl-UZ" dirty="0" smtClean="0"/>
              <a:t>   </a:t>
            </a:r>
            <a:r>
              <a:rPr lang="uz-Cyrl-UZ" b="1" dirty="0" smtClean="0"/>
              <a:t>Ҳисоботда </a:t>
            </a:r>
            <a:r>
              <a:rPr lang="uz-Cyrl-UZ" b="1" dirty="0"/>
              <a:t>фойдаланилган рақамларнинг аниқлик даражаси, масалан, келтирилган рақамлар минг ҳисобида ёки миллион ҳисобида эканлиги ва ҳ.к.</a:t>
            </a:r>
            <a:endParaRPr lang="ru-RU" b="1" dirty="0"/>
          </a:p>
        </p:txBody>
      </p:sp>
    </p:spTree>
    <p:extLst>
      <p:ext uri="{BB962C8B-B14F-4D97-AF65-F5344CB8AC3E}">
        <p14:creationId xmlns:p14="http://schemas.microsoft.com/office/powerpoint/2010/main" val="2584230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79512" y="319976"/>
            <a:ext cx="5832648" cy="303701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uz-Cyrl-UZ" dirty="0" smtClean="0"/>
              <a:t>  Молиявий </a:t>
            </a:r>
            <a:r>
              <a:rPr lang="uz-Cyrl-UZ" dirty="0"/>
              <a:t>ҳисоботнинг ҳисобот даври бўлиб 1 январдан 31 -декабргача бўлган календар йил ҳисобланади.</a:t>
            </a:r>
            <a:endParaRPr lang="ru-RU" dirty="0"/>
          </a:p>
          <a:p>
            <a:r>
              <a:rPr lang="sv-FI" dirty="0"/>
              <a:t>Бухгалтерия ҳисоби тўғрисидаги . Қонунни</a:t>
            </a:r>
            <a:r>
              <a:rPr lang="uz-Cyrl-UZ" dirty="0"/>
              <a:t>н</a:t>
            </a:r>
            <a:r>
              <a:rPr lang="sv-FI" dirty="0"/>
              <a:t>г 18 - моддасига биноан агар юридик шахс 1 октябрдан қатъий рўйхатдан ўтказилган бўлса, биринчи ҳисобот йили кейинги йилнинг 31 декабрда тугайди. Молиявий ҳисобот қонунчиликда назарда тутилган ҳолларда календар йилидан ташқари ойлик ёки чораклик қилиб ҳам топширилади.</a:t>
            </a:r>
            <a:endParaRPr lang="ru-RU" dirty="0"/>
          </a:p>
        </p:txBody>
      </p:sp>
      <p:sp>
        <p:nvSpPr>
          <p:cNvPr id="5" name="Скругленный прямоугольник 4"/>
          <p:cNvSpPr/>
          <p:nvPr/>
        </p:nvSpPr>
        <p:spPr>
          <a:xfrm>
            <a:off x="3203848" y="4149080"/>
            <a:ext cx="5832648" cy="23042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dirty="0" smtClean="0"/>
              <a:t>  </a:t>
            </a:r>
            <a:r>
              <a:rPr lang="sv-FI" dirty="0" smtClean="0"/>
              <a:t>Молиявий </a:t>
            </a:r>
            <a:r>
              <a:rPr lang="sv-FI" dirty="0"/>
              <a:t>ҳисоботлар учун ҳисобот санаси бўлиб ҳисобот даврининг охирги куни ҳисобланади. Чунончи, субектнинг йиллик бухгалтерия баланси учун ҳисобот санаси бўлиб 31 декабр </a:t>
            </a:r>
            <a:r>
              <a:rPr lang="uz-Cyrl-UZ" dirty="0"/>
              <a:t>ҳисобланади, молиявий натижалар, тўғрисидаги йилик ҳисобот учун ҳисобот даври бўлиб 1 январдан 31 декабргача ҳисобланади.</a:t>
            </a: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89" y="4149079"/>
            <a:ext cx="3024336" cy="2304257"/>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88640"/>
            <a:ext cx="2808311" cy="18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a:picLocks noChangeAspect="1"/>
          </p:cNvPicPr>
          <p:nvPr/>
        </p:nvPicPr>
        <p:blipFill>
          <a:blip r:embed="rId4"/>
          <a:stretch>
            <a:fillRect/>
          </a:stretch>
        </p:blipFill>
        <p:spPr>
          <a:xfrm>
            <a:off x="6120172" y="2204864"/>
            <a:ext cx="2772308" cy="1800199"/>
          </a:xfrm>
          <a:prstGeom prst="rect">
            <a:avLst/>
          </a:prstGeom>
          <a:ln>
            <a:noFill/>
          </a:ln>
          <a:effectLst>
            <a:softEdge rad="112500"/>
          </a:effectLst>
        </p:spPr>
      </p:pic>
    </p:spTree>
    <p:extLst>
      <p:ext uri="{BB962C8B-B14F-4D97-AF65-F5344CB8AC3E}">
        <p14:creationId xmlns:p14="http://schemas.microsoft.com/office/powerpoint/2010/main" val="1826844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9">
            <a:extLst>
              <a:ext uri="{FF2B5EF4-FFF2-40B4-BE49-F238E27FC236}">
                <a16:creationId xmlns="" xmlns:a16="http://schemas.microsoft.com/office/drawing/2014/main" id="{4BFB8EA4-27A5-44FC-B404-5DA2172A9033}"/>
              </a:ext>
            </a:extLst>
          </p:cNvPr>
          <p:cNvSpPr/>
          <p:nvPr/>
        </p:nvSpPr>
        <p:spPr>
          <a:xfrm>
            <a:off x="2961963" y="4869160"/>
            <a:ext cx="5672948" cy="658586"/>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b="1" dirty="0">
              <a:solidFill>
                <a:schemeClr val="tx1"/>
              </a:solidFill>
            </a:endParaRPr>
          </a:p>
        </p:txBody>
      </p:sp>
      <p:sp>
        <p:nvSpPr>
          <p:cNvPr id="3" name="Rectangle 90">
            <a:extLst>
              <a:ext uri="{FF2B5EF4-FFF2-40B4-BE49-F238E27FC236}">
                <a16:creationId xmlns="" xmlns:a16="http://schemas.microsoft.com/office/drawing/2014/main" id="{757CDC9B-AE59-4A39-8F4C-5243788D9AB4}"/>
              </a:ext>
            </a:extLst>
          </p:cNvPr>
          <p:cNvSpPr/>
          <p:nvPr/>
        </p:nvSpPr>
        <p:spPr>
          <a:xfrm>
            <a:off x="3035055" y="2924944"/>
            <a:ext cx="5599855" cy="658586"/>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b="1" dirty="0">
              <a:solidFill>
                <a:schemeClr val="tx1"/>
              </a:solidFill>
            </a:endParaRPr>
          </a:p>
        </p:txBody>
      </p:sp>
      <p:sp>
        <p:nvSpPr>
          <p:cNvPr id="4" name="Rectangle 91">
            <a:extLst>
              <a:ext uri="{FF2B5EF4-FFF2-40B4-BE49-F238E27FC236}">
                <a16:creationId xmlns="" xmlns:a16="http://schemas.microsoft.com/office/drawing/2014/main" id="{683D49E7-F436-48EE-8AB4-05BFF667BA25}"/>
              </a:ext>
            </a:extLst>
          </p:cNvPr>
          <p:cNvSpPr/>
          <p:nvPr/>
        </p:nvSpPr>
        <p:spPr>
          <a:xfrm>
            <a:off x="2755724" y="1089399"/>
            <a:ext cx="5903807" cy="683417"/>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ru-RU" dirty="0"/>
          </a:p>
        </p:txBody>
      </p:sp>
      <p:sp>
        <p:nvSpPr>
          <p:cNvPr id="5" name="Freeform 14">
            <a:extLst>
              <a:ext uri="{FF2B5EF4-FFF2-40B4-BE49-F238E27FC236}">
                <a16:creationId xmlns="" xmlns:a16="http://schemas.microsoft.com/office/drawing/2014/main" id="{8B5215FC-7AB9-422E-852B-1190F134871D}"/>
              </a:ext>
            </a:extLst>
          </p:cNvPr>
          <p:cNvSpPr>
            <a:spLocks/>
          </p:cNvSpPr>
          <p:nvPr/>
        </p:nvSpPr>
        <p:spPr bwMode="auto">
          <a:xfrm>
            <a:off x="1271" y="3031874"/>
            <a:ext cx="1732360" cy="346471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FE7600"/>
          </a:solidFill>
          <a:ln w="0">
            <a:solidFill>
              <a:schemeClr val="accent3"/>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6" name="Straight Connector 77">
            <a:extLst>
              <a:ext uri="{FF2B5EF4-FFF2-40B4-BE49-F238E27FC236}">
                <a16:creationId xmlns="" xmlns:a16="http://schemas.microsoft.com/office/drawing/2014/main" id="{8C8AA849-C63A-47ED-9CB9-3F90FCD0FDB9}"/>
              </a:ext>
            </a:extLst>
          </p:cNvPr>
          <p:cNvCxnSpPr>
            <a:cxnSpLocks/>
          </p:cNvCxnSpPr>
          <p:nvPr/>
        </p:nvCxnSpPr>
        <p:spPr>
          <a:xfrm>
            <a:off x="1043988" y="5157191"/>
            <a:ext cx="1879065" cy="91225"/>
          </a:xfrm>
          <a:prstGeom prst="line">
            <a:avLst/>
          </a:prstGeom>
          <a:ln w="152400">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Oval 78">
            <a:extLst>
              <a:ext uri="{FF2B5EF4-FFF2-40B4-BE49-F238E27FC236}">
                <a16:creationId xmlns="" xmlns:a16="http://schemas.microsoft.com/office/drawing/2014/main" id="{1C53E748-79D0-4BA0-8A9E-BA30A81EA991}"/>
              </a:ext>
            </a:extLst>
          </p:cNvPr>
          <p:cNvSpPr/>
          <p:nvPr/>
        </p:nvSpPr>
        <p:spPr>
          <a:xfrm>
            <a:off x="2339752" y="4725144"/>
            <a:ext cx="831944" cy="864096"/>
          </a:xfrm>
          <a:prstGeom prst="ellipse">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03</a:t>
            </a:r>
          </a:p>
        </p:txBody>
      </p:sp>
      <p:cxnSp>
        <p:nvCxnSpPr>
          <p:cNvPr id="8" name="Straight Connector 80">
            <a:extLst>
              <a:ext uri="{FF2B5EF4-FFF2-40B4-BE49-F238E27FC236}">
                <a16:creationId xmlns="" xmlns:a16="http://schemas.microsoft.com/office/drawing/2014/main" id="{4929E781-94A7-4ABA-8CA0-2E43C24E9E82}"/>
              </a:ext>
            </a:extLst>
          </p:cNvPr>
          <p:cNvCxnSpPr>
            <a:cxnSpLocks/>
          </p:cNvCxnSpPr>
          <p:nvPr/>
        </p:nvCxnSpPr>
        <p:spPr>
          <a:xfrm flipV="1">
            <a:off x="1043988" y="3254237"/>
            <a:ext cx="1711736" cy="1542915"/>
          </a:xfrm>
          <a:prstGeom prst="line">
            <a:avLst/>
          </a:prstGeom>
          <a:ln w="1524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Oval 81">
            <a:extLst>
              <a:ext uri="{FF2B5EF4-FFF2-40B4-BE49-F238E27FC236}">
                <a16:creationId xmlns="" xmlns:a16="http://schemas.microsoft.com/office/drawing/2014/main" id="{CDB66E00-CC0B-4B3D-9543-EABA06FB5C7D}"/>
              </a:ext>
            </a:extLst>
          </p:cNvPr>
          <p:cNvSpPr/>
          <p:nvPr/>
        </p:nvSpPr>
        <p:spPr>
          <a:xfrm>
            <a:off x="2371903" y="2780928"/>
            <a:ext cx="831945" cy="864096"/>
          </a:xfrm>
          <a:prstGeom prst="ellipse">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02</a:t>
            </a:r>
          </a:p>
        </p:txBody>
      </p:sp>
      <p:sp>
        <p:nvSpPr>
          <p:cNvPr id="10" name="Freeform 8">
            <a:extLst>
              <a:ext uri="{FF2B5EF4-FFF2-40B4-BE49-F238E27FC236}">
                <a16:creationId xmlns="" xmlns:a16="http://schemas.microsoft.com/office/drawing/2014/main" id="{DF55AE38-FEB3-455F-AE93-9D14B69F9B61}"/>
              </a:ext>
            </a:extLst>
          </p:cNvPr>
          <p:cNvSpPr>
            <a:spLocks/>
          </p:cNvSpPr>
          <p:nvPr/>
        </p:nvSpPr>
        <p:spPr bwMode="auto">
          <a:xfrm>
            <a:off x="1271" y="3542652"/>
            <a:ext cx="1221581" cy="2443163"/>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A891"/>
          </a:solidFill>
          <a:ln w="0">
            <a:solidFill>
              <a:schemeClr val="accent1"/>
            </a:solidFill>
            <a:prstDash val="solid"/>
            <a:round/>
            <a:headEnd/>
            <a:tailEnd/>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en-US" sz="1350"/>
          </a:p>
        </p:txBody>
      </p:sp>
      <p:cxnSp>
        <p:nvCxnSpPr>
          <p:cNvPr id="11" name="Straight Connector 83">
            <a:extLst>
              <a:ext uri="{FF2B5EF4-FFF2-40B4-BE49-F238E27FC236}">
                <a16:creationId xmlns="" xmlns:a16="http://schemas.microsoft.com/office/drawing/2014/main" id="{D59AB366-6FCA-4986-9A98-D97C21D4BE47}"/>
              </a:ext>
            </a:extLst>
          </p:cNvPr>
          <p:cNvCxnSpPr>
            <a:cxnSpLocks/>
          </p:cNvCxnSpPr>
          <p:nvPr/>
        </p:nvCxnSpPr>
        <p:spPr>
          <a:xfrm flipV="1">
            <a:off x="867451" y="1459074"/>
            <a:ext cx="1676530" cy="2751924"/>
          </a:xfrm>
          <a:prstGeom prst="line">
            <a:avLst/>
          </a:prstGeom>
          <a:ln w="152400">
            <a:solidFill>
              <a:schemeClr val="tx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Oval 84">
            <a:extLst>
              <a:ext uri="{FF2B5EF4-FFF2-40B4-BE49-F238E27FC236}">
                <a16:creationId xmlns="" xmlns:a16="http://schemas.microsoft.com/office/drawing/2014/main" id="{7C1699F5-1DC8-4113-B588-236A240CA6C4}"/>
              </a:ext>
            </a:extLst>
          </p:cNvPr>
          <p:cNvSpPr/>
          <p:nvPr/>
        </p:nvSpPr>
        <p:spPr>
          <a:xfrm>
            <a:off x="2114143" y="1007436"/>
            <a:ext cx="859677" cy="847341"/>
          </a:xfrm>
          <a:prstGeom prst="ellipse">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sz="2700" b="1" dirty="0">
                <a:effectLst>
                  <a:outerShdw blurRad="38100" dist="38100" dir="2700000" algn="tl">
                    <a:srgbClr val="000000">
                      <a:alpha val="43137"/>
                    </a:srgbClr>
                  </a:outerShdw>
                </a:effectLst>
              </a:rPr>
              <a:t>01</a:t>
            </a:r>
          </a:p>
        </p:txBody>
      </p:sp>
      <p:sp>
        <p:nvSpPr>
          <p:cNvPr id="16" name="Прямоугольник 15"/>
          <p:cNvSpPr/>
          <p:nvPr/>
        </p:nvSpPr>
        <p:spPr>
          <a:xfrm>
            <a:off x="971601" y="260648"/>
            <a:ext cx="7663310" cy="461665"/>
          </a:xfrm>
          <a:prstGeom prst="rect">
            <a:avLst/>
          </a:prstGeom>
        </p:spPr>
        <p:txBody>
          <a:bodyPr wrap="square">
            <a:spAutoFit/>
          </a:bodyPr>
          <a:lstStyle/>
          <a:p>
            <a:r>
              <a:rPr lang="uz-Cyrl-UZ" sz="2400" b="1" dirty="0"/>
              <a:t>Молиявий ҳисобот қуйидаги органларга топширлади:</a:t>
            </a:r>
            <a:endParaRPr lang="ru-RU" sz="2400" b="1" dirty="0"/>
          </a:p>
        </p:txBody>
      </p:sp>
      <p:sp>
        <p:nvSpPr>
          <p:cNvPr id="17" name="Прямоугольник 16"/>
          <p:cNvSpPr/>
          <p:nvPr/>
        </p:nvSpPr>
        <p:spPr>
          <a:xfrm>
            <a:off x="2947364" y="1151298"/>
            <a:ext cx="5760640" cy="615553"/>
          </a:xfrm>
          <a:prstGeom prst="rect">
            <a:avLst/>
          </a:prstGeom>
        </p:spPr>
        <p:txBody>
          <a:bodyPr wrap="square">
            <a:spAutoFit/>
          </a:bodyPr>
          <a:lstStyle/>
          <a:p>
            <a:pPr lvl="0"/>
            <a:r>
              <a:rPr lang="uz-Cyrl-UZ" dirty="0" smtClean="0"/>
              <a:t> </a:t>
            </a:r>
            <a:r>
              <a:rPr lang="uz-Cyrl-UZ" sz="1600" dirty="0" smtClean="0"/>
              <a:t>Субект </a:t>
            </a:r>
            <a:r>
              <a:rPr lang="uz-Cyrl-UZ" sz="1600" dirty="0"/>
              <a:t>мулкдорларига (давлат мулкни бошқариш ваколати берилган органларга, таъсисчиларга, қатнашувчиларга биноан);</a:t>
            </a:r>
            <a:endParaRPr lang="ru-RU" sz="1600" dirty="0"/>
          </a:p>
        </p:txBody>
      </p:sp>
      <p:sp>
        <p:nvSpPr>
          <p:cNvPr id="21" name="Прямоугольник 20"/>
          <p:cNvSpPr/>
          <p:nvPr/>
        </p:nvSpPr>
        <p:spPr>
          <a:xfrm>
            <a:off x="3275856" y="3068960"/>
            <a:ext cx="3298916" cy="369332"/>
          </a:xfrm>
          <a:prstGeom prst="rect">
            <a:avLst/>
          </a:prstGeom>
        </p:spPr>
        <p:txBody>
          <a:bodyPr wrap="none">
            <a:spAutoFit/>
          </a:bodyPr>
          <a:lstStyle/>
          <a:p>
            <a:pPr lvl="0"/>
            <a:r>
              <a:rPr lang="ru-RU" dirty="0" err="1"/>
              <a:t>Давлат</a:t>
            </a:r>
            <a:r>
              <a:rPr lang="ru-RU" dirty="0"/>
              <a:t> статистика </a:t>
            </a:r>
            <a:r>
              <a:rPr lang="ru-RU" dirty="0" err="1"/>
              <a:t>органларига</a:t>
            </a:r>
            <a:r>
              <a:rPr lang="ru-RU" dirty="0"/>
              <a:t>;</a:t>
            </a:r>
          </a:p>
        </p:txBody>
      </p:sp>
      <p:sp>
        <p:nvSpPr>
          <p:cNvPr id="22" name="Прямоугольник 21"/>
          <p:cNvSpPr/>
          <p:nvPr/>
        </p:nvSpPr>
        <p:spPr>
          <a:xfrm>
            <a:off x="3193401" y="5013176"/>
            <a:ext cx="4161588" cy="369332"/>
          </a:xfrm>
          <a:prstGeom prst="rect">
            <a:avLst/>
          </a:prstGeom>
        </p:spPr>
        <p:txBody>
          <a:bodyPr wrap="none">
            <a:spAutoFit/>
          </a:bodyPr>
          <a:lstStyle/>
          <a:p>
            <a:pPr lvl="0"/>
            <a:r>
              <a:rPr lang="ru-RU" dirty="0" err="1"/>
              <a:t>Қонунчилика</a:t>
            </a:r>
            <a:r>
              <a:rPr lang="ru-RU" dirty="0"/>
              <a:t> </a:t>
            </a:r>
            <a:r>
              <a:rPr lang="ru-RU" dirty="0" err="1"/>
              <a:t>биноан</a:t>
            </a:r>
            <a:r>
              <a:rPr lang="ru-RU" dirty="0"/>
              <a:t> </a:t>
            </a:r>
            <a:r>
              <a:rPr lang="ru-RU" dirty="0" err="1"/>
              <a:t>бошқа</a:t>
            </a:r>
            <a:r>
              <a:rPr lang="ru-RU" dirty="0"/>
              <a:t> </a:t>
            </a:r>
            <a:r>
              <a:rPr lang="ru-RU" dirty="0" err="1"/>
              <a:t>органларга</a:t>
            </a:r>
            <a:r>
              <a:rPr lang="ru-RU" dirty="0"/>
              <a:t>.</a:t>
            </a:r>
          </a:p>
        </p:txBody>
      </p:sp>
      <p:pic>
        <p:nvPicPr>
          <p:cNvPr id="32" name="Рисунок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1983" y="1854777"/>
            <a:ext cx="2852185" cy="980259"/>
          </a:xfrm>
          <a:prstGeom prst="rect">
            <a:avLst/>
          </a:prstGeom>
        </p:spPr>
      </p:pic>
      <p:pic>
        <p:nvPicPr>
          <p:cNvPr id="33" name="Picture 2" descr="ÐÐ°ÑÑÐ¸Ð½ÐºÐ¸ Ð¿Ð¾ Ð·Ð°Ð¿ÑÐ¾ÑÑ Ð²ÐµÐ´ÐµÐ½Ð¸Ñ ÑÑÑÑÐ° Ð½Ð°Ð»Ð¾Ð³Ð¾Ð¿Ð»Ð°ÑÐµÐ»ÑÑÐ¸ÐºÐ° ÐºÐ°ÑÑÐ¸Ð½Ðº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1983" y="3645025"/>
            <a:ext cx="2852185"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Скругленный прямоугольник 33"/>
          <p:cNvSpPr/>
          <p:nvPr/>
        </p:nvSpPr>
        <p:spPr>
          <a:xfrm>
            <a:off x="3231984" y="5589240"/>
            <a:ext cx="2852184" cy="1224136"/>
          </a:xfrm>
          <a:prstGeom prst="roundRect">
            <a:avLst/>
          </a:prstGeom>
          <a:blipFill rotWithShape="1">
            <a:blip r:embed="rId4"/>
            <a:stretch>
              <a:fillRect/>
            </a:stretch>
          </a:bli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Tree>
    <p:extLst>
      <p:ext uri="{BB962C8B-B14F-4D97-AF65-F5344CB8AC3E}">
        <p14:creationId xmlns:p14="http://schemas.microsoft.com/office/powerpoint/2010/main" val="3970965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18171" y="44624"/>
            <a:ext cx="8330293" cy="547260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ru-RU" dirty="0" smtClean="0"/>
              <a:t>    Хўжалик </a:t>
            </a:r>
            <a:r>
              <a:rPr lang="ru-RU" dirty="0" err="1"/>
              <a:t>юриту</a:t>
            </a:r>
            <a:r>
              <a:rPr lang="uz-Cyrl-UZ" dirty="0"/>
              <a:t>в</a:t>
            </a:r>
            <a:r>
              <a:rPr lang="ru-RU" dirty="0" err="1"/>
              <a:t>чи</a:t>
            </a:r>
            <a:r>
              <a:rPr lang="ru-RU" dirty="0"/>
              <a:t> </a:t>
            </a:r>
            <a:r>
              <a:rPr lang="ru-RU" dirty="0" err="1"/>
              <a:t>субектлар</a:t>
            </a:r>
            <a:r>
              <a:rPr lang="ru-RU" dirty="0"/>
              <a:t> </a:t>
            </a:r>
            <a:r>
              <a:rPr lang="ru-RU" dirty="0" err="1"/>
              <a:t>молиявий</a:t>
            </a:r>
            <a:r>
              <a:rPr lang="ru-RU" dirty="0"/>
              <a:t> </a:t>
            </a:r>
            <a:r>
              <a:rPr lang="ru-RU" dirty="0" err="1"/>
              <a:t>ҳисоботларини</a:t>
            </a:r>
            <a:r>
              <a:rPr lang="ru-RU" dirty="0"/>
              <a:t> </a:t>
            </a:r>
            <a:r>
              <a:rPr lang="ru-RU" dirty="0" err="1"/>
              <a:t>кейинги</a:t>
            </a:r>
            <a:r>
              <a:rPr lang="ru-RU" dirty="0"/>
              <a:t> </a:t>
            </a:r>
            <a:r>
              <a:rPr lang="ru-RU" dirty="0" err="1"/>
              <a:t>йилнинг</a:t>
            </a:r>
            <a:r>
              <a:rPr lang="ru-RU" dirty="0"/>
              <a:t> 15 </a:t>
            </a:r>
            <a:r>
              <a:rPr lang="ru-RU" dirty="0" err="1"/>
              <a:t>февралдан</a:t>
            </a:r>
            <a:r>
              <a:rPr lang="ru-RU" dirty="0"/>
              <a:t> </a:t>
            </a:r>
            <a:r>
              <a:rPr lang="ru-RU" dirty="0" err="1"/>
              <a:t>кечиктирмасдан</a:t>
            </a:r>
            <a:r>
              <a:rPr lang="ru-RU" dirty="0"/>
              <a:t> </a:t>
            </a:r>
            <a:r>
              <a:rPr lang="ru-RU" dirty="0" err="1"/>
              <a:t>топширишлари</a:t>
            </a:r>
            <a:r>
              <a:rPr lang="ru-RU" dirty="0"/>
              <a:t> </a:t>
            </a:r>
            <a:r>
              <a:rPr lang="ru-RU" dirty="0" err="1"/>
              <a:t>керак</a:t>
            </a:r>
            <a:r>
              <a:rPr lang="ru-RU" dirty="0"/>
              <a:t>.</a:t>
            </a:r>
          </a:p>
          <a:p>
            <a:r>
              <a:rPr lang="ru-RU" dirty="0"/>
              <a:t>   </a:t>
            </a:r>
            <a:r>
              <a:rPr lang="ru-RU" dirty="0" err="1"/>
              <a:t>Айрим</a:t>
            </a:r>
            <a:r>
              <a:rPr lang="ru-RU" dirty="0"/>
              <a:t> </a:t>
            </a:r>
            <a:r>
              <a:rPr lang="ru-RU" dirty="0" err="1"/>
              <a:t>Вазирликлар</a:t>
            </a:r>
            <a:r>
              <a:rPr lang="ru-RU" dirty="0"/>
              <a:t> </a:t>
            </a:r>
            <a:r>
              <a:rPr lang="ru-RU" dirty="0" err="1"/>
              <a:t>идоралар</a:t>
            </a:r>
            <a:r>
              <a:rPr lang="ru-RU" dirty="0"/>
              <a:t> </a:t>
            </a:r>
            <a:r>
              <a:rPr lang="ru-RU" dirty="0" err="1"/>
              <a:t>ва</a:t>
            </a:r>
            <a:r>
              <a:rPr lang="ru-RU" dirty="0"/>
              <a:t> </a:t>
            </a:r>
            <a:r>
              <a:rPr lang="ru-RU" dirty="0" err="1"/>
              <a:t>бошқа</a:t>
            </a:r>
            <a:r>
              <a:rPr lang="ru-RU" dirty="0"/>
              <a:t> </a:t>
            </a:r>
            <a:r>
              <a:rPr lang="ru-RU" dirty="0" err="1"/>
              <a:t>бошқарув</a:t>
            </a:r>
            <a:r>
              <a:rPr lang="ru-RU" dirty="0"/>
              <a:t> </a:t>
            </a:r>
            <a:r>
              <a:rPr lang="ru-RU" dirty="0" err="1"/>
              <a:t>органлари</a:t>
            </a:r>
            <a:r>
              <a:rPr lang="ru-RU" dirty="0"/>
              <a:t> </a:t>
            </a:r>
            <a:r>
              <a:rPr lang="ru-RU" dirty="0" err="1"/>
              <a:t>учун</a:t>
            </a:r>
            <a:r>
              <a:rPr lang="ru-RU" dirty="0"/>
              <a:t> </a:t>
            </a:r>
            <a:r>
              <a:rPr lang="ru-RU" dirty="0" err="1"/>
              <a:t>Ўзбекистон</a:t>
            </a:r>
            <a:r>
              <a:rPr lang="ru-RU" dirty="0"/>
              <a:t> </a:t>
            </a:r>
            <a:r>
              <a:rPr lang="ru-RU" dirty="0" err="1"/>
              <a:t>Республикаси</a:t>
            </a:r>
            <a:r>
              <a:rPr lang="ru-RU" dirty="0"/>
              <a:t> </a:t>
            </a:r>
            <a:r>
              <a:rPr lang="ru-RU" dirty="0" err="1"/>
              <a:t>ҳисобот</a:t>
            </a:r>
            <a:r>
              <a:rPr lang="ru-RU" dirty="0"/>
              <a:t> </a:t>
            </a:r>
            <a:r>
              <a:rPr lang="ru-RU" dirty="0" err="1"/>
              <a:t>топширишни</a:t>
            </a:r>
            <a:r>
              <a:rPr lang="ru-RU" dirty="0"/>
              <a:t> </a:t>
            </a:r>
            <a:r>
              <a:rPr lang="ru-RU" dirty="0" err="1"/>
              <a:t>бошқа</a:t>
            </a:r>
            <a:r>
              <a:rPr lang="ru-RU" dirty="0"/>
              <a:t> </a:t>
            </a:r>
            <a:r>
              <a:rPr lang="ru-RU" dirty="0" err="1"/>
              <a:t>муддатларини</a:t>
            </a:r>
            <a:r>
              <a:rPr lang="ru-RU" dirty="0"/>
              <a:t> </a:t>
            </a:r>
            <a:r>
              <a:rPr lang="ru-RU" dirty="0" err="1"/>
              <a:t>белгилаш</a:t>
            </a:r>
            <a:r>
              <a:rPr lang="ru-RU" dirty="0"/>
              <a:t> </a:t>
            </a:r>
            <a:r>
              <a:rPr lang="ru-RU" dirty="0" err="1"/>
              <a:t>мумкин</a:t>
            </a:r>
            <a:r>
              <a:rPr lang="ru-RU" dirty="0"/>
              <a:t>.</a:t>
            </a:r>
          </a:p>
          <a:p>
            <a:r>
              <a:rPr lang="ru-RU" dirty="0"/>
              <a:t>   </a:t>
            </a:r>
            <a:r>
              <a:rPr lang="ru-RU" dirty="0" err="1"/>
              <a:t>Бир</a:t>
            </a:r>
            <a:r>
              <a:rPr lang="ru-RU" dirty="0"/>
              <a:t> </a:t>
            </a:r>
            <a:r>
              <a:rPr lang="ru-RU" dirty="0" err="1"/>
              <a:t>шаҳарда</a:t>
            </a:r>
            <a:r>
              <a:rPr lang="ru-RU" dirty="0"/>
              <a:t> </a:t>
            </a:r>
            <a:r>
              <a:rPr lang="ru-RU" dirty="0" err="1"/>
              <a:t>жойлашган</a:t>
            </a:r>
            <a:r>
              <a:rPr lang="ru-RU" dirty="0"/>
              <a:t> </a:t>
            </a:r>
            <a:r>
              <a:rPr lang="ru-RU" dirty="0" err="1"/>
              <a:t>субектлар</a:t>
            </a:r>
            <a:r>
              <a:rPr lang="ru-RU" dirty="0"/>
              <a:t> </a:t>
            </a:r>
            <a:r>
              <a:rPr lang="ru-RU" dirty="0" err="1"/>
              <a:t>учун</a:t>
            </a:r>
            <a:r>
              <a:rPr lang="ru-RU" dirty="0"/>
              <a:t> </a:t>
            </a:r>
            <a:r>
              <a:rPr lang="ru-RU" dirty="0" err="1"/>
              <a:t>молиявий</a:t>
            </a:r>
            <a:r>
              <a:rPr lang="ru-RU" dirty="0"/>
              <a:t> </a:t>
            </a:r>
            <a:r>
              <a:rPr lang="ru-RU" dirty="0" err="1"/>
              <a:t>ҳисоботни</a:t>
            </a:r>
            <a:r>
              <a:rPr lang="ru-RU" dirty="0"/>
              <a:t> </a:t>
            </a:r>
            <a:r>
              <a:rPr lang="ru-RU" dirty="0" err="1"/>
              <a:t>топширган</a:t>
            </a:r>
            <a:r>
              <a:rPr lang="ru-RU" dirty="0"/>
              <a:t> </a:t>
            </a:r>
            <a:r>
              <a:rPr lang="ru-RU" dirty="0" err="1"/>
              <a:t>куни</a:t>
            </a:r>
            <a:r>
              <a:rPr lang="ru-RU" dirty="0"/>
              <a:t> </a:t>
            </a:r>
            <a:r>
              <a:rPr lang="ru-RU" dirty="0" err="1"/>
              <a:t>деб</a:t>
            </a:r>
            <a:r>
              <a:rPr lang="ru-RU" dirty="0"/>
              <a:t> </a:t>
            </a:r>
            <a:r>
              <a:rPr lang="ru-RU" dirty="0" err="1"/>
              <a:t>уни</a:t>
            </a:r>
            <a:r>
              <a:rPr lang="ru-RU" dirty="0"/>
              <a:t> </a:t>
            </a:r>
            <a:r>
              <a:rPr lang="ru-RU" dirty="0" err="1"/>
              <a:t>тегишли</a:t>
            </a:r>
            <a:r>
              <a:rPr lang="ru-RU" dirty="0"/>
              <a:t> </a:t>
            </a:r>
            <a:r>
              <a:rPr lang="ru-RU" dirty="0" err="1"/>
              <a:t>жойга</a:t>
            </a:r>
            <a:r>
              <a:rPr lang="ru-RU" dirty="0"/>
              <a:t> </a:t>
            </a:r>
            <a:r>
              <a:rPr lang="ru-RU" dirty="0" err="1"/>
              <a:t>ҳақиқий</a:t>
            </a:r>
            <a:r>
              <a:rPr lang="ru-RU" dirty="0"/>
              <a:t> </a:t>
            </a:r>
            <a:r>
              <a:rPr lang="ru-RU" dirty="0" err="1"/>
              <a:t>тақдим</a:t>
            </a:r>
            <a:r>
              <a:rPr lang="ru-RU" dirty="0"/>
              <a:t> </a:t>
            </a:r>
            <a:r>
              <a:rPr lang="ru-RU" dirty="0" err="1"/>
              <a:t>этган</a:t>
            </a:r>
            <a:r>
              <a:rPr lang="ru-RU" dirty="0"/>
              <a:t> </a:t>
            </a:r>
            <a:r>
              <a:rPr lang="ru-RU" dirty="0" err="1"/>
              <a:t>куни</a:t>
            </a:r>
            <a:r>
              <a:rPr lang="ru-RU" dirty="0"/>
              <a:t> </a:t>
            </a:r>
            <a:r>
              <a:rPr lang="ru-RU" dirty="0" err="1"/>
              <a:t>ҳисобланади</a:t>
            </a:r>
            <a:r>
              <a:rPr lang="ru-RU" dirty="0"/>
              <a:t>. </a:t>
            </a:r>
            <a:r>
              <a:rPr lang="ru-RU" dirty="0" err="1"/>
              <a:t>Бошқа</a:t>
            </a:r>
            <a:r>
              <a:rPr lang="ru-RU" dirty="0"/>
              <a:t> </a:t>
            </a:r>
            <a:r>
              <a:rPr lang="ru-RU" dirty="0" err="1"/>
              <a:t>шаҳарларда</a:t>
            </a:r>
            <a:r>
              <a:rPr lang="ru-RU" dirty="0"/>
              <a:t> </a:t>
            </a:r>
            <a:r>
              <a:rPr lang="ru-RU" dirty="0" err="1"/>
              <a:t>жойлашган</a:t>
            </a:r>
            <a:r>
              <a:rPr lang="ru-RU" dirty="0"/>
              <a:t> </a:t>
            </a:r>
            <a:r>
              <a:rPr lang="ru-RU" dirty="0" err="1"/>
              <a:t>субектлар</a:t>
            </a:r>
            <a:r>
              <a:rPr lang="ru-RU" dirty="0"/>
              <a:t> </a:t>
            </a:r>
            <a:r>
              <a:rPr lang="ru-RU" dirty="0" err="1"/>
              <a:t>учун</a:t>
            </a:r>
            <a:r>
              <a:rPr lang="ru-RU" dirty="0"/>
              <a:t> </a:t>
            </a:r>
            <a:r>
              <a:rPr lang="ru-RU" dirty="0" err="1"/>
              <a:t>молиявий</a:t>
            </a:r>
            <a:r>
              <a:rPr lang="ru-RU" dirty="0"/>
              <a:t> </a:t>
            </a:r>
            <a:r>
              <a:rPr lang="ru-RU" dirty="0" err="1"/>
              <a:t>ҳисоботни</a:t>
            </a:r>
            <a:r>
              <a:rPr lang="ru-RU" dirty="0"/>
              <a:t> почта </a:t>
            </a:r>
            <a:r>
              <a:rPr lang="ru-RU" dirty="0" err="1"/>
              <a:t>орқали</a:t>
            </a:r>
            <a:r>
              <a:rPr lang="ru-RU" dirty="0"/>
              <a:t> ж</a:t>
            </a:r>
            <a:r>
              <a:rPr lang="uz-Cyrl-UZ" dirty="0"/>
              <a:t>ў</a:t>
            </a:r>
            <a:r>
              <a:rPr lang="ru-RU" dirty="0" err="1"/>
              <a:t>натган</a:t>
            </a:r>
            <a:r>
              <a:rPr lang="ru-RU" dirty="0"/>
              <a:t> </a:t>
            </a:r>
            <a:r>
              <a:rPr lang="ru-RU" dirty="0" err="1"/>
              <a:t>куни</a:t>
            </a:r>
            <a:r>
              <a:rPr lang="ru-RU" dirty="0"/>
              <a:t> </a:t>
            </a:r>
            <a:r>
              <a:rPr lang="ru-RU" dirty="0" err="1"/>
              <a:t>ҳисобланади</a:t>
            </a:r>
            <a:r>
              <a:rPr lang="ru-RU" dirty="0"/>
              <a:t> (</a:t>
            </a:r>
            <a:r>
              <a:rPr lang="ru-RU" dirty="0" err="1"/>
              <a:t>бу</a:t>
            </a:r>
            <a:r>
              <a:rPr lang="ru-RU" dirty="0"/>
              <a:t> кун почта </a:t>
            </a:r>
            <a:r>
              <a:rPr lang="ru-RU" dirty="0" err="1"/>
              <a:t>корхонасини</a:t>
            </a:r>
            <a:r>
              <a:rPr lang="ru-RU" dirty="0"/>
              <a:t> қ</a:t>
            </a:r>
            <a:r>
              <a:rPr lang="uz-Cyrl-UZ" dirty="0"/>
              <a:t>ў</a:t>
            </a:r>
            <a:r>
              <a:rPr lang="ru-RU" dirty="0" err="1"/>
              <a:t>йган</a:t>
            </a:r>
            <a:r>
              <a:rPr lang="ru-RU" dirty="0"/>
              <a:t> </a:t>
            </a:r>
            <a:r>
              <a:rPr lang="ru-RU" dirty="0" err="1"/>
              <a:t>штампасида</a:t>
            </a:r>
            <a:r>
              <a:rPr lang="ru-RU" dirty="0"/>
              <a:t> </a:t>
            </a:r>
            <a:r>
              <a:rPr lang="ru-RU" dirty="0" err="1"/>
              <a:t>маълум</a:t>
            </a:r>
            <a:r>
              <a:rPr lang="ru-RU" dirty="0"/>
              <a:t>).</a:t>
            </a:r>
          </a:p>
          <a:p>
            <a:r>
              <a:rPr lang="ru-RU" dirty="0"/>
              <a:t>   </a:t>
            </a:r>
            <a:r>
              <a:rPr lang="ru-RU" dirty="0" err="1"/>
              <a:t>Башарти</a:t>
            </a:r>
            <a:r>
              <a:rPr lang="ru-RU" dirty="0"/>
              <a:t> </a:t>
            </a:r>
            <a:r>
              <a:rPr lang="ru-RU" dirty="0" err="1"/>
              <a:t>ҳисоботни</a:t>
            </a:r>
            <a:r>
              <a:rPr lang="ru-RU" dirty="0"/>
              <a:t> ж</a:t>
            </a:r>
            <a:r>
              <a:rPr lang="uz-Cyrl-UZ" dirty="0"/>
              <a:t>ў</a:t>
            </a:r>
            <a:r>
              <a:rPr lang="ru-RU" dirty="0" err="1"/>
              <a:t>натган</a:t>
            </a:r>
            <a:r>
              <a:rPr lang="ru-RU" dirty="0"/>
              <a:t> сана дам </a:t>
            </a:r>
            <a:r>
              <a:rPr lang="ru-RU" dirty="0" err="1"/>
              <a:t>олиш</a:t>
            </a:r>
            <a:r>
              <a:rPr lang="ru-RU" dirty="0"/>
              <a:t> </a:t>
            </a:r>
            <a:r>
              <a:rPr lang="ru-RU" dirty="0" err="1"/>
              <a:t>кунига</a:t>
            </a:r>
            <a:r>
              <a:rPr lang="ru-RU" dirty="0"/>
              <a:t> </a:t>
            </a:r>
            <a:r>
              <a:rPr lang="ru-RU" dirty="0" err="1"/>
              <a:t>тўғри</a:t>
            </a:r>
            <a:r>
              <a:rPr lang="ru-RU" dirty="0"/>
              <a:t> </a:t>
            </a:r>
            <a:r>
              <a:rPr lang="ru-RU" dirty="0" err="1"/>
              <a:t>келса</a:t>
            </a:r>
            <a:r>
              <a:rPr lang="ru-RU" dirty="0"/>
              <a:t>, </a:t>
            </a:r>
            <a:r>
              <a:rPr lang="ru-RU" dirty="0" err="1"/>
              <a:t>ҳисобот</a:t>
            </a:r>
            <a:r>
              <a:rPr lang="ru-RU" dirty="0"/>
              <a:t> </a:t>
            </a:r>
            <a:r>
              <a:rPr lang="ru-RU" dirty="0" err="1"/>
              <a:t>топшириш</a:t>
            </a:r>
            <a:r>
              <a:rPr lang="ru-RU" dirty="0"/>
              <a:t> </a:t>
            </a:r>
            <a:r>
              <a:rPr lang="ru-RU" dirty="0" err="1"/>
              <a:t>санаси</a:t>
            </a:r>
            <a:r>
              <a:rPr lang="ru-RU" dirty="0"/>
              <a:t> дам </a:t>
            </a:r>
            <a:r>
              <a:rPr lang="ru-RU" dirty="0" err="1"/>
              <a:t>ол</a:t>
            </a:r>
            <a:r>
              <a:rPr lang="uz-Cyrl-UZ" dirty="0"/>
              <a:t>и</a:t>
            </a:r>
            <a:r>
              <a:rPr lang="ru-RU" dirty="0"/>
              <a:t>ш </a:t>
            </a:r>
            <a:r>
              <a:rPr lang="ru-RU" dirty="0" err="1"/>
              <a:t>кундан</a:t>
            </a:r>
            <a:r>
              <a:rPr lang="ru-RU" dirty="0"/>
              <a:t> </a:t>
            </a:r>
            <a:r>
              <a:rPr lang="ru-RU" dirty="0" err="1"/>
              <a:t>кейинги</a:t>
            </a:r>
            <a:r>
              <a:rPr lang="ru-RU" dirty="0"/>
              <a:t> </a:t>
            </a:r>
            <a:r>
              <a:rPr lang="ru-RU" dirty="0" err="1"/>
              <a:t>кунга</a:t>
            </a:r>
            <a:r>
              <a:rPr lang="ru-RU" dirty="0"/>
              <a:t> к</a:t>
            </a:r>
            <a:r>
              <a:rPr lang="uz-Cyrl-UZ" dirty="0"/>
              <a:t>ў</a:t>
            </a:r>
            <a:r>
              <a:rPr lang="ru-RU" dirty="0" err="1"/>
              <a:t>чирилади</a:t>
            </a:r>
            <a:r>
              <a:rPr lang="ru-RU" dirty="0"/>
              <a:t>.</a:t>
            </a:r>
          </a:p>
          <a:p>
            <a:r>
              <a:rPr lang="ru-RU" dirty="0"/>
              <a:t>   </a:t>
            </a:r>
            <a:r>
              <a:rPr lang="ru-RU" dirty="0" err="1"/>
              <a:t>Чораклик</a:t>
            </a:r>
            <a:r>
              <a:rPr lang="ru-RU" dirty="0"/>
              <a:t> </a:t>
            </a:r>
            <a:r>
              <a:rPr lang="ru-RU" dirty="0" err="1"/>
              <a:t>ёки</a:t>
            </a:r>
            <a:r>
              <a:rPr lang="ru-RU" dirty="0"/>
              <a:t> </a:t>
            </a:r>
            <a:r>
              <a:rPr lang="ru-RU" dirty="0" err="1"/>
              <a:t>йиллик</a:t>
            </a:r>
            <a:r>
              <a:rPr lang="ru-RU" dirty="0"/>
              <a:t> </a:t>
            </a:r>
            <a:r>
              <a:rPr lang="ru-RU" dirty="0" err="1"/>
              <a:t>ҳисоботларни</a:t>
            </a:r>
            <a:r>
              <a:rPr lang="ru-RU" dirty="0"/>
              <a:t> </a:t>
            </a:r>
            <a:r>
              <a:rPr lang="ru-RU" dirty="0" err="1"/>
              <a:t>ўз</a:t>
            </a:r>
            <a:r>
              <a:rPr lang="ru-RU" dirty="0"/>
              <a:t> </a:t>
            </a:r>
            <a:r>
              <a:rPr lang="ru-RU" dirty="0" err="1"/>
              <a:t>вақтида</a:t>
            </a:r>
            <a:r>
              <a:rPr lang="ru-RU" dirty="0"/>
              <a:t> </a:t>
            </a:r>
            <a:r>
              <a:rPr lang="ru-RU" dirty="0" err="1"/>
              <a:t>тузишни</a:t>
            </a:r>
            <a:r>
              <a:rPr lang="ru-RU" dirty="0"/>
              <a:t> </a:t>
            </a:r>
            <a:r>
              <a:rPr lang="ru-RU" dirty="0" err="1"/>
              <a:t>таъминлаш</a:t>
            </a:r>
            <a:r>
              <a:rPr lang="ru-RU" dirty="0"/>
              <a:t> </a:t>
            </a:r>
            <a:r>
              <a:rPr lang="ru-RU" dirty="0" err="1"/>
              <a:t>учун</a:t>
            </a:r>
            <a:r>
              <a:rPr lang="ru-RU" dirty="0"/>
              <a:t> </a:t>
            </a:r>
            <a:r>
              <a:rPr lang="ru-RU" dirty="0" err="1"/>
              <a:t>бухгалтериянинг</a:t>
            </a:r>
            <a:r>
              <a:rPr lang="ru-RU" dirty="0"/>
              <a:t> </a:t>
            </a:r>
            <a:r>
              <a:rPr lang="ru-RU" dirty="0" err="1"/>
              <a:t>барча</a:t>
            </a:r>
            <a:r>
              <a:rPr lang="ru-RU" dirty="0"/>
              <a:t> </a:t>
            </a:r>
            <a:r>
              <a:rPr lang="ru-RU" dirty="0" err="1"/>
              <a:t>бўлимларини</a:t>
            </a:r>
            <a:r>
              <a:rPr lang="ru-RU" dirty="0"/>
              <a:t> </a:t>
            </a:r>
            <a:r>
              <a:rPr lang="ru-RU" dirty="0" err="1"/>
              <a:t>ишларни</a:t>
            </a:r>
            <a:r>
              <a:rPr lang="ru-RU" dirty="0"/>
              <a:t> </a:t>
            </a:r>
            <a:r>
              <a:rPr lang="ru-RU" dirty="0" err="1"/>
              <a:t>бажариш</a:t>
            </a:r>
            <a:r>
              <a:rPr lang="ru-RU" dirty="0"/>
              <a:t> </a:t>
            </a:r>
            <a:r>
              <a:rPr lang="ru-RU" dirty="0" err="1"/>
              <a:t>муддатларини</a:t>
            </a:r>
            <a:r>
              <a:rPr lang="ru-RU" dirty="0"/>
              <a:t> </a:t>
            </a:r>
            <a:r>
              <a:rPr lang="ru-RU" dirty="0" err="1"/>
              <a:t>кўрсатиб</a:t>
            </a:r>
            <a:r>
              <a:rPr lang="ru-RU" dirty="0"/>
              <a:t> </a:t>
            </a:r>
            <a:r>
              <a:rPr lang="ru-RU" dirty="0" err="1"/>
              <a:t>йиғма</a:t>
            </a:r>
            <a:r>
              <a:rPr lang="ru-RU" dirty="0"/>
              <a:t> </a:t>
            </a:r>
            <a:r>
              <a:rPr lang="ru-RU" dirty="0" err="1"/>
              <a:t>иш</a:t>
            </a:r>
            <a:r>
              <a:rPr lang="ru-RU" dirty="0"/>
              <a:t> </a:t>
            </a:r>
            <a:r>
              <a:rPr lang="ru-RU" dirty="0" err="1"/>
              <a:t>графиги</a:t>
            </a:r>
            <a:r>
              <a:rPr lang="ru-RU" dirty="0"/>
              <a:t> </a:t>
            </a:r>
            <a:r>
              <a:rPr lang="ru-RU" dirty="0" err="1"/>
              <a:t>тузилади</a:t>
            </a:r>
            <a:r>
              <a:rPr lang="ru-RU" dirty="0"/>
              <a:t>. Бухгалтерия </a:t>
            </a:r>
            <a:r>
              <a:rPr lang="ru-RU" dirty="0" err="1"/>
              <a:t>ҳисоби</a:t>
            </a:r>
            <a:r>
              <a:rPr lang="ru-RU" dirty="0"/>
              <a:t> </a:t>
            </a:r>
            <a:r>
              <a:rPr lang="ru-RU" dirty="0" err="1"/>
              <a:t>қуйида</a:t>
            </a:r>
            <a:r>
              <a:rPr lang="ru-RU" dirty="0"/>
              <a:t> </a:t>
            </a:r>
            <a:r>
              <a:rPr lang="ru-RU" dirty="0" err="1"/>
              <a:t>юритилса</a:t>
            </a:r>
            <a:r>
              <a:rPr lang="ru-RU" dirty="0"/>
              <a:t>, график </a:t>
            </a:r>
            <a:r>
              <a:rPr lang="ru-RU" dirty="0" err="1"/>
              <a:t>билан</a:t>
            </a:r>
            <a:r>
              <a:rPr lang="ru-RU" dirty="0"/>
              <a:t> </a:t>
            </a:r>
            <a:r>
              <a:rPr lang="ru-RU" dirty="0" err="1"/>
              <a:t>белгиланган</a:t>
            </a:r>
            <a:r>
              <a:rPr lang="ru-RU" dirty="0"/>
              <a:t> </a:t>
            </a:r>
            <a:r>
              <a:rPr lang="ru-RU" dirty="0" err="1"/>
              <a:t>муддатларда</a:t>
            </a:r>
            <a:r>
              <a:rPr lang="ru-RU" dirty="0"/>
              <a:t> журнал - </a:t>
            </a:r>
            <a:r>
              <a:rPr lang="ru-RU" dirty="0" err="1"/>
              <a:t>ордерларнинг</a:t>
            </a:r>
            <a:r>
              <a:rPr lang="ru-RU" dirty="0"/>
              <a:t> </a:t>
            </a:r>
            <a:r>
              <a:rPr lang="ru-RU" dirty="0" err="1"/>
              <a:t>жами</a:t>
            </a:r>
            <a:r>
              <a:rPr lang="ru-RU" dirty="0"/>
              <a:t> </a:t>
            </a:r>
            <a:r>
              <a:rPr lang="ru-RU" dirty="0" err="1"/>
              <a:t>чиқарилади</a:t>
            </a:r>
            <a:r>
              <a:rPr lang="ru-RU" dirty="0"/>
              <a:t>, </a:t>
            </a:r>
            <a:r>
              <a:rPr lang="ru-RU" dirty="0" err="1"/>
              <a:t>зарур</a:t>
            </a:r>
            <a:r>
              <a:rPr lang="ru-RU" dirty="0"/>
              <a:t> </a:t>
            </a:r>
            <a:r>
              <a:rPr lang="ru-RU" dirty="0" err="1"/>
              <a:t>бўлса</a:t>
            </a:r>
            <a:r>
              <a:rPr lang="ru-RU" dirty="0"/>
              <a:t> </a:t>
            </a:r>
            <a:r>
              <a:rPr lang="ru-RU" dirty="0" err="1"/>
              <a:t>бир</a:t>
            </a:r>
            <a:r>
              <a:rPr lang="ru-RU" dirty="0"/>
              <a:t> </a:t>
            </a:r>
            <a:r>
              <a:rPr lang="ru-RU" dirty="0" err="1"/>
              <a:t>регистрдаги</a:t>
            </a:r>
            <a:r>
              <a:rPr lang="ru-RU" dirty="0"/>
              <a:t> сумма </a:t>
            </a:r>
            <a:r>
              <a:rPr lang="ru-RU" dirty="0" err="1"/>
              <a:t>бошқа</a:t>
            </a:r>
            <a:r>
              <a:rPr lang="ru-RU" dirty="0"/>
              <a:t> </a:t>
            </a:r>
            <a:r>
              <a:rPr lang="ru-RU" dirty="0" err="1"/>
              <a:t>регистрларга</a:t>
            </a:r>
            <a:r>
              <a:rPr lang="ru-RU" dirty="0"/>
              <a:t> </a:t>
            </a:r>
            <a:r>
              <a:rPr lang="ru-RU" dirty="0" err="1"/>
              <a:t>ўтказилади</a:t>
            </a:r>
            <a:r>
              <a:rPr lang="ru-RU" dirty="0"/>
              <a:t> </a:t>
            </a:r>
            <a:r>
              <a:rPr lang="ru-RU" dirty="0" err="1"/>
              <a:t>ва</a:t>
            </a:r>
            <a:r>
              <a:rPr lang="ru-RU" dirty="0"/>
              <a:t> </a:t>
            </a:r>
            <a:r>
              <a:rPr lang="ru-RU" dirty="0" err="1"/>
              <a:t>корреспондентланувчи</a:t>
            </a:r>
            <a:r>
              <a:rPr lang="ru-RU" dirty="0"/>
              <a:t> </a:t>
            </a:r>
            <a:r>
              <a:rPr lang="ru-RU" dirty="0" err="1"/>
              <a:t>счётлар</a:t>
            </a:r>
            <a:r>
              <a:rPr lang="ru-RU" dirty="0"/>
              <a:t> </a:t>
            </a:r>
            <a:r>
              <a:rPr lang="ru-RU" dirty="0" err="1"/>
              <a:t>ўзаро</a:t>
            </a:r>
            <a:r>
              <a:rPr lang="ru-RU" dirty="0"/>
              <a:t> </a:t>
            </a:r>
            <a:r>
              <a:rPr lang="ru-RU" dirty="0" err="1"/>
              <a:t>муқобил</a:t>
            </a:r>
            <a:r>
              <a:rPr lang="ru-RU" dirty="0"/>
              <a:t> </a:t>
            </a:r>
            <a:r>
              <a:rPr lang="ru-RU" dirty="0" err="1"/>
              <a:t>текширилади</a:t>
            </a:r>
            <a:r>
              <a:rPr lang="ru-RU" dirty="0"/>
              <a:t>.</a:t>
            </a:r>
          </a:p>
          <a:p>
            <a:r>
              <a:rPr lang="ru-RU" b="1" dirty="0"/>
              <a:t> </a:t>
            </a:r>
            <a:endParaRPr lang="ru-RU" dirty="0"/>
          </a:p>
        </p:txBody>
      </p:sp>
      <p:pic>
        <p:nvPicPr>
          <p:cNvPr id="6" name="Picture 2" descr="\\BR152\D archive\ОЦЕНКА\Стратегия\Стратегия рисунки\23763-200.png"/>
          <p:cNvPicPr>
            <a:picLocks noChangeAspect="1" noChangeArrowheads="1"/>
          </p:cNvPicPr>
          <p:nvPr/>
        </p:nvPicPr>
        <p:blipFill>
          <a:blip r:embed="rId2">
            <a:duotone>
              <a:schemeClr val="accent1">
                <a:shade val="45000"/>
                <a:satMod val="135000"/>
              </a:schemeClr>
              <a:prstClr val="white"/>
            </a:duotone>
            <a:extLst/>
          </a:blip>
          <a:srcRect/>
          <a:stretch>
            <a:fillRect/>
          </a:stretch>
        </p:blipFill>
        <p:spPr bwMode="auto">
          <a:xfrm>
            <a:off x="2627784" y="5373216"/>
            <a:ext cx="4104456" cy="1656184"/>
          </a:xfrm>
          <a:prstGeom prst="rect">
            <a:avLst/>
          </a:prstGeom>
          <a:noFill/>
          <a:extLst/>
        </p:spPr>
      </p:pic>
    </p:spTree>
    <p:extLst>
      <p:ext uri="{BB962C8B-B14F-4D97-AF65-F5344CB8AC3E}">
        <p14:creationId xmlns:p14="http://schemas.microsoft.com/office/powerpoint/2010/main" val="28368440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18"/>
          <p:cNvSpPr/>
          <p:nvPr/>
        </p:nvSpPr>
        <p:spPr>
          <a:xfrm>
            <a:off x="-4274" y="6442528"/>
            <a:ext cx="4789111" cy="3481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6"/>
          <p:cNvSpPr/>
          <p:nvPr/>
        </p:nvSpPr>
        <p:spPr>
          <a:xfrm>
            <a:off x="4311069" y="1727574"/>
            <a:ext cx="473768" cy="868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7"/>
          <p:cNvSpPr/>
          <p:nvPr/>
        </p:nvSpPr>
        <p:spPr>
          <a:xfrm>
            <a:off x="4766449" y="1727575"/>
            <a:ext cx="3632216" cy="5248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8"/>
          <p:cNvSpPr/>
          <p:nvPr/>
        </p:nvSpPr>
        <p:spPr>
          <a:xfrm rot="5400000">
            <a:off x="6944476" y="3116775"/>
            <a:ext cx="2452999" cy="4553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9"/>
          <p:cNvSpPr/>
          <p:nvPr/>
        </p:nvSpPr>
        <p:spPr>
          <a:xfrm flipV="1">
            <a:off x="4311069" y="3621193"/>
            <a:ext cx="473768" cy="5553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10"/>
          <p:cNvSpPr/>
          <p:nvPr/>
        </p:nvSpPr>
        <p:spPr>
          <a:xfrm flipV="1">
            <a:off x="4311070" y="4046157"/>
            <a:ext cx="3632216" cy="5248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755576" y="2710661"/>
            <a:ext cx="70054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itchFamily="34" charset="0"/>
                <a:ea typeface="宋体" pitchFamily="2" charset="-122"/>
                <a:cs typeface="宋体" pitchFamily="2" charset="-122"/>
              </a:defRPr>
            </a:lvl1pPr>
            <a:lvl2pPr fontAlgn="base">
              <a:spcBef>
                <a:spcPct val="0"/>
              </a:spcBef>
              <a:spcAft>
                <a:spcPct val="0"/>
              </a:spcAft>
              <a:defRPr>
                <a:latin typeface="Arial" pitchFamily="34" charset="0"/>
                <a:ea typeface="宋体" pitchFamily="2" charset="-122"/>
                <a:cs typeface="宋体" pitchFamily="2" charset="-122"/>
              </a:defRPr>
            </a:lvl2pPr>
            <a:lvl3pPr fontAlgn="base">
              <a:spcBef>
                <a:spcPct val="0"/>
              </a:spcBef>
              <a:spcAft>
                <a:spcPct val="0"/>
              </a:spcAft>
              <a:defRPr>
                <a:latin typeface="Arial" pitchFamily="34" charset="0"/>
                <a:ea typeface="宋体" pitchFamily="2" charset="-122"/>
                <a:cs typeface="宋体" pitchFamily="2" charset="-122"/>
              </a:defRPr>
            </a:lvl3pPr>
            <a:lvl4pPr fontAlgn="base">
              <a:spcBef>
                <a:spcPct val="0"/>
              </a:spcBef>
              <a:spcAft>
                <a:spcPct val="0"/>
              </a:spcAft>
              <a:defRPr>
                <a:latin typeface="Arial" pitchFamily="34" charset="0"/>
                <a:ea typeface="宋体" pitchFamily="2" charset="-122"/>
                <a:cs typeface="宋体" pitchFamily="2" charset="-122"/>
              </a:defRPr>
            </a:lvl4pPr>
            <a:lvl5pPr fontAlgn="base">
              <a:spcBef>
                <a:spcPct val="0"/>
              </a:spcBef>
              <a:spcAft>
                <a:spcPct val="0"/>
              </a:spcAft>
              <a:defRPr>
                <a:latin typeface="Arial" pitchFamily="34" charset="0"/>
                <a:ea typeface="宋体" pitchFamily="2" charset="-122"/>
                <a:cs typeface="宋体" pitchFamily="2" charset="-122"/>
              </a:defRPr>
            </a:lvl5pPr>
            <a:lvl6pPr fontAlgn="base">
              <a:spcBef>
                <a:spcPct val="0"/>
              </a:spcBef>
              <a:spcAft>
                <a:spcPct val="0"/>
              </a:spcAft>
              <a:defRPr>
                <a:latin typeface="Arial" pitchFamily="34" charset="0"/>
                <a:ea typeface="宋体" pitchFamily="2" charset="-122"/>
                <a:cs typeface="宋体" pitchFamily="2" charset="-122"/>
              </a:defRPr>
            </a:lvl6pPr>
            <a:lvl7pPr fontAlgn="base">
              <a:spcBef>
                <a:spcPct val="0"/>
              </a:spcBef>
              <a:spcAft>
                <a:spcPct val="0"/>
              </a:spcAft>
              <a:defRPr>
                <a:latin typeface="Arial" pitchFamily="34" charset="0"/>
                <a:ea typeface="宋体" pitchFamily="2" charset="-122"/>
                <a:cs typeface="宋体" pitchFamily="2" charset="-122"/>
              </a:defRPr>
            </a:lvl7pPr>
            <a:lvl8pPr fontAlgn="base">
              <a:spcBef>
                <a:spcPct val="0"/>
              </a:spcBef>
              <a:spcAft>
                <a:spcPct val="0"/>
              </a:spcAft>
              <a:defRPr>
                <a:latin typeface="Arial" pitchFamily="34" charset="0"/>
                <a:ea typeface="宋体" pitchFamily="2" charset="-122"/>
                <a:cs typeface="宋体" pitchFamily="2" charset="-122"/>
              </a:defRPr>
            </a:lvl8pPr>
            <a:lvl9pPr fontAlgn="base">
              <a:spcBef>
                <a:spcPct val="0"/>
              </a:spcBef>
              <a:spcAft>
                <a:spcPct val="0"/>
              </a:spcAft>
              <a:defRPr>
                <a:latin typeface="Arial" pitchFamily="34" charset="0"/>
                <a:ea typeface="宋体" pitchFamily="2" charset="-122"/>
                <a:cs typeface="宋体" pitchFamily="2" charset="-122"/>
              </a:defRPr>
            </a:lvl9pPr>
          </a:lstStyle>
          <a:p>
            <a:pPr algn="ctr"/>
            <a:r>
              <a:rPr lang="uz-Cyrl-UZ" altLang="zh-CN" sz="4200" dirty="0" smtClean="0">
                <a:solidFill>
                  <a:schemeClr val="accent1">
                    <a:lumMod val="75000"/>
                  </a:schemeClr>
                </a:solidFill>
                <a:latin typeface="+mn-lt"/>
                <a:ea typeface="+mj-ea"/>
              </a:rPr>
              <a:t>ЭЪТИБОРИНГИЗ УЧУН РАҲМАТ</a:t>
            </a:r>
            <a:endParaRPr lang="zh-CN" altLang="en-US" sz="4200" dirty="0">
              <a:solidFill>
                <a:schemeClr val="accent1">
                  <a:lumMod val="75000"/>
                </a:schemeClr>
              </a:solidFill>
              <a:latin typeface="+mn-lt"/>
              <a:ea typeface="+mj-ea"/>
            </a:endParaRPr>
          </a:p>
        </p:txBody>
      </p:sp>
    </p:spTree>
    <p:extLst>
      <p:ext uri="{BB962C8B-B14F-4D97-AF65-F5344CB8AC3E}">
        <p14:creationId xmlns:p14="http://schemas.microsoft.com/office/powerpoint/2010/main" val="310681344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4025</TotalTime>
  <Words>2812</Words>
  <Application>Microsoft Office PowerPoint</Application>
  <PresentationFormat>Экран (4:3)</PresentationFormat>
  <Paragraphs>179</Paragraphs>
  <Slides>25</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Asd</cp:lastModifiedBy>
  <cp:revision>377</cp:revision>
  <dcterms:created xsi:type="dcterms:W3CDTF">2018-08-16T10:59:41Z</dcterms:created>
  <dcterms:modified xsi:type="dcterms:W3CDTF">2023-11-18T16:03:32Z</dcterms:modified>
</cp:coreProperties>
</file>