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sldIdLst>
    <p:sldId id="257" r:id="rId2"/>
    <p:sldId id="258" r:id="rId3"/>
    <p:sldId id="306" r:id="rId4"/>
    <p:sldId id="338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7" r:id="rId15"/>
    <p:sldId id="318" r:id="rId16"/>
    <p:sldId id="340" r:id="rId17"/>
    <p:sldId id="319" r:id="rId18"/>
    <p:sldId id="320" r:id="rId19"/>
    <p:sldId id="322" r:id="rId20"/>
    <p:sldId id="341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289" r:id="rId34"/>
    <p:sldId id="290" r:id="rId35"/>
    <p:sldId id="286" r:id="rId36"/>
    <p:sldId id="300" r:id="rId37"/>
    <p:sldId id="301" r:id="rId38"/>
    <p:sldId id="295" r:id="rId39"/>
  </p:sldIdLst>
  <p:sldSz cx="12239625" cy="684053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0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3C571"/>
    <a:srgbClr val="0BC10F"/>
    <a:srgbClr val="0CD211"/>
    <a:srgbClr val="DEFEDA"/>
    <a:srgbClr val="99FC8C"/>
    <a:srgbClr val="FF4F4F"/>
    <a:srgbClr val="F4F9F1"/>
    <a:srgbClr val="FFF6DD"/>
    <a:srgbClr val="EF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4" autoAdjust="0"/>
    <p:restoredTop sz="95501" autoAdjust="0"/>
  </p:normalViewPr>
  <p:slideViewPr>
    <p:cSldViewPr>
      <p:cViewPr varScale="1">
        <p:scale>
          <a:sx n="75" d="100"/>
          <a:sy n="75" d="100"/>
        </p:scale>
        <p:origin x="-636" y="-102"/>
      </p:cViewPr>
      <p:guideLst>
        <p:guide orient="horz" pos="2110"/>
        <p:guide pos="38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322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03FA5-B1D7-4F2C-991A-6277FC65A90B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DA04C-98C5-4EEC-80F3-4EB8B0D04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24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953" y="1119505"/>
            <a:ext cx="9179719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953" y="3592866"/>
            <a:ext cx="9179719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44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6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99" y="1705385"/>
            <a:ext cx="10556677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099" y="4577778"/>
            <a:ext cx="10556677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5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1474" y="1820976"/>
            <a:ext cx="5201841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310" y="1820976"/>
            <a:ext cx="5201841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68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8" y="364196"/>
            <a:ext cx="10556677" cy="1322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9" y="1676882"/>
            <a:ext cx="51779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9" y="2498697"/>
            <a:ext cx="5177935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310" y="1676882"/>
            <a:ext cx="52034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310" y="2498697"/>
            <a:ext cx="5203435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85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60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4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35" y="984911"/>
            <a:ext cx="6196310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81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03435" y="984911"/>
            <a:ext cx="6196310" cy="486121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3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72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982" y="364195"/>
            <a:ext cx="2639169" cy="57970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1474" y="364195"/>
            <a:ext cx="7764512" cy="5797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0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11981" y="273939"/>
            <a:ext cx="11015663" cy="5836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5C210-B5E8-4D62-9B13-F5810352276F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</a:t>
            </a:r>
            <a:r>
              <a:rPr lang="ru-RU"/>
              <a:t>х</a:t>
            </a:r>
            <a:r>
              <a:rPr lang="en-US"/>
              <a:t>galt</a:t>
            </a:r>
            <a:r>
              <a:rPr lang="ru-RU"/>
              <a:t>е</a:t>
            </a:r>
            <a:r>
              <a:rPr lang="en-US"/>
              <a:t>riya</a:t>
            </a:r>
            <a:r>
              <a:rPr lang="ru-RU"/>
              <a:t> </a:t>
            </a:r>
            <a:r>
              <a:rPr lang="en-US"/>
              <a:t>his</a:t>
            </a:r>
            <a:r>
              <a:rPr lang="ru-RU"/>
              <a:t>о</a:t>
            </a:r>
            <a:r>
              <a:rPr lang="en-US"/>
              <a:t>bi</a:t>
            </a:r>
            <a:r>
              <a:rPr lang="ru-RU"/>
              <a:t> </a:t>
            </a:r>
            <a:r>
              <a:rPr lang="en-US"/>
              <a:t>nazariyasi</a:t>
            </a:r>
            <a:r>
              <a:rPr lang="ru-RU"/>
              <a:t>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65D3E-44E0-4A54-AD1A-9F7F47FEE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745014"/>
      </p:ext>
    </p:extLst>
  </p:cSld>
  <p:clrMapOvr>
    <a:masterClrMapping/>
  </p:clrMapOvr>
  <p:transition advClick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364196"/>
            <a:ext cx="10556677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1820976"/>
            <a:ext cx="10556677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6340166"/>
            <a:ext cx="41308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6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31056" y="1748782"/>
            <a:ext cx="12281715" cy="1785787"/>
          </a:xfrm>
          <a:prstGeom prst="rect">
            <a:avLst/>
          </a:prstGeom>
          <a:noFill/>
        </p:spPr>
        <p:txBody>
          <a:bodyPr wrap="square" lIns="122595" tIns="61298" rIns="122595" bIns="6129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>
                <a:schemeClr val="tx2"/>
              </a:buClr>
              <a:buSzPct val="70000"/>
            </a:pPr>
            <a:r>
              <a:rPr lang="en-US" altLang="ru-RU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HUJJATLASHTIRISH </a:t>
            </a:r>
            <a:r>
              <a:rPr lang="en-US" alt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 </a:t>
            </a:r>
            <a:r>
              <a:rPr lang="en-US" altLang="ru-RU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INVENTARIZATSIYA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Roboto Condense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49355" y="179122"/>
            <a:ext cx="9427041" cy="156966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 RESPUBLIKASI OLIY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TA’LIM,FAN VA INNOVATSIYALAR VAZIRLIGI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GULISTON DAVLAT UNIVERSITETI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BUXGALTERIYA HISOBI VA MOLIYA KAFEDRASI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6" name="Picture 2" descr="Buxgalteriya || Accounting Stuff ||📘 – Telegr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0" b="11569"/>
          <a:stretch/>
        </p:blipFill>
        <p:spPr bwMode="auto">
          <a:xfrm>
            <a:off x="575196" y="3534569"/>
            <a:ext cx="3816424" cy="26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10660" y="5724525"/>
            <a:ext cx="38884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O’qituvchi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err="1" smtClean="0">
                <a:solidFill>
                  <a:srgbClr val="000000"/>
                </a:solidFill>
              </a:rPr>
              <a:t>Chorshanbayev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Umurzoq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28" name="Picture 4" descr="Годовая инвентаризация в учреждении: новые электронные формы и важные  детали в 2023 году – Центр финансового сопровожд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20" y="3534570"/>
            <a:ext cx="3600400" cy="269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64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xmlns="" id="{9FB649F0-F4BC-4C47-9A67-9E4662E260BD}"/>
              </a:ext>
            </a:extLst>
          </p:cNvPr>
          <p:cNvSpPr txBox="1">
            <a:spLocks/>
          </p:cNvSpPr>
          <p:nvPr/>
        </p:nvSpPr>
        <p:spPr>
          <a:xfrm>
            <a:off x="5129909" y="70179"/>
            <a:ext cx="2229427" cy="6692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122118" tIns="61059" rIns="122118" bIns="6105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endParaRPr lang="en-US" sz="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b="9835"/>
          <a:stretch/>
        </p:blipFill>
        <p:spPr>
          <a:xfrm>
            <a:off x="3035212" y="3849689"/>
            <a:ext cx="6324960" cy="2810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6925" y="683965"/>
            <a:ext cx="12081559" cy="37856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mohiyati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mazmuni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hujjatlarining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tasnifi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Buxgalteriya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to'ldirish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rasmiylashtirishga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qo'yiladigan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talablar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Xo'jalik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operatsiyalari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aylanishini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hujjatlashtirish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tushunchasi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ma'no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turlari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Inventarizatsiya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natijalarini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o'tkazish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tartibi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Inventarizatsiya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natijalarini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oshkor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4C061BB-CEFA-4299-8BE3-E8F62FF3CEC3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3A8F1-B442-4E5E-A23B-F85B008D0A71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91501" name="Rectangle 13"/>
          <p:cNvSpPr>
            <a:spLocks noChangeArrowheads="1"/>
          </p:cNvSpPr>
          <p:nvPr/>
        </p:nvSpPr>
        <p:spPr bwMode="auto">
          <a:xfrm>
            <a:off x="818100" y="971997"/>
            <a:ext cx="106990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534988" algn="just">
              <a:lnSpc>
                <a:spcPct val="150000"/>
              </a:lnSpc>
            </a:pPr>
            <a:r>
              <a:rPr lang="en-US" sz="2200" b="1" i="1" dirty="0" err="1">
                <a:solidFill>
                  <a:srgbClr val="FF0000"/>
                </a:solidFill>
              </a:rPr>
              <a:t>Hujjatlashtirish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bu</a:t>
            </a:r>
            <a:r>
              <a:rPr lang="ru-RU" sz="2200" b="1" dirty="0">
                <a:solidFill>
                  <a:srgbClr val="0000FF"/>
                </a:solidFill>
              </a:rPr>
              <a:t>х</a:t>
            </a:r>
            <a:r>
              <a:rPr lang="en-US" sz="2200" b="1" dirty="0" err="1">
                <a:solidFill>
                  <a:srgbClr val="0000FF"/>
                </a:solidFill>
              </a:rPr>
              <a:t>galt</a:t>
            </a:r>
            <a:r>
              <a:rPr lang="ru-RU" sz="2200" b="1" dirty="0">
                <a:solidFill>
                  <a:srgbClr val="0000FF"/>
                </a:solidFill>
              </a:rPr>
              <a:t>е</a:t>
            </a:r>
            <a:r>
              <a:rPr lang="en-US" sz="2200" b="1" dirty="0" err="1">
                <a:solidFill>
                  <a:srgbClr val="0000FF"/>
                </a:solidFill>
              </a:rPr>
              <a:t>riya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his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>
                <a:solidFill>
                  <a:srgbClr val="0000FF"/>
                </a:solidFill>
              </a:rPr>
              <a:t>bi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uslubining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muhim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usuli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bo'lib</a:t>
            </a:r>
            <a:r>
              <a:rPr lang="ru-RU" sz="2200" b="1" dirty="0">
                <a:solidFill>
                  <a:srgbClr val="0000FF"/>
                </a:solidFill>
              </a:rPr>
              <a:t>, </a:t>
            </a:r>
            <a:r>
              <a:rPr lang="en-US" sz="2200" b="1" dirty="0" err="1">
                <a:solidFill>
                  <a:srgbClr val="0000FF"/>
                </a:solidFill>
              </a:rPr>
              <a:t>uning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mazmuni</a:t>
            </a:r>
            <a:r>
              <a:rPr lang="ru-RU" sz="2200" b="1" dirty="0">
                <a:solidFill>
                  <a:srgbClr val="0000FF"/>
                </a:solidFill>
              </a:rPr>
              <a:t> х</a:t>
            </a:r>
            <a:r>
              <a:rPr lang="en-US" sz="2200" b="1" dirty="0" err="1">
                <a:solidFill>
                  <a:srgbClr val="0000FF"/>
                </a:solidFill>
              </a:rPr>
              <a:t>o'jalik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mu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malalarini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yozma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ravishda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dastlabki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qayd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qilish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va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ularning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haqiqatda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s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dir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bo'lganligini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isb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tlashdan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ib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ratdir</a:t>
            </a:r>
            <a:r>
              <a:rPr lang="ru-RU" sz="2200" b="1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85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4C061BB-CEFA-4299-8BE3-E8F62FF3CEC3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3A8F1-B442-4E5E-A23B-F85B008D0A71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91502" name="Rectangle 14"/>
          <p:cNvSpPr>
            <a:spLocks noChangeArrowheads="1"/>
          </p:cNvSpPr>
          <p:nvPr/>
        </p:nvSpPr>
        <p:spPr bwMode="auto">
          <a:xfrm>
            <a:off x="827324" y="827981"/>
            <a:ext cx="106990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534988" algn="just">
              <a:lnSpc>
                <a:spcPct val="150000"/>
              </a:lnSpc>
            </a:pPr>
            <a:r>
              <a:rPr lang="en-US" sz="2200" b="1" i="1" dirty="0">
                <a:solidFill>
                  <a:srgbClr val="FF0000"/>
                </a:solidFill>
              </a:rPr>
              <a:t>Bu</a:t>
            </a:r>
            <a:r>
              <a:rPr lang="ru-RU" sz="2200" b="1" i="1" dirty="0">
                <a:solidFill>
                  <a:srgbClr val="FF0000"/>
                </a:solidFill>
              </a:rPr>
              <a:t>х</a:t>
            </a:r>
            <a:r>
              <a:rPr lang="en-US" sz="2200" b="1" i="1" dirty="0" err="1">
                <a:solidFill>
                  <a:srgbClr val="FF0000"/>
                </a:solidFill>
              </a:rPr>
              <a:t>galt</a:t>
            </a:r>
            <a:r>
              <a:rPr lang="ru-RU" sz="2200" b="1" i="1" dirty="0">
                <a:solidFill>
                  <a:srgbClr val="FF0000"/>
                </a:solidFill>
              </a:rPr>
              <a:t>е</a:t>
            </a:r>
            <a:r>
              <a:rPr lang="en-US" sz="2200" b="1" i="1" dirty="0" err="1">
                <a:solidFill>
                  <a:srgbClr val="FF0000"/>
                </a:solidFill>
              </a:rPr>
              <a:t>riya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</a:rPr>
              <a:t>hujjati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ru-RU" sz="2200" b="1" dirty="0">
                <a:solidFill>
                  <a:srgbClr val="0000FF"/>
                </a:solidFill>
              </a:rPr>
              <a:t>- </a:t>
            </a:r>
            <a:r>
              <a:rPr lang="en-US" sz="2200" b="1" dirty="0" err="1">
                <a:solidFill>
                  <a:srgbClr val="0000FF"/>
                </a:solidFill>
              </a:rPr>
              <a:t>bu</a:t>
            </a:r>
            <a:r>
              <a:rPr lang="ru-RU" sz="2200" b="1" dirty="0">
                <a:solidFill>
                  <a:srgbClr val="0000FF"/>
                </a:solidFill>
              </a:rPr>
              <a:t> х</a:t>
            </a:r>
            <a:r>
              <a:rPr lang="en-US" sz="2200" b="1" dirty="0" err="1">
                <a:solidFill>
                  <a:srgbClr val="0000FF"/>
                </a:solidFill>
              </a:rPr>
              <a:t>o'jalik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mu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malasi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faktining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haqiqatda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mavjudligini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yoki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s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dir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bo'lganligini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yoki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s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dir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bo'lishi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l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zimligini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isb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tl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vchi</a:t>
            </a:r>
            <a:r>
              <a:rPr lang="ru-RU" sz="2200" b="1" dirty="0">
                <a:solidFill>
                  <a:srgbClr val="0000FF"/>
                </a:solidFill>
              </a:rPr>
              <a:t>,</a:t>
            </a:r>
            <a:r>
              <a:rPr lang="uz-Cyrl-UZ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mas</a:t>
            </a:r>
            <a:r>
              <a:rPr lang="ru-RU" sz="2200" b="1" dirty="0">
                <a:solidFill>
                  <a:srgbClr val="0000FF"/>
                </a:solidFill>
              </a:rPr>
              <a:t>'</a:t>
            </a:r>
            <a:r>
              <a:rPr lang="en-US" sz="2200" b="1" dirty="0" err="1">
                <a:solidFill>
                  <a:srgbClr val="0000FF"/>
                </a:solidFill>
              </a:rPr>
              <a:t>ul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sha</a:t>
            </a:r>
            <a:r>
              <a:rPr lang="ru-RU" sz="2200" b="1" dirty="0">
                <a:solidFill>
                  <a:srgbClr val="0000FF"/>
                </a:solidFill>
              </a:rPr>
              <a:t>х</a:t>
            </a:r>
            <a:r>
              <a:rPr lang="en-US" sz="2200" b="1" dirty="0" err="1">
                <a:solidFill>
                  <a:srgbClr val="0000FF"/>
                </a:solidFill>
              </a:rPr>
              <a:t>slar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imz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si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bilan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tasdiqlangan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 err="1">
                <a:solidFill>
                  <a:srgbClr val="0000FF"/>
                </a:solidFill>
              </a:rPr>
              <a:t>yozma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0000FF"/>
                </a:solidFill>
              </a:rPr>
              <a:t>guv</a:t>
            </a:r>
            <a:r>
              <a:rPr lang="ru-RU" sz="2200" b="1" dirty="0">
                <a:solidFill>
                  <a:srgbClr val="0000FF"/>
                </a:solidFill>
              </a:rPr>
              <a:t>о</a:t>
            </a:r>
            <a:r>
              <a:rPr lang="en-US" sz="2200" b="1" dirty="0" err="1">
                <a:solidFill>
                  <a:srgbClr val="0000FF"/>
                </a:solidFill>
              </a:rPr>
              <a:t>hlikdir</a:t>
            </a:r>
            <a:r>
              <a:rPr lang="ru-RU" sz="2200" b="1" dirty="0">
                <a:solidFill>
                  <a:srgbClr val="0000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484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7E417CC-0BBA-4936-966D-F77E79170B07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781C0-0B7C-42C8-89EE-257D2884F1AC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20485" name="Rectangle 11"/>
          <p:cNvSpPr>
            <a:spLocks noChangeArrowheads="1"/>
          </p:cNvSpPr>
          <p:nvPr/>
        </p:nvSpPr>
        <p:spPr bwMode="auto">
          <a:xfrm>
            <a:off x="1687910" y="323925"/>
            <a:ext cx="884397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342900" algn="l"/>
              </a:tabLst>
            </a:pPr>
            <a:r>
              <a:rPr lang="en-US" sz="2200" b="1" dirty="0">
                <a:solidFill>
                  <a:srgbClr val="800000"/>
                </a:solidFill>
              </a:rPr>
              <a:t>HUJJATLASHTIRISHNING HUQUQIY</a:t>
            </a:r>
            <a:r>
              <a:rPr lang="ru-RU" sz="2200" b="1" dirty="0">
                <a:solidFill>
                  <a:srgbClr val="800000"/>
                </a:solidFill>
              </a:rPr>
              <a:t>-</a:t>
            </a:r>
            <a:r>
              <a:rPr lang="en-US" sz="2200" b="1" dirty="0">
                <a:solidFill>
                  <a:srgbClr val="800000"/>
                </a:solidFill>
              </a:rPr>
              <a:t>M</a:t>
            </a:r>
            <a:r>
              <a:rPr lang="ru-RU" sz="2200" b="1" dirty="0">
                <a:solidFill>
                  <a:srgbClr val="800000"/>
                </a:solidFill>
              </a:rPr>
              <a:t>Е'</a:t>
            </a:r>
            <a:r>
              <a:rPr lang="en-US" sz="2200" b="1" dirty="0">
                <a:solidFill>
                  <a:srgbClr val="800000"/>
                </a:solidFill>
              </a:rPr>
              <a:t>YORIY</a:t>
            </a:r>
            <a:r>
              <a:rPr lang="ru-RU" sz="2200" b="1" dirty="0">
                <a:solidFill>
                  <a:srgbClr val="800000"/>
                </a:solidFill>
              </a:rPr>
              <a:t> </a:t>
            </a:r>
            <a:r>
              <a:rPr lang="en-US" sz="2200" b="1" dirty="0">
                <a:solidFill>
                  <a:srgbClr val="800000"/>
                </a:solidFill>
              </a:rPr>
              <a:t>ASOSLARI</a:t>
            </a:r>
            <a:r>
              <a:rPr lang="ru-RU" sz="2200" b="1" dirty="0">
                <a:solidFill>
                  <a:srgbClr val="800000"/>
                </a:solidFill>
              </a:rPr>
              <a:t>: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89042" y="539368"/>
            <a:ext cx="10988039" cy="425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277813" indent="-277813" algn="just">
              <a:lnSpc>
                <a:spcPct val="16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200" dirty="0" err="1">
                <a:solidFill>
                  <a:srgbClr val="0000FF"/>
                </a:solidFill>
              </a:rPr>
              <a:t>O'zR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qonuni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ru-RU" sz="2200" dirty="0">
                <a:solidFill>
                  <a:srgbClr val="0000FF"/>
                </a:solidFill>
              </a:rPr>
              <a:t>«</a:t>
            </a:r>
            <a:r>
              <a:rPr lang="en-US" sz="2200" dirty="0">
                <a:solidFill>
                  <a:srgbClr val="0000FF"/>
                </a:solidFill>
              </a:rPr>
              <a:t>Bu</a:t>
            </a:r>
            <a:r>
              <a:rPr lang="ru-RU" sz="2200" dirty="0">
                <a:solidFill>
                  <a:srgbClr val="0000FF"/>
                </a:solidFill>
              </a:rPr>
              <a:t>х</a:t>
            </a:r>
            <a:r>
              <a:rPr lang="en-US" sz="2200" dirty="0" err="1">
                <a:solidFill>
                  <a:srgbClr val="0000FF"/>
                </a:solidFill>
              </a:rPr>
              <a:t>galt</a:t>
            </a:r>
            <a:r>
              <a:rPr lang="ru-RU" sz="2200" dirty="0">
                <a:solidFill>
                  <a:srgbClr val="0000FF"/>
                </a:solidFill>
              </a:rPr>
              <a:t>е</a:t>
            </a:r>
            <a:r>
              <a:rPr lang="en-US" sz="2200" dirty="0" err="1">
                <a:solidFill>
                  <a:srgbClr val="0000FF"/>
                </a:solidFill>
              </a:rPr>
              <a:t>riya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>
                <a:solidFill>
                  <a:srgbClr val="0000FF"/>
                </a:solidFill>
              </a:rPr>
              <a:t>his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>
                <a:solidFill>
                  <a:srgbClr val="0000FF"/>
                </a:solidFill>
              </a:rPr>
              <a:t>bi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to'g'risida</a:t>
            </a:r>
            <a:r>
              <a:rPr lang="ru-RU" sz="2200" dirty="0">
                <a:solidFill>
                  <a:srgbClr val="0000FF"/>
                </a:solidFill>
              </a:rPr>
              <a:t>»</a:t>
            </a:r>
            <a:r>
              <a:rPr lang="en-US" sz="2200" dirty="0">
                <a:solidFill>
                  <a:srgbClr val="0000FF"/>
                </a:solidFill>
              </a:rPr>
              <a:t>, 13.04.2016 y. </a:t>
            </a:r>
            <a:r>
              <a:rPr lang="ru-RU" sz="2200" dirty="0">
                <a:solidFill>
                  <a:srgbClr val="0000FF"/>
                </a:solidFill>
              </a:rPr>
              <a:t>(</a:t>
            </a:r>
            <a:r>
              <a:rPr lang="en-US" sz="2200" dirty="0">
                <a:solidFill>
                  <a:srgbClr val="0000FF"/>
                </a:solidFill>
              </a:rPr>
              <a:t>13</a:t>
            </a:r>
            <a:r>
              <a:rPr lang="ru-RU" sz="2200" dirty="0">
                <a:solidFill>
                  <a:srgbClr val="0000FF"/>
                </a:solidFill>
              </a:rPr>
              <a:t>,</a:t>
            </a:r>
            <a:r>
              <a:rPr lang="en-US" sz="2200" dirty="0">
                <a:solidFill>
                  <a:srgbClr val="0000FF"/>
                </a:solidFill>
              </a:rPr>
              <a:t>14 m</a:t>
            </a:r>
            <a:r>
              <a:rPr lang="ru-RU" sz="2200" dirty="0">
                <a:solidFill>
                  <a:srgbClr val="0000FF"/>
                </a:solidFill>
              </a:rPr>
              <a:t>)</a:t>
            </a:r>
          </a:p>
          <a:p>
            <a:pPr marL="277813" indent="-277813" algn="just">
              <a:lnSpc>
                <a:spcPct val="16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dirty="0" err="1">
                <a:solidFill>
                  <a:srgbClr val="0000FF"/>
                </a:solidFill>
              </a:rPr>
              <a:t>O'zR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qonuni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«</a:t>
            </a:r>
            <a:r>
              <a:rPr lang="en-US" dirty="0" err="1">
                <a:solidFill>
                  <a:srgbClr val="0000FF"/>
                </a:solidFill>
              </a:rPr>
              <a:t>Arxiv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to’g’risida</a:t>
            </a:r>
            <a:r>
              <a:rPr lang="ru-RU" dirty="0">
                <a:solidFill>
                  <a:srgbClr val="0000FF"/>
                </a:solidFill>
              </a:rPr>
              <a:t>»</a:t>
            </a:r>
            <a:r>
              <a:rPr lang="en-US" dirty="0">
                <a:solidFill>
                  <a:srgbClr val="0000FF"/>
                </a:solidFill>
              </a:rPr>
              <a:t>, 15.04.1999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</a:p>
          <a:p>
            <a:pPr marL="277813" indent="-277813" algn="just">
              <a:lnSpc>
                <a:spcPct val="16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200" dirty="0" err="1">
                <a:solidFill>
                  <a:srgbClr val="0000FF"/>
                </a:solidFill>
              </a:rPr>
              <a:t>O'zR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qonuni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ru-RU" sz="2200" dirty="0">
                <a:solidFill>
                  <a:srgbClr val="0000FF"/>
                </a:solidFill>
              </a:rPr>
              <a:t>«</a:t>
            </a:r>
            <a:r>
              <a:rPr lang="en-US" sz="2200" dirty="0">
                <a:solidFill>
                  <a:srgbClr val="0000FF"/>
                </a:solidFill>
              </a:rPr>
              <a:t>El</a:t>
            </a:r>
            <a:r>
              <a:rPr lang="ru-RU" sz="2200" dirty="0">
                <a:solidFill>
                  <a:srgbClr val="0000FF"/>
                </a:solidFill>
              </a:rPr>
              <a:t>е</a:t>
            </a:r>
            <a:r>
              <a:rPr lang="en-US" sz="2200" dirty="0" err="1">
                <a:solidFill>
                  <a:srgbClr val="0000FF"/>
                </a:solidFill>
              </a:rPr>
              <a:t>ktr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>
                <a:solidFill>
                  <a:srgbClr val="0000FF"/>
                </a:solidFill>
              </a:rPr>
              <a:t>n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imz</a:t>
            </a:r>
            <a:r>
              <a:rPr lang="ru-RU" sz="2200" dirty="0">
                <a:solidFill>
                  <a:srgbClr val="0000FF"/>
                </a:solidFill>
              </a:rPr>
              <a:t>о </a:t>
            </a:r>
            <a:r>
              <a:rPr lang="en-US" sz="2200" dirty="0" err="1">
                <a:solidFill>
                  <a:srgbClr val="0000FF"/>
                </a:solidFill>
              </a:rPr>
              <a:t>to'g'risida</a:t>
            </a:r>
            <a:r>
              <a:rPr lang="ru-RU" sz="2200" dirty="0">
                <a:solidFill>
                  <a:srgbClr val="0000FF"/>
                </a:solidFill>
              </a:rPr>
              <a:t>»</a:t>
            </a:r>
            <a:r>
              <a:rPr lang="en-US" sz="2200" dirty="0">
                <a:solidFill>
                  <a:srgbClr val="0000FF"/>
                </a:solidFill>
              </a:rPr>
              <a:t>, 10.02.2004 y.</a:t>
            </a:r>
          </a:p>
          <a:p>
            <a:pPr marL="277813" indent="-277813" algn="just">
              <a:lnSpc>
                <a:spcPct val="16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200" dirty="0" err="1">
                <a:solidFill>
                  <a:srgbClr val="0000FF"/>
                </a:solidFill>
              </a:rPr>
              <a:t>O'zR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qonuni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ru-RU" sz="2200" dirty="0">
                <a:solidFill>
                  <a:srgbClr val="0000FF"/>
                </a:solidFill>
              </a:rPr>
              <a:t>«</a:t>
            </a:r>
            <a:r>
              <a:rPr lang="en-US" sz="2200" dirty="0">
                <a:solidFill>
                  <a:srgbClr val="0000FF"/>
                </a:solidFill>
              </a:rPr>
              <a:t>El</a:t>
            </a:r>
            <a:r>
              <a:rPr lang="ru-RU" sz="2200" dirty="0">
                <a:solidFill>
                  <a:srgbClr val="0000FF"/>
                </a:solidFill>
              </a:rPr>
              <a:t>е</a:t>
            </a:r>
            <a:r>
              <a:rPr lang="en-US" sz="2200" dirty="0" err="1">
                <a:solidFill>
                  <a:srgbClr val="0000FF"/>
                </a:solidFill>
              </a:rPr>
              <a:t>ktr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>
                <a:solidFill>
                  <a:srgbClr val="0000FF"/>
                </a:solidFill>
              </a:rPr>
              <a:t>n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hujjat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aylanish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to'g'risida</a:t>
            </a:r>
            <a:r>
              <a:rPr lang="ru-RU" sz="2200" dirty="0">
                <a:solidFill>
                  <a:srgbClr val="0000FF"/>
                </a:solidFill>
              </a:rPr>
              <a:t>»</a:t>
            </a:r>
            <a:r>
              <a:rPr lang="en-US" sz="2200" dirty="0">
                <a:solidFill>
                  <a:srgbClr val="0000FF"/>
                </a:solidFill>
              </a:rPr>
              <a:t>, 24.05.2004 y.</a:t>
            </a:r>
            <a:endParaRPr lang="ru-RU" sz="2200" dirty="0">
              <a:solidFill>
                <a:srgbClr val="0000FF"/>
              </a:solidFill>
            </a:endParaRPr>
          </a:p>
          <a:p>
            <a:pPr marL="277813" indent="-277813" algn="just">
              <a:lnSpc>
                <a:spcPct val="16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0000FF"/>
                </a:solidFill>
              </a:rPr>
              <a:t>Bu</a:t>
            </a:r>
            <a:r>
              <a:rPr lang="ru-RU" sz="2200" dirty="0">
                <a:solidFill>
                  <a:srgbClr val="0000FF"/>
                </a:solidFill>
              </a:rPr>
              <a:t>х</a:t>
            </a:r>
            <a:r>
              <a:rPr lang="en-US" sz="2200" dirty="0" err="1">
                <a:solidFill>
                  <a:srgbClr val="0000FF"/>
                </a:solidFill>
              </a:rPr>
              <a:t>galt</a:t>
            </a:r>
            <a:r>
              <a:rPr lang="ru-RU" sz="2200" dirty="0">
                <a:solidFill>
                  <a:srgbClr val="0000FF"/>
                </a:solidFill>
              </a:rPr>
              <a:t>е</a:t>
            </a:r>
            <a:r>
              <a:rPr lang="en-US" sz="2200" dirty="0" err="1">
                <a:solidFill>
                  <a:srgbClr val="0000FF"/>
                </a:solidFill>
              </a:rPr>
              <a:t>riya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>
                <a:solidFill>
                  <a:srgbClr val="0000FF"/>
                </a:solidFill>
              </a:rPr>
              <a:t>his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 err="1">
                <a:solidFill>
                  <a:srgbClr val="0000FF"/>
                </a:solidFill>
              </a:rPr>
              <a:t>bida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hujjatlar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va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hujjatlar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aylanuvi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to'g'risidagi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Niz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>
                <a:solidFill>
                  <a:srgbClr val="0000FF"/>
                </a:solidFill>
              </a:rPr>
              <a:t>m</a:t>
            </a:r>
            <a:r>
              <a:rPr lang="ru-RU" sz="2200" dirty="0">
                <a:solidFill>
                  <a:srgbClr val="0000FF"/>
                </a:solidFill>
              </a:rPr>
              <a:t>. (</a:t>
            </a:r>
            <a:r>
              <a:rPr lang="en-US" sz="2200" dirty="0" err="1">
                <a:solidFill>
                  <a:srgbClr val="0000FF"/>
                </a:solidFill>
              </a:rPr>
              <a:t>O'z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>
                <a:solidFill>
                  <a:srgbClr val="0000FF"/>
                </a:solidFill>
              </a:rPr>
              <a:t>R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MVning</a:t>
            </a:r>
            <a:r>
              <a:rPr lang="ru-RU" sz="2200" dirty="0">
                <a:solidFill>
                  <a:srgbClr val="0000FF"/>
                </a:solidFill>
              </a:rPr>
              <a:t> 2003 </a:t>
            </a:r>
            <a:r>
              <a:rPr lang="en-US" sz="2200" dirty="0" err="1">
                <a:solidFill>
                  <a:srgbClr val="0000FF"/>
                </a:solidFill>
              </a:rPr>
              <a:t>yil</a:t>
            </a:r>
            <a:r>
              <a:rPr lang="ru-RU" sz="2200" dirty="0">
                <a:solidFill>
                  <a:srgbClr val="0000FF"/>
                </a:solidFill>
              </a:rPr>
              <a:t> 23 </a:t>
            </a:r>
            <a:r>
              <a:rPr lang="en-US" sz="2200" dirty="0">
                <a:solidFill>
                  <a:srgbClr val="0000FF"/>
                </a:solidFill>
              </a:rPr>
              <a:t>d</a:t>
            </a:r>
            <a:r>
              <a:rPr lang="ru-RU" sz="2200" dirty="0">
                <a:solidFill>
                  <a:srgbClr val="0000FF"/>
                </a:solidFill>
              </a:rPr>
              <a:t>е</a:t>
            </a:r>
            <a:r>
              <a:rPr lang="en-US" sz="2200" dirty="0" err="1">
                <a:solidFill>
                  <a:srgbClr val="0000FF"/>
                </a:solidFill>
              </a:rPr>
              <a:t>kabrdagi</a:t>
            </a:r>
            <a:r>
              <a:rPr lang="ru-RU" sz="2200" dirty="0">
                <a:solidFill>
                  <a:srgbClr val="0000FF"/>
                </a:solidFill>
              </a:rPr>
              <a:t> 131-</a:t>
            </a:r>
            <a:r>
              <a:rPr lang="en-US" sz="2200" dirty="0">
                <a:solidFill>
                  <a:srgbClr val="0000FF"/>
                </a:solidFill>
              </a:rPr>
              <a:t>s</a:t>
            </a:r>
            <a:r>
              <a:rPr lang="ru-RU" sz="2200" dirty="0">
                <a:solidFill>
                  <a:srgbClr val="0000FF"/>
                </a:solidFill>
              </a:rPr>
              <a:t>о</a:t>
            </a:r>
            <a:r>
              <a:rPr lang="en-US" sz="2200" dirty="0">
                <a:solidFill>
                  <a:srgbClr val="0000FF"/>
                </a:solidFill>
              </a:rPr>
              <a:t>n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buyrug'i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bilan</a:t>
            </a:r>
            <a:r>
              <a:rPr lang="ru-RU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tasdiqlangan</a:t>
            </a:r>
            <a:r>
              <a:rPr lang="ru-RU" sz="22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0D45708-1F53-4748-B106-42E180CC5DD9}" type="datetime1">
              <a:rPr lang="uz-Cyrl-UZ" smtClean="0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C43013-DF15-49FE-953F-F50F02372CC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1295276" y="2196133"/>
            <a:ext cx="915634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711200" indent="-174625">
              <a:lnSpc>
                <a:spcPct val="250000"/>
              </a:lnSpc>
              <a:buFont typeface="Wingdings" pitchFamily="2" charset="2"/>
              <a:buChar char="ü"/>
            </a:pPr>
            <a:r>
              <a:rPr lang="ru-RU" sz="2400" b="1" dirty="0">
                <a:solidFill>
                  <a:srgbClr val="0000FF"/>
                </a:solidFill>
              </a:rPr>
              <a:t>х</a:t>
            </a:r>
            <a:r>
              <a:rPr lang="en-US" sz="2400" b="1" dirty="0" err="1">
                <a:solidFill>
                  <a:srgbClr val="0000FF"/>
                </a:solidFill>
              </a:rPr>
              <a:t>o'jalik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mu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malasini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amalga</a:t>
            </a:r>
            <a:r>
              <a:rPr lang="ru-RU" sz="2400" b="1" dirty="0">
                <a:solidFill>
                  <a:srgbClr val="0000FF"/>
                </a:solidFill>
              </a:rPr>
              <a:t> о</a:t>
            </a:r>
            <a:r>
              <a:rPr lang="en-US" sz="2400" b="1" dirty="0" err="1">
                <a:solidFill>
                  <a:srgbClr val="0000FF"/>
                </a:solidFill>
              </a:rPr>
              <a:t>shirish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uchun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vak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latli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sha</a:t>
            </a:r>
            <a:r>
              <a:rPr lang="ru-RU" sz="2400" b="1" dirty="0">
                <a:solidFill>
                  <a:srgbClr val="0000FF"/>
                </a:solidFill>
              </a:rPr>
              <a:t>х</a:t>
            </a:r>
            <a:r>
              <a:rPr lang="en-US" sz="2400" b="1" dirty="0" err="1">
                <a:solidFill>
                  <a:srgbClr val="0000FF"/>
                </a:solidFill>
              </a:rPr>
              <a:t>slar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>
                <a:solidFill>
                  <a:srgbClr val="0000FF"/>
                </a:solidFill>
              </a:rPr>
              <a:t>m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nidan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imz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langan</a:t>
            </a:r>
            <a:r>
              <a:rPr lang="ru-RU" sz="2400" b="1" dirty="0">
                <a:solidFill>
                  <a:srgbClr val="0000FF"/>
                </a:solidFill>
              </a:rPr>
              <a:t>.</a:t>
            </a:r>
          </a:p>
          <a:p>
            <a:pPr marL="2082800" lvl="3" indent="-174625"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2400" b="1" dirty="0" err="1">
                <a:solidFill>
                  <a:srgbClr val="0000FF"/>
                </a:solidFill>
              </a:rPr>
              <a:t>to'liq</a:t>
            </a:r>
            <a:r>
              <a:rPr lang="ru-RU" sz="2400" b="1" dirty="0">
                <a:solidFill>
                  <a:srgbClr val="0000FF"/>
                </a:solidFill>
              </a:rPr>
              <a:t>, </a:t>
            </a:r>
            <a:r>
              <a:rPr lang="en-US" sz="2400" b="1" dirty="0" err="1">
                <a:solidFill>
                  <a:srgbClr val="0000FF"/>
                </a:solidFill>
              </a:rPr>
              <a:t>to'g'ri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va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aniq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rasmiylashtirilgan</a:t>
            </a:r>
            <a:r>
              <a:rPr lang="ru-RU" sz="2400" b="1" dirty="0">
                <a:solidFill>
                  <a:srgbClr val="0000FF"/>
                </a:solidFill>
              </a:rPr>
              <a:t>;</a:t>
            </a:r>
          </a:p>
        </p:txBody>
      </p:sp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1107092" y="905738"/>
            <a:ext cx="8965100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400" b="1">
                <a:solidFill>
                  <a:srgbClr val="FF0000"/>
                </a:solidFill>
              </a:rPr>
              <a:t>Dastlabki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hujjatlar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quyidagi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h</a:t>
            </a:r>
            <a:r>
              <a:rPr lang="ru-RU" sz="2400" b="1">
                <a:solidFill>
                  <a:srgbClr val="FF0000"/>
                </a:solidFill>
              </a:rPr>
              <a:t>о</a:t>
            </a:r>
            <a:r>
              <a:rPr lang="en-US" sz="2400" b="1">
                <a:solidFill>
                  <a:srgbClr val="FF0000"/>
                </a:solidFill>
              </a:rPr>
              <a:t>llarda</a:t>
            </a:r>
            <a:r>
              <a:rPr lang="ru-RU" sz="2400" b="1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40000"/>
              </a:lnSpc>
            </a:pPr>
            <a:r>
              <a:rPr lang="en-US" sz="2400" b="1">
                <a:solidFill>
                  <a:srgbClr val="FF0000"/>
                </a:solidFill>
              </a:rPr>
              <a:t>his</a:t>
            </a:r>
            <a:r>
              <a:rPr lang="ru-RU" sz="2400" b="1">
                <a:solidFill>
                  <a:srgbClr val="FF0000"/>
                </a:solidFill>
              </a:rPr>
              <a:t>о</a:t>
            </a:r>
            <a:r>
              <a:rPr lang="en-US" sz="2400" b="1">
                <a:solidFill>
                  <a:srgbClr val="FF0000"/>
                </a:solidFill>
              </a:rPr>
              <a:t>bga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qabul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qilinishi</a:t>
            </a:r>
            <a:r>
              <a:rPr lang="ru-RU" sz="2400" b="1">
                <a:solidFill>
                  <a:srgbClr val="FF0000"/>
                </a:solidFill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mumkin</a:t>
            </a:r>
            <a:r>
              <a:rPr lang="ru-RU" sz="2400" b="1">
                <a:solidFill>
                  <a:srgbClr val="FF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313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6" grpId="0"/>
      <p:bldP spid="2795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1BF75CA-877D-4552-8222-DD0CB5D87FA5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EC3FE2-A8C3-490B-AC8B-E12F0EE9BCCA}" type="slidenum">
              <a:rPr lang="ru-RU"/>
              <a:pPr>
                <a:defRPr/>
              </a:pPr>
              <a:t>7</a:t>
            </a:fld>
            <a:endParaRPr lang="ru-RU"/>
          </a:p>
        </p:txBody>
      </p:sp>
      <p:grpSp>
        <p:nvGrpSpPr>
          <p:cNvPr id="22533" name="Group 86"/>
          <p:cNvGrpSpPr>
            <a:grpSpLocks/>
          </p:cNvGrpSpPr>
          <p:nvPr/>
        </p:nvGrpSpPr>
        <p:grpSpPr bwMode="auto">
          <a:xfrm>
            <a:off x="316616" y="44337"/>
            <a:ext cx="11489522" cy="6177070"/>
            <a:chOff x="149" y="28"/>
            <a:chExt cx="5407" cy="4082"/>
          </a:xfrm>
        </p:grpSpPr>
        <p:sp>
          <p:nvSpPr>
            <p:cNvPr id="22534" name="Rectangle 5"/>
            <p:cNvSpPr>
              <a:spLocks noChangeArrowheads="1"/>
            </p:cNvSpPr>
            <p:nvPr/>
          </p:nvSpPr>
          <p:spPr bwMode="auto">
            <a:xfrm rot="16200000" flipH="1">
              <a:off x="4444" y="1051"/>
              <a:ext cx="161" cy="20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Qat</a:t>
              </a:r>
              <a:r>
                <a:rPr lang="uz-Cyrl-UZ" sz="1400">
                  <a:solidFill>
                    <a:srgbClr val="0066FF"/>
                  </a:solidFill>
                </a:rPr>
                <a:t>'</a:t>
              </a:r>
              <a:r>
                <a:rPr lang="en-US" sz="1400">
                  <a:solidFill>
                    <a:srgbClr val="0066FF"/>
                  </a:solidFill>
                </a:rPr>
                <a:t>iy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his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b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t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uz-Latn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 rot="16200000" flipH="1">
              <a:off x="4447" y="1725"/>
              <a:ext cx="121" cy="20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Bir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qat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rli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uz-Latn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36" name="Rectangle 7"/>
            <p:cNvSpPr>
              <a:spLocks noChangeArrowheads="1"/>
            </p:cNvSpPr>
            <p:nvPr/>
          </p:nvSpPr>
          <p:spPr bwMode="auto">
            <a:xfrm rot="16200000" flipH="1">
              <a:off x="-352" y="1947"/>
              <a:ext cx="1426" cy="42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0099"/>
                  </a:solidFill>
                </a:rPr>
                <a:t>Bu</a:t>
              </a:r>
              <a:r>
                <a:rPr lang="uz-Cyrl-UZ" sz="1400">
                  <a:solidFill>
                    <a:srgbClr val="000099"/>
                  </a:solidFill>
                </a:rPr>
                <a:t>х</a:t>
              </a:r>
              <a:r>
                <a:rPr lang="en-US" sz="1400">
                  <a:solidFill>
                    <a:srgbClr val="000099"/>
                  </a:solidFill>
                </a:rPr>
                <a:t>galt</a:t>
              </a:r>
              <a:r>
                <a:rPr lang="uz-Cyrl-UZ" sz="1400">
                  <a:solidFill>
                    <a:srgbClr val="000099"/>
                  </a:solidFill>
                </a:rPr>
                <a:t>е</a:t>
              </a:r>
              <a:r>
                <a:rPr lang="en-US" sz="1400">
                  <a:solidFill>
                    <a:srgbClr val="000099"/>
                  </a:solidFill>
                </a:rPr>
                <a:t>riya</a:t>
              </a:r>
              <a:r>
                <a:rPr lang="uz-Cyrl-UZ" sz="1400">
                  <a:solidFill>
                    <a:srgbClr val="000099"/>
                  </a:solidFill>
                </a:rPr>
                <a:t> </a:t>
              </a:r>
              <a:r>
                <a:rPr lang="en-US" sz="1400">
                  <a:solidFill>
                    <a:srgbClr val="000099"/>
                  </a:solidFill>
                </a:rPr>
                <a:t>hujjatlari</a:t>
              </a:r>
              <a:r>
                <a:rPr lang="uz-Cyrl-UZ" sz="1400">
                  <a:solidFill>
                    <a:srgbClr val="000099"/>
                  </a:solidFill>
                </a:rPr>
                <a:t> </a:t>
              </a:r>
              <a:endParaRPr lang="ru-RU" sz="1400">
                <a:solidFill>
                  <a:srgbClr val="000099"/>
                </a:solidFill>
              </a:endParaRPr>
            </a:p>
          </p:txBody>
        </p:sp>
        <p:sp>
          <p:nvSpPr>
            <p:cNvPr id="22537" name="Line 16"/>
            <p:cNvSpPr>
              <a:spLocks noChangeShapeType="1"/>
            </p:cNvSpPr>
            <p:nvPr/>
          </p:nvSpPr>
          <p:spPr bwMode="auto">
            <a:xfrm rot="16200000" flipH="1">
              <a:off x="1160" y="187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38" name="Line 17"/>
            <p:cNvSpPr>
              <a:spLocks noChangeShapeType="1"/>
            </p:cNvSpPr>
            <p:nvPr/>
          </p:nvSpPr>
          <p:spPr bwMode="auto">
            <a:xfrm rot="16200000" flipH="1">
              <a:off x="1160" y="856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39" name="Line 18"/>
            <p:cNvSpPr>
              <a:spLocks noChangeShapeType="1"/>
            </p:cNvSpPr>
            <p:nvPr/>
          </p:nvSpPr>
          <p:spPr bwMode="auto">
            <a:xfrm rot="16200000" flipH="1">
              <a:off x="1160" y="1279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0" name="Line 19"/>
            <p:cNvSpPr>
              <a:spLocks noChangeShapeType="1"/>
            </p:cNvSpPr>
            <p:nvPr/>
          </p:nvSpPr>
          <p:spPr bwMode="auto">
            <a:xfrm rot="16200000" flipH="1">
              <a:off x="1160" y="1802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1" name="Line 20"/>
            <p:cNvSpPr>
              <a:spLocks noChangeShapeType="1"/>
            </p:cNvSpPr>
            <p:nvPr/>
          </p:nvSpPr>
          <p:spPr bwMode="auto">
            <a:xfrm rot="16200000" flipH="1">
              <a:off x="1160" y="2251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2" name="Line 21"/>
            <p:cNvSpPr>
              <a:spLocks noChangeShapeType="1"/>
            </p:cNvSpPr>
            <p:nvPr/>
          </p:nvSpPr>
          <p:spPr bwMode="auto">
            <a:xfrm rot="16200000" flipH="1">
              <a:off x="1159" y="2692"/>
              <a:ext cx="0" cy="39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3" name="Line 22"/>
            <p:cNvSpPr>
              <a:spLocks noChangeShapeType="1"/>
            </p:cNvSpPr>
            <p:nvPr/>
          </p:nvSpPr>
          <p:spPr bwMode="auto">
            <a:xfrm rot="16200000" flipH="1">
              <a:off x="1147" y="3085"/>
              <a:ext cx="0" cy="397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4" name="Line 23"/>
            <p:cNvSpPr>
              <a:spLocks noChangeShapeType="1"/>
            </p:cNvSpPr>
            <p:nvPr/>
          </p:nvSpPr>
          <p:spPr bwMode="auto">
            <a:xfrm rot="16200000" flipH="1">
              <a:off x="1145" y="3618"/>
              <a:ext cx="0" cy="398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5" name="Line 24"/>
            <p:cNvSpPr>
              <a:spLocks noChangeShapeType="1"/>
            </p:cNvSpPr>
            <p:nvPr/>
          </p:nvSpPr>
          <p:spPr bwMode="auto">
            <a:xfrm rot="-5400000">
              <a:off x="-771" y="2099"/>
              <a:ext cx="343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6" name="Line 25"/>
            <p:cNvSpPr>
              <a:spLocks noChangeShapeType="1"/>
            </p:cNvSpPr>
            <p:nvPr/>
          </p:nvSpPr>
          <p:spPr bwMode="auto">
            <a:xfrm rot="16200000" flipH="1">
              <a:off x="763" y="1967"/>
              <a:ext cx="0" cy="39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47" name="Rectangle 26"/>
            <p:cNvSpPr>
              <a:spLocks noChangeArrowheads="1"/>
            </p:cNvSpPr>
            <p:nvPr/>
          </p:nvSpPr>
          <p:spPr bwMode="auto">
            <a:xfrm rot="16200000" flipH="1">
              <a:off x="4436" y="-930"/>
              <a:ext cx="159" cy="2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Farm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yish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hujjatlari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48" name="Rectangle 27"/>
            <p:cNvSpPr>
              <a:spLocks noChangeArrowheads="1"/>
            </p:cNvSpPr>
            <p:nvPr/>
          </p:nvSpPr>
          <p:spPr bwMode="auto">
            <a:xfrm rot="16200000" flipH="1">
              <a:off x="4436" y="-731"/>
              <a:ext cx="159" cy="2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Isb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tl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vchi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ru-RU" sz="1400">
                  <a:solidFill>
                    <a:srgbClr val="0066FF"/>
                  </a:solidFill>
                </a:rPr>
                <a:t> </a:t>
              </a:r>
            </a:p>
          </p:txBody>
        </p:sp>
        <p:sp>
          <p:nvSpPr>
            <p:cNvPr id="22549" name="Rectangle 28"/>
            <p:cNvSpPr>
              <a:spLocks noChangeArrowheads="1"/>
            </p:cNvSpPr>
            <p:nvPr/>
          </p:nvSpPr>
          <p:spPr bwMode="auto">
            <a:xfrm rot="16200000" flipH="1">
              <a:off x="4436" y="-542"/>
              <a:ext cx="160" cy="2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Bu</a:t>
              </a:r>
              <a:r>
                <a:rPr lang="uz-Cyrl-UZ" sz="1400">
                  <a:solidFill>
                    <a:srgbClr val="0066FF"/>
                  </a:solidFill>
                </a:rPr>
                <a:t>х</a:t>
              </a:r>
              <a:r>
                <a:rPr lang="en-US" sz="1400">
                  <a:solidFill>
                    <a:srgbClr val="0066FF"/>
                  </a:solidFill>
                </a:rPr>
                <a:t>galt</a:t>
              </a:r>
              <a:r>
                <a:rPr lang="uz-Cyrl-UZ" sz="1400">
                  <a:solidFill>
                    <a:srgbClr val="0066FF"/>
                  </a:solidFill>
                </a:rPr>
                <a:t>е</a:t>
              </a:r>
              <a:r>
                <a:rPr lang="en-US" sz="1400">
                  <a:solidFill>
                    <a:srgbClr val="0066FF"/>
                  </a:solidFill>
                </a:rPr>
                <a:t>riyada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rasmiylashtiriladigan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50" name="Rectangle 29"/>
            <p:cNvSpPr>
              <a:spLocks noChangeArrowheads="1"/>
            </p:cNvSpPr>
            <p:nvPr/>
          </p:nvSpPr>
          <p:spPr bwMode="auto">
            <a:xfrm rot="16200000" flipH="1">
              <a:off x="4436" y="-339"/>
              <a:ext cx="160" cy="2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Uyg'unlashtirilgan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grpSp>
          <p:nvGrpSpPr>
            <p:cNvPr id="22551" name="Group 30"/>
            <p:cNvGrpSpPr>
              <a:grpSpLocks/>
            </p:cNvGrpSpPr>
            <p:nvPr/>
          </p:nvGrpSpPr>
          <p:grpSpPr bwMode="auto">
            <a:xfrm rot="16200000" flipH="1">
              <a:off x="4259" y="-53"/>
              <a:ext cx="369" cy="2225"/>
              <a:chOff x="4320" y="5904"/>
              <a:chExt cx="1324" cy="2448"/>
            </a:xfrm>
          </p:grpSpPr>
          <p:sp>
            <p:nvSpPr>
              <p:cNvPr id="22608" name="Rectangle 31"/>
              <p:cNvSpPr>
                <a:spLocks noChangeArrowheads="1"/>
              </p:cNvSpPr>
              <p:nvPr/>
            </p:nvSpPr>
            <p:spPr bwMode="auto">
              <a:xfrm>
                <a:off x="4320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400">
                    <a:solidFill>
                      <a:srgbClr val="0066FF"/>
                    </a:solidFill>
                  </a:rPr>
                  <a:t>Dastlabki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ru-RU" sz="1400">
                    <a:solidFill>
                      <a:srgbClr val="0066FF"/>
                    </a:solidFill>
                  </a:rPr>
                  <a:t> </a:t>
                </a:r>
              </a:p>
            </p:txBody>
          </p:sp>
          <p:sp>
            <p:nvSpPr>
              <p:cNvPr id="22609" name="Rectangle 32"/>
              <p:cNvSpPr>
                <a:spLocks noChangeArrowheads="1"/>
              </p:cNvSpPr>
              <p:nvPr/>
            </p:nvSpPr>
            <p:spPr bwMode="auto">
              <a:xfrm>
                <a:off x="5068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400">
                    <a:solidFill>
                      <a:srgbClr val="0066FF"/>
                    </a:solidFill>
                  </a:rPr>
                  <a:t>Yig'ma</a:t>
                </a:r>
                <a:r>
                  <a:rPr lang="uz-Cyrl-UZ" sz="1400">
                    <a:solidFill>
                      <a:srgbClr val="0066FF"/>
                    </a:solidFill>
                  </a:rPr>
                  <a:t> (</a:t>
                </a:r>
                <a:r>
                  <a:rPr lang="en-US" sz="1400">
                    <a:solidFill>
                      <a:srgbClr val="0066FF"/>
                    </a:solidFill>
                  </a:rPr>
                  <a:t>umumlashtiruvchi</a:t>
                </a:r>
                <a:r>
                  <a:rPr lang="uz-Cyrl-UZ" sz="1400">
                    <a:solidFill>
                      <a:srgbClr val="0066FF"/>
                    </a:solidFill>
                  </a:rPr>
                  <a:t>) </a:t>
                </a:r>
                <a:endParaRPr lang="ru-RU" sz="1400">
                  <a:solidFill>
                    <a:srgbClr val="0066FF"/>
                  </a:solidFill>
                </a:endParaRPr>
              </a:p>
            </p:txBody>
          </p:sp>
          <p:grpSp>
            <p:nvGrpSpPr>
              <p:cNvPr id="22610" name="Group 33"/>
              <p:cNvGrpSpPr>
                <a:grpSpLocks/>
              </p:cNvGrpSpPr>
              <p:nvPr/>
            </p:nvGrpSpPr>
            <p:grpSpPr bwMode="auto">
              <a:xfrm>
                <a:off x="4608" y="5904"/>
                <a:ext cx="759" cy="144"/>
                <a:chOff x="4608" y="5904"/>
                <a:chExt cx="759" cy="144"/>
              </a:xfrm>
            </p:grpSpPr>
            <p:sp>
              <p:nvSpPr>
                <p:cNvPr id="22611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5367" y="5904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eaVert" anchor="ctr" anchorCtr="1"/>
                <a:lstStyle/>
                <a:p>
                  <a:endParaRPr lang="ru-RU"/>
                </a:p>
              </p:txBody>
            </p:sp>
            <p:sp>
              <p:nvSpPr>
                <p:cNvPr id="22612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608" y="5904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eaVert" anchor="ctr" anchorCtr="1"/>
                <a:lstStyle/>
                <a:p>
                  <a:endParaRPr lang="ru-RU"/>
                </a:p>
              </p:txBody>
            </p:sp>
            <p:sp>
              <p:nvSpPr>
                <p:cNvPr id="22613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4608" y="5904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eaVert" anchor="ctr" anchorCtr="1"/>
                <a:lstStyle/>
                <a:p>
                  <a:endParaRPr lang="ru-RU"/>
                </a:p>
              </p:txBody>
            </p:sp>
          </p:grpSp>
        </p:grpSp>
        <p:sp>
          <p:nvSpPr>
            <p:cNvPr id="22552" name="Line 37"/>
            <p:cNvSpPr>
              <a:spLocks noChangeShapeType="1"/>
            </p:cNvSpPr>
            <p:nvPr/>
          </p:nvSpPr>
          <p:spPr bwMode="auto">
            <a:xfrm rot="16200000" flipH="1">
              <a:off x="3259" y="995"/>
              <a:ext cx="0" cy="13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53" name="Rectangle 38"/>
            <p:cNvSpPr>
              <a:spLocks noChangeArrowheads="1"/>
            </p:cNvSpPr>
            <p:nvPr/>
          </p:nvSpPr>
          <p:spPr bwMode="auto">
            <a:xfrm rot="16200000" flipH="1">
              <a:off x="4436" y="359"/>
              <a:ext cx="161" cy="20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Bir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martalik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uz-Latn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54" name="Rectangle 39"/>
            <p:cNvSpPr>
              <a:spLocks noChangeArrowheads="1"/>
            </p:cNvSpPr>
            <p:nvPr/>
          </p:nvSpPr>
          <p:spPr bwMode="auto">
            <a:xfrm rot="16200000" flipH="1">
              <a:off x="4427" y="559"/>
              <a:ext cx="161" cy="20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Jamlama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hujjatlar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uz-Latn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55" name="Rectangle 40"/>
            <p:cNvSpPr>
              <a:spLocks noChangeArrowheads="1"/>
            </p:cNvSpPr>
            <p:nvPr/>
          </p:nvSpPr>
          <p:spPr bwMode="auto">
            <a:xfrm rot="16200000" flipH="1">
              <a:off x="4444" y="841"/>
              <a:ext cx="162" cy="20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ddiy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uz-Latn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grpSp>
          <p:nvGrpSpPr>
            <p:cNvPr id="22556" name="Group 41"/>
            <p:cNvGrpSpPr>
              <a:grpSpLocks/>
            </p:cNvGrpSpPr>
            <p:nvPr/>
          </p:nvGrpSpPr>
          <p:grpSpPr bwMode="auto">
            <a:xfrm rot="16200000" flipH="1">
              <a:off x="4242" y="1331"/>
              <a:ext cx="403" cy="2225"/>
              <a:chOff x="9216" y="5904"/>
              <a:chExt cx="1440" cy="2448"/>
            </a:xfrm>
          </p:grpSpPr>
          <p:sp>
            <p:nvSpPr>
              <p:cNvPr id="22603" name="Rectangle 42"/>
              <p:cNvSpPr>
                <a:spLocks noChangeArrowheads="1"/>
              </p:cNvSpPr>
              <p:nvPr/>
            </p:nvSpPr>
            <p:spPr bwMode="auto">
              <a:xfrm>
                <a:off x="9216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400">
                    <a:solidFill>
                      <a:srgbClr val="0066FF"/>
                    </a:solidFill>
                  </a:rPr>
                  <a:t>Ichki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uz-Latn-UZ" sz="1400">
                    <a:solidFill>
                      <a:srgbClr val="0066FF"/>
                    </a:solidFill>
                  </a:rPr>
                  <a:t> </a:t>
                </a:r>
                <a:endParaRPr lang="ru-RU" sz="1400">
                  <a:solidFill>
                    <a:srgbClr val="0066FF"/>
                  </a:solidFill>
                </a:endParaRPr>
              </a:p>
            </p:txBody>
          </p:sp>
          <p:sp>
            <p:nvSpPr>
              <p:cNvPr id="22604" name="Rectangle 43"/>
              <p:cNvSpPr>
                <a:spLocks noChangeArrowheads="1"/>
              </p:cNvSpPr>
              <p:nvPr/>
            </p:nvSpPr>
            <p:spPr bwMode="auto">
              <a:xfrm>
                <a:off x="10080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uz-Cyrl-UZ" sz="1400">
                    <a:solidFill>
                      <a:srgbClr val="0066FF"/>
                    </a:solidFill>
                  </a:rPr>
                  <a:t>Т</a:t>
                </a:r>
                <a:r>
                  <a:rPr lang="en-US" sz="1400">
                    <a:solidFill>
                      <a:srgbClr val="0066FF"/>
                    </a:solidFill>
                  </a:rPr>
                  <a:t>ashqi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uz-Latn-UZ" sz="1400">
                    <a:solidFill>
                      <a:srgbClr val="0066FF"/>
                    </a:solidFill>
                  </a:rPr>
                  <a:t> </a:t>
                </a:r>
                <a:endParaRPr lang="ru-RU" sz="1400">
                  <a:solidFill>
                    <a:srgbClr val="0066FF"/>
                  </a:solidFill>
                </a:endParaRPr>
              </a:p>
            </p:txBody>
          </p:sp>
          <p:sp>
            <p:nvSpPr>
              <p:cNvPr id="22605" name="Line 44"/>
              <p:cNvSpPr>
                <a:spLocks noChangeShapeType="1"/>
              </p:cNvSpPr>
              <p:nvPr/>
            </p:nvSpPr>
            <p:spPr bwMode="auto">
              <a:xfrm flipV="1">
                <a:off x="10368" y="590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606" name="Line 45"/>
              <p:cNvSpPr>
                <a:spLocks noChangeShapeType="1"/>
              </p:cNvSpPr>
              <p:nvPr/>
            </p:nvSpPr>
            <p:spPr bwMode="auto">
              <a:xfrm flipV="1">
                <a:off x="9648" y="590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607" name="Line 46"/>
              <p:cNvSpPr>
                <a:spLocks noChangeShapeType="1"/>
              </p:cNvSpPr>
              <p:nvPr/>
            </p:nvSpPr>
            <p:spPr bwMode="auto">
              <a:xfrm flipH="1">
                <a:off x="9648" y="5904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</p:grpSp>
        <p:grpSp>
          <p:nvGrpSpPr>
            <p:cNvPr id="22557" name="Group 47"/>
            <p:cNvGrpSpPr>
              <a:grpSpLocks/>
            </p:cNvGrpSpPr>
            <p:nvPr/>
          </p:nvGrpSpPr>
          <p:grpSpPr bwMode="auto">
            <a:xfrm rot="16200000" flipH="1">
              <a:off x="4145" y="2702"/>
              <a:ext cx="559" cy="2257"/>
              <a:chOff x="13680" y="5904"/>
              <a:chExt cx="2001" cy="2448"/>
            </a:xfrm>
          </p:grpSpPr>
          <p:sp>
            <p:nvSpPr>
              <p:cNvPr id="22596" name="Rectangle 48"/>
              <p:cNvSpPr>
                <a:spLocks noChangeArrowheads="1"/>
              </p:cNvSpPr>
              <p:nvPr/>
            </p:nvSpPr>
            <p:spPr bwMode="auto">
              <a:xfrm>
                <a:off x="14400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400">
                    <a:solidFill>
                      <a:srgbClr val="0066FF"/>
                    </a:solidFill>
                  </a:rPr>
                  <a:t>Yozuv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en-US" sz="1400">
                    <a:solidFill>
                      <a:srgbClr val="0066FF"/>
                    </a:solidFill>
                  </a:rPr>
                  <a:t>mashinkasida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en-US" sz="1400">
                    <a:solidFill>
                      <a:srgbClr val="0066FF"/>
                    </a:solidFill>
                  </a:rPr>
                  <a:t>tuziladigan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endParaRPr lang="ru-RU" sz="1400">
                  <a:solidFill>
                    <a:srgbClr val="0066FF"/>
                  </a:solidFill>
                </a:endParaRPr>
              </a:p>
            </p:txBody>
          </p:sp>
          <p:sp>
            <p:nvSpPr>
              <p:cNvPr id="22597" name="Rectangle 49"/>
              <p:cNvSpPr>
                <a:spLocks noChangeArrowheads="1"/>
              </p:cNvSpPr>
              <p:nvPr/>
            </p:nvSpPr>
            <p:spPr bwMode="auto">
              <a:xfrm>
                <a:off x="15105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200">
                    <a:solidFill>
                      <a:srgbClr val="0066FF"/>
                    </a:solidFill>
                  </a:rPr>
                  <a:t>K</a:t>
                </a:r>
                <a:r>
                  <a:rPr lang="uz-Cyrl-UZ" sz="1200">
                    <a:solidFill>
                      <a:srgbClr val="0066FF"/>
                    </a:solidFill>
                  </a:rPr>
                  <a:t>о</a:t>
                </a:r>
                <a:r>
                  <a:rPr lang="en-US" sz="1200">
                    <a:solidFill>
                      <a:srgbClr val="0066FF"/>
                    </a:solidFill>
                  </a:rPr>
                  <a:t>mpyut</a:t>
                </a:r>
                <a:r>
                  <a:rPr lang="uz-Cyrl-UZ" sz="1200">
                    <a:solidFill>
                      <a:srgbClr val="0066FF"/>
                    </a:solidFill>
                  </a:rPr>
                  <a:t>е</a:t>
                </a:r>
                <a:r>
                  <a:rPr lang="en-US" sz="1200">
                    <a:solidFill>
                      <a:srgbClr val="0066FF"/>
                    </a:solidFill>
                  </a:rPr>
                  <a:t>rda</a:t>
                </a:r>
                <a:r>
                  <a:rPr lang="uz-Cyrl-UZ" sz="1200">
                    <a:solidFill>
                      <a:srgbClr val="0066FF"/>
                    </a:solidFill>
                  </a:rPr>
                  <a:t> </a:t>
                </a:r>
                <a:r>
                  <a:rPr lang="en-US" sz="1200">
                    <a:solidFill>
                      <a:srgbClr val="0066FF"/>
                    </a:solidFill>
                  </a:rPr>
                  <a:t>tuziladigan</a:t>
                </a:r>
                <a:r>
                  <a:rPr lang="uz-Cyrl-UZ" sz="1200">
                    <a:solidFill>
                      <a:srgbClr val="0066FF"/>
                    </a:solidFill>
                  </a:rPr>
                  <a:t> (</a:t>
                </a:r>
                <a:r>
                  <a:rPr lang="en-US" sz="1200">
                    <a:solidFill>
                      <a:srgbClr val="0066FF"/>
                    </a:solidFill>
                  </a:rPr>
                  <a:t>el</a:t>
                </a:r>
                <a:r>
                  <a:rPr lang="uz-Cyrl-UZ" sz="1200">
                    <a:solidFill>
                      <a:srgbClr val="0066FF"/>
                    </a:solidFill>
                  </a:rPr>
                  <a:t>е</a:t>
                </a:r>
                <a:r>
                  <a:rPr lang="en-US" sz="1200">
                    <a:solidFill>
                      <a:srgbClr val="0066FF"/>
                    </a:solidFill>
                  </a:rPr>
                  <a:t>ktr</a:t>
                </a:r>
                <a:r>
                  <a:rPr lang="uz-Cyrl-UZ" sz="1200">
                    <a:solidFill>
                      <a:srgbClr val="0066FF"/>
                    </a:solidFill>
                  </a:rPr>
                  <a:t>о</a:t>
                </a:r>
                <a:r>
                  <a:rPr lang="en-US" sz="1200">
                    <a:solidFill>
                      <a:srgbClr val="0066FF"/>
                    </a:solidFill>
                  </a:rPr>
                  <a:t>n</a:t>
                </a:r>
                <a:r>
                  <a:rPr lang="uz-Cyrl-UZ" sz="1200">
                    <a:solidFill>
                      <a:srgbClr val="0066FF"/>
                    </a:solidFill>
                  </a:rPr>
                  <a:t> </a:t>
                </a:r>
                <a:r>
                  <a:rPr lang="en-US" sz="1200">
                    <a:solidFill>
                      <a:srgbClr val="0066FF"/>
                    </a:solidFill>
                  </a:rPr>
                  <a:t>hujjat</a:t>
                </a:r>
                <a:r>
                  <a:rPr lang="uz-Cyrl-UZ" sz="1200">
                    <a:solidFill>
                      <a:srgbClr val="0066FF"/>
                    </a:solidFill>
                  </a:rPr>
                  <a:t>) </a:t>
                </a:r>
                <a:endParaRPr lang="ru-RU" sz="1200">
                  <a:solidFill>
                    <a:srgbClr val="0066FF"/>
                  </a:solidFill>
                </a:endParaRPr>
              </a:p>
            </p:txBody>
          </p:sp>
          <p:sp>
            <p:nvSpPr>
              <p:cNvPr id="22598" name="Rectangle 50"/>
              <p:cNvSpPr>
                <a:spLocks noChangeArrowheads="1"/>
              </p:cNvSpPr>
              <p:nvPr/>
            </p:nvSpPr>
            <p:spPr bwMode="auto">
              <a:xfrm>
                <a:off x="13680" y="6048"/>
                <a:ext cx="576" cy="2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vert="eaVert" lIns="0" tIns="0" rIns="0" bIns="0" anchor="ctr" anchorCtr="1"/>
              <a:lstStyle/>
              <a:p>
                <a:pPr algn="ctr"/>
                <a:r>
                  <a:rPr lang="en-US" sz="1400">
                    <a:solidFill>
                      <a:srgbClr val="0066FF"/>
                    </a:solidFill>
                  </a:rPr>
                  <a:t>Qo'lda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r>
                  <a:rPr lang="en-US" sz="1400">
                    <a:solidFill>
                      <a:srgbClr val="0066FF"/>
                    </a:solidFill>
                  </a:rPr>
                  <a:t>tuziladigan</a:t>
                </a:r>
                <a:r>
                  <a:rPr lang="uz-Cyrl-UZ" sz="1400">
                    <a:solidFill>
                      <a:srgbClr val="0066FF"/>
                    </a:solidFill>
                  </a:rPr>
                  <a:t> </a:t>
                </a:r>
                <a:endParaRPr lang="ru-RU" sz="1400">
                  <a:solidFill>
                    <a:srgbClr val="0066FF"/>
                  </a:solidFill>
                </a:endParaRPr>
              </a:p>
            </p:txBody>
          </p:sp>
          <p:sp>
            <p:nvSpPr>
              <p:cNvPr id="22599" name="Line 51"/>
              <p:cNvSpPr>
                <a:spLocks noChangeShapeType="1"/>
              </p:cNvSpPr>
              <p:nvPr/>
            </p:nvSpPr>
            <p:spPr bwMode="auto">
              <a:xfrm flipV="1">
                <a:off x="15354" y="590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600" name="Line 52"/>
              <p:cNvSpPr>
                <a:spLocks noChangeShapeType="1"/>
              </p:cNvSpPr>
              <p:nvPr/>
            </p:nvSpPr>
            <p:spPr bwMode="auto">
              <a:xfrm flipV="1">
                <a:off x="14634" y="590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601" name="Line 53"/>
              <p:cNvSpPr>
                <a:spLocks noChangeShapeType="1"/>
              </p:cNvSpPr>
              <p:nvPr/>
            </p:nvSpPr>
            <p:spPr bwMode="auto">
              <a:xfrm flipH="1">
                <a:off x="14058" y="5904"/>
                <a:ext cx="1296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602" name="Line 54"/>
              <p:cNvSpPr>
                <a:spLocks noChangeShapeType="1"/>
              </p:cNvSpPr>
              <p:nvPr/>
            </p:nvSpPr>
            <p:spPr bwMode="auto">
              <a:xfrm>
                <a:off x="14067" y="590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</p:grpSp>
        <p:sp>
          <p:nvSpPr>
            <p:cNvPr id="22558" name="Rectangle 55"/>
            <p:cNvSpPr>
              <a:spLocks noChangeArrowheads="1"/>
            </p:cNvSpPr>
            <p:nvPr/>
          </p:nvSpPr>
          <p:spPr bwMode="auto">
            <a:xfrm rot="16200000" flipH="1">
              <a:off x="4433" y="2146"/>
              <a:ext cx="120" cy="2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Unifikatsiyalangan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59" name="Rectangle 56"/>
            <p:cNvSpPr>
              <a:spLocks noChangeArrowheads="1"/>
            </p:cNvSpPr>
            <p:nvPr/>
          </p:nvSpPr>
          <p:spPr bwMode="auto">
            <a:xfrm rot="16200000" flipH="1">
              <a:off x="4432" y="2328"/>
              <a:ext cx="121" cy="2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B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shqalar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sp>
          <p:nvSpPr>
            <p:cNvPr id="22560" name="Line 57"/>
            <p:cNvSpPr>
              <a:spLocks noChangeShapeType="1"/>
            </p:cNvSpPr>
            <p:nvPr/>
          </p:nvSpPr>
          <p:spPr bwMode="auto">
            <a:xfrm rot="-5400000" flipH="1" flipV="1">
              <a:off x="3366" y="3337"/>
              <a:ext cx="0" cy="13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1" name="Line 58"/>
            <p:cNvSpPr>
              <a:spLocks noChangeShapeType="1"/>
            </p:cNvSpPr>
            <p:nvPr/>
          </p:nvSpPr>
          <p:spPr bwMode="auto">
            <a:xfrm rot="-5400000" flipH="1" flipV="1">
              <a:off x="3366" y="3129"/>
              <a:ext cx="0" cy="13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2" name="Line 59"/>
            <p:cNvSpPr>
              <a:spLocks noChangeShapeType="1"/>
            </p:cNvSpPr>
            <p:nvPr/>
          </p:nvSpPr>
          <p:spPr bwMode="auto">
            <a:xfrm rot="-5400000">
              <a:off x="3198" y="3297"/>
              <a:ext cx="201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3" name="Line 60"/>
            <p:cNvSpPr>
              <a:spLocks noChangeShapeType="1"/>
            </p:cNvSpPr>
            <p:nvPr/>
          </p:nvSpPr>
          <p:spPr bwMode="auto">
            <a:xfrm rot="-5400000" flipH="1" flipV="1">
              <a:off x="3233" y="3218"/>
              <a:ext cx="0" cy="132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4" name="Rectangle 61"/>
            <p:cNvSpPr>
              <a:spLocks noChangeArrowheads="1"/>
            </p:cNvSpPr>
            <p:nvPr/>
          </p:nvSpPr>
          <p:spPr bwMode="auto">
            <a:xfrm rot="16200000" flipH="1">
              <a:off x="4447" y="1903"/>
              <a:ext cx="121" cy="20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400">
                  <a:solidFill>
                    <a:srgbClr val="0066FF"/>
                  </a:solidFill>
                </a:rPr>
                <a:t>Ko‘p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r>
                <a:rPr lang="en-US" sz="1400">
                  <a:solidFill>
                    <a:srgbClr val="0066FF"/>
                  </a:solidFill>
                </a:rPr>
                <a:t>qat</a:t>
              </a:r>
              <a:r>
                <a:rPr lang="uz-Cyrl-UZ" sz="1400">
                  <a:solidFill>
                    <a:srgbClr val="0066FF"/>
                  </a:solidFill>
                </a:rPr>
                <a:t>о</a:t>
              </a:r>
              <a:r>
                <a:rPr lang="en-US" sz="1400">
                  <a:solidFill>
                    <a:srgbClr val="0066FF"/>
                  </a:solidFill>
                </a:rPr>
                <a:t>rli</a:t>
              </a:r>
              <a:r>
                <a:rPr lang="uz-Cyrl-UZ" sz="1400">
                  <a:solidFill>
                    <a:srgbClr val="0066FF"/>
                  </a:solidFill>
                </a:rPr>
                <a:t> </a:t>
              </a:r>
              <a:endParaRPr lang="ru-RU" sz="1400">
                <a:solidFill>
                  <a:srgbClr val="0066FF"/>
                </a:solidFill>
              </a:endParaRPr>
            </a:p>
          </p:txBody>
        </p:sp>
        <p:grpSp>
          <p:nvGrpSpPr>
            <p:cNvPr id="22565" name="Group 62"/>
            <p:cNvGrpSpPr>
              <a:grpSpLocks/>
            </p:cNvGrpSpPr>
            <p:nvPr/>
          </p:nvGrpSpPr>
          <p:grpSpPr bwMode="auto">
            <a:xfrm>
              <a:off x="3189" y="1880"/>
              <a:ext cx="293" cy="201"/>
              <a:chOff x="8262" y="8147"/>
              <a:chExt cx="548" cy="644"/>
            </a:xfrm>
          </p:grpSpPr>
          <p:sp>
            <p:nvSpPr>
              <p:cNvPr id="22592" name="Line 63"/>
              <p:cNvSpPr>
                <a:spLocks noChangeShapeType="1"/>
              </p:cNvSpPr>
              <p:nvPr/>
            </p:nvSpPr>
            <p:spPr bwMode="auto">
              <a:xfrm rot="-5400000" flipH="1" flipV="1">
                <a:off x="8680" y="8661"/>
                <a:ext cx="0" cy="26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93" name="Line 64"/>
              <p:cNvSpPr>
                <a:spLocks noChangeShapeType="1"/>
              </p:cNvSpPr>
              <p:nvPr/>
            </p:nvSpPr>
            <p:spPr bwMode="auto">
              <a:xfrm rot="-5400000" flipH="1" flipV="1">
                <a:off x="8680" y="8018"/>
                <a:ext cx="0" cy="26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94" name="Line 65"/>
              <p:cNvSpPr>
                <a:spLocks noChangeShapeType="1"/>
              </p:cNvSpPr>
              <p:nvPr/>
            </p:nvSpPr>
            <p:spPr bwMode="auto">
              <a:xfrm rot="-5400000">
                <a:off x="8228" y="8469"/>
                <a:ext cx="643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95" name="Line 66"/>
              <p:cNvSpPr>
                <a:spLocks noChangeShapeType="1"/>
              </p:cNvSpPr>
              <p:nvPr/>
            </p:nvSpPr>
            <p:spPr bwMode="auto">
              <a:xfrm rot="-5400000" flipH="1" flipV="1">
                <a:off x="8391" y="8361"/>
                <a:ext cx="0" cy="258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</p:grpSp>
        <p:sp>
          <p:nvSpPr>
            <p:cNvPr id="22566" name="Line 67"/>
            <p:cNvSpPr>
              <a:spLocks noChangeShapeType="1"/>
            </p:cNvSpPr>
            <p:nvPr/>
          </p:nvSpPr>
          <p:spPr bwMode="auto">
            <a:xfrm rot="-5400000" flipH="1" flipV="1">
              <a:off x="3257" y="2370"/>
              <a:ext cx="0" cy="16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7" name="Line 68"/>
            <p:cNvSpPr>
              <a:spLocks noChangeShapeType="1"/>
            </p:cNvSpPr>
            <p:nvPr/>
          </p:nvSpPr>
          <p:spPr bwMode="auto">
            <a:xfrm rot="-5400000" flipH="1" flipV="1">
              <a:off x="3405" y="32"/>
              <a:ext cx="0" cy="147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8" name="Line 69"/>
            <p:cNvSpPr>
              <a:spLocks noChangeShapeType="1"/>
            </p:cNvSpPr>
            <p:nvPr/>
          </p:nvSpPr>
          <p:spPr bwMode="auto">
            <a:xfrm rot="-5400000" flipH="1" flipV="1">
              <a:off x="3405" y="235"/>
              <a:ext cx="0" cy="147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69" name="Line 70"/>
            <p:cNvSpPr>
              <a:spLocks noChangeShapeType="1"/>
            </p:cNvSpPr>
            <p:nvPr/>
          </p:nvSpPr>
          <p:spPr bwMode="auto">
            <a:xfrm rot="-5400000" flipH="1" flipV="1">
              <a:off x="3405" y="413"/>
              <a:ext cx="0" cy="147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70" name="Line 71"/>
            <p:cNvSpPr>
              <a:spLocks noChangeShapeType="1"/>
            </p:cNvSpPr>
            <p:nvPr/>
          </p:nvSpPr>
          <p:spPr bwMode="auto">
            <a:xfrm rot="-5400000" flipH="1" flipV="1">
              <a:off x="3405" y="614"/>
              <a:ext cx="0" cy="147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71" name="Line 72"/>
            <p:cNvSpPr>
              <a:spLocks noChangeShapeType="1"/>
            </p:cNvSpPr>
            <p:nvPr/>
          </p:nvSpPr>
          <p:spPr bwMode="auto">
            <a:xfrm rot="-5400000">
              <a:off x="3047" y="394"/>
              <a:ext cx="585" cy="1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72" name="Line 73"/>
            <p:cNvSpPr>
              <a:spLocks noChangeShapeType="1"/>
            </p:cNvSpPr>
            <p:nvPr/>
          </p:nvSpPr>
          <p:spPr bwMode="auto">
            <a:xfrm rot="-5400000" flipH="1" flipV="1">
              <a:off x="3277" y="325"/>
              <a:ext cx="0" cy="146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grpSp>
          <p:nvGrpSpPr>
            <p:cNvPr id="22573" name="Group 74"/>
            <p:cNvGrpSpPr>
              <a:grpSpLocks/>
            </p:cNvGrpSpPr>
            <p:nvPr/>
          </p:nvGrpSpPr>
          <p:grpSpPr bwMode="auto">
            <a:xfrm>
              <a:off x="3185" y="1405"/>
              <a:ext cx="291" cy="201"/>
              <a:chOff x="8466" y="6628"/>
              <a:chExt cx="359" cy="644"/>
            </a:xfrm>
          </p:grpSpPr>
          <p:sp>
            <p:nvSpPr>
              <p:cNvPr id="22588" name="Line 75"/>
              <p:cNvSpPr>
                <a:spLocks noChangeShapeType="1"/>
              </p:cNvSpPr>
              <p:nvPr/>
            </p:nvSpPr>
            <p:spPr bwMode="auto">
              <a:xfrm rot="-5400000" flipH="1" flipV="1">
                <a:off x="8735" y="7182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89" name="Line 76"/>
              <p:cNvSpPr>
                <a:spLocks noChangeShapeType="1"/>
              </p:cNvSpPr>
              <p:nvPr/>
            </p:nvSpPr>
            <p:spPr bwMode="auto">
              <a:xfrm rot="-5400000" flipH="1" flipV="1">
                <a:off x="8735" y="6539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90" name="Line 77"/>
              <p:cNvSpPr>
                <a:spLocks noChangeShapeType="1"/>
              </p:cNvSpPr>
              <p:nvPr/>
            </p:nvSpPr>
            <p:spPr bwMode="auto">
              <a:xfrm rot="-5400000">
                <a:off x="8323" y="6950"/>
                <a:ext cx="643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91" name="Line 78"/>
              <p:cNvSpPr>
                <a:spLocks noChangeShapeType="1"/>
              </p:cNvSpPr>
              <p:nvPr/>
            </p:nvSpPr>
            <p:spPr bwMode="auto">
              <a:xfrm rot="-5400000" flipH="1" flipV="1">
                <a:off x="8556" y="6841"/>
                <a:ext cx="0" cy="179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</p:grpSp>
        <p:grpSp>
          <p:nvGrpSpPr>
            <p:cNvPr id="22574" name="Group 79"/>
            <p:cNvGrpSpPr>
              <a:grpSpLocks/>
            </p:cNvGrpSpPr>
            <p:nvPr/>
          </p:nvGrpSpPr>
          <p:grpSpPr bwMode="auto">
            <a:xfrm>
              <a:off x="3180" y="2796"/>
              <a:ext cx="292" cy="150"/>
              <a:chOff x="5078" y="10977"/>
              <a:chExt cx="359" cy="644"/>
            </a:xfrm>
          </p:grpSpPr>
          <p:sp>
            <p:nvSpPr>
              <p:cNvPr id="22584" name="Line 80"/>
              <p:cNvSpPr>
                <a:spLocks noChangeShapeType="1"/>
              </p:cNvSpPr>
              <p:nvPr/>
            </p:nvSpPr>
            <p:spPr bwMode="auto">
              <a:xfrm rot="-5400000" flipH="1" flipV="1">
                <a:off x="5347" y="11531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85" name="Line 81"/>
              <p:cNvSpPr>
                <a:spLocks noChangeShapeType="1"/>
              </p:cNvSpPr>
              <p:nvPr/>
            </p:nvSpPr>
            <p:spPr bwMode="auto">
              <a:xfrm rot="-5400000" flipH="1" flipV="1">
                <a:off x="5347" y="10888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86" name="Line 82"/>
              <p:cNvSpPr>
                <a:spLocks noChangeShapeType="1"/>
              </p:cNvSpPr>
              <p:nvPr/>
            </p:nvSpPr>
            <p:spPr bwMode="auto">
              <a:xfrm rot="-5400000">
                <a:off x="4935" y="11299"/>
                <a:ext cx="643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  <p:sp>
            <p:nvSpPr>
              <p:cNvPr id="22587" name="Line 83"/>
              <p:cNvSpPr>
                <a:spLocks noChangeShapeType="1"/>
              </p:cNvSpPr>
              <p:nvPr/>
            </p:nvSpPr>
            <p:spPr bwMode="auto">
              <a:xfrm rot="-5400000" flipH="1" flipV="1">
                <a:off x="5168" y="11145"/>
                <a:ext cx="0" cy="179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anchor="ctr" anchorCtr="1"/>
              <a:lstStyle/>
              <a:p>
                <a:endParaRPr lang="ru-RU"/>
              </a:p>
            </p:txBody>
          </p:sp>
        </p:grpSp>
        <p:sp>
          <p:nvSpPr>
            <p:cNvPr id="22575" name="Line 84"/>
            <p:cNvSpPr>
              <a:spLocks noChangeShapeType="1"/>
            </p:cNvSpPr>
            <p:nvPr/>
          </p:nvSpPr>
          <p:spPr bwMode="auto">
            <a:xfrm rot="-5400000" flipH="1" flipV="1">
              <a:off x="3222" y="3750"/>
              <a:ext cx="0" cy="133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anchor="ctr" anchorCtr="1"/>
            <a:lstStyle/>
            <a:p>
              <a:endParaRPr lang="ru-RU"/>
            </a:p>
          </p:txBody>
        </p:sp>
        <p:sp>
          <p:nvSpPr>
            <p:cNvPr id="22576" name="Rectangle 8"/>
            <p:cNvSpPr>
              <a:spLocks noChangeArrowheads="1"/>
            </p:cNvSpPr>
            <p:nvPr/>
          </p:nvSpPr>
          <p:spPr bwMode="auto">
            <a:xfrm rot="16200000" flipH="1">
              <a:off x="2086" y="-528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800">
                  <a:solidFill>
                    <a:srgbClr val="0000CC"/>
                  </a:solidFill>
                </a:rPr>
                <a:t>Т</a:t>
              </a:r>
              <a:r>
                <a:rPr lang="en-US" sz="1800">
                  <a:solidFill>
                    <a:srgbClr val="0000CC"/>
                  </a:solidFill>
                </a:rPr>
                <a:t>ayinlanishiga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77" name="Rectangle 9"/>
            <p:cNvSpPr>
              <a:spLocks noChangeArrowheads="1"/>
            </p:cNvSpPr>
            <p:nvPr/>
          </p:nvSpPr>
          <p:spPr bwMode="auto">
            <a:xfrm rot="16200000" flipH="1">
              <a:off x="2081" y="143"/>
              <a:ext cx="354" cy="18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800">
                  <a:solidFill>
                    <a:srgbClr val="0000CC"/>
                  </a:solidFill>
                </a:rPr>
                <a:t>Ах</a:t>
              </a:r>
              <a:r>
                <a:rPr lang="en-US" sz="1800">
                  <a:solidFill>
                    <a:srgbClr val="0000CC"/>
                  </a:solidFill>
                </a:rPr>
                <a:t>b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r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tlarni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shakllantirish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tartibiga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78" name="Rectangle 10"/>
            <p:cNvSpPr>
              <a:spLocks noChangeArrowheads="1"/>
            </p:cNvSpPr>
            <p:nvPr/>
          </p:nvSpPr>
          <p:spPr bwMode="auto">
            <a:xfrm rot="16200000" flipH="1">
              <a:off x="2081" y="578"/>
              <a:ext cx="354" cy="18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800">
                  <a:solidFill>
                    <a:srgbClr val="0000CC"/>
                  </a:solidFill>
                </a:rPr>
                <a:t>Mu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malalarni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qamrab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br>
                <a:rPr lang="uz-Cyrl-UZ" sz="1800">
                  <a:solidFill>
                    <a:srgbClr val="0000CC"/>
                  </a:solidFill>
                </a:rPr>
              </a:b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lish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usuliga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79" name="Rectangle 11"/>
            <p:cNvSpPr>
              <a:spLocks noChangeArrowheads="1"/>
            </p:cNvSpPr>
            <p:nvPr/>
          </p:nvSpPr>
          <p:spPr bwMode="auto">
            <a:xfrm rot="16200000" flipH="1">
              <a:off x="2081" y="1064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800">
                  <a:solidFill>
                    <a:srgbClr val="0000CC"/>
                  </a:solidFill>
                </a:rPr>
                <a:t>Ах</a:t>
              </a:r>
              <a:r>
                <a:rPr lang="en-US" sz="1800">
                  <a:solidFill>
                    <a:srgbClr val="0000CC"/>
                  </a:solidFill>
                </a:rPr>
                <a:t>b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r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t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ta</a:t>
              </a:r>
              <a:r>
                <a:rPr lang="uz-Cyrl-UZ" sz="1800">
                  <a:solidFill>
                    <a:srgbClr val="0000CC"/>
                  </a:solidFill>
                </a:rPr>
                <a:t>'</a:t>
              </a:r>
              <a:r>
                <a:rPr lang="en-US" sz="1800">
                  <a:solidFill>
                    <a:srgbClr val="0000CC"/>
                  </a:solidFill>
                </a:rPr>
                <a:t>min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ti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tizimidagi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maq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mi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bo'yicha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80" name="Rectangle 12"/>
            <p:cNvSpPr>
              <a:spLocks noChangeArrowheads="1"/>
            </p:cNvSpPr>
            <p:nvPr/>
          </p:nvSpPr>
          <p:spPr bwMode="auto">
            <a:xfrm rot="16200000" flipH="1">
              <a:off x="2085" y="1522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800">
                  <a:solidFill>
                    <a:srgbClr val="0000CC"/>
                  </a:solidFill>
                </a:rPr>
                <a:t>Т</a:t>
              </a:r>
              <a:r>
                <a:rPr lang="en-US" sz="1800">
                  <a:solidFill>
                    <a:srgbClr val="0000CC"/>
                  </a:solidFill>
                </a:rPr>
                <a:t>uzilgan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j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yiga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81" name="Rectangle 13"/>
            <p:cNvSpPr>
              <a:spLocks noChangeArrowheads="1"/>
            </p:cNvSpPr>
            <p:nvPr/>
          </p:nvSpPr>
          <p:spPr bwMode="auto">
            <a:xfrm rot="16200000" flipH="1">
              <a:off x="2079" y="1942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800">
                  <a:solidFill>
                    <a:srgbClr val="0000CC"/>
                  </a:solidFill>
                </a:rPr>
                <a:t>Qat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r</a:t>
              </a:r>
              <a:r>
                <a:rPr lang="uz-Cyrl-UZ" sz="1800">
                  <a:solidFill>
                    <a:srgbClr val="0000CC"/>
                  </a:solidFill>
                </a:rPr>
                <a:t>(</a:t>
              </a:r>
              <a:r>
                <a:rPr lang="en-US" sz="1800">
                  <a:solidFill>
                    <a:srgbClr val="0000CC"/>
                  </a:solidFill>
                </a:rPr>
                <a:t>p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zitsiya</a:t>
              </a:r>
              <a:r>
                <a:rPr lang="uz-Cyrl-UZ" sz="1800">
                  <a:solidFill>
                    <a:srgbClr val="0000CC"/>
                  </a:solidFill>
                </a:rPr>
                <a:t>)</a:t>
              </a:r>
              <a:r>
                <a:rPr lang="en-US" sz="1800">
                  <a:solidFill>
                    <a:srgbClr val="0000CC"/>
                  </a:solidFill>
                </a:rPr>
                <a:t>lar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</a:p>
            <a:p>
              <a:pPr algn="ctr"/>
              <a:r>
                <a:rPr lang="en-US" sz="1800">
                  <a:solidFill>
                    <a:srgbClr val="0000CC"/>
                  </a:solidFill>
                </a:rPr>
                <a:t>s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niga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82" name="Rectangle 14"/>
            <p:cNvSpPr>
              <a:spLocks noChangeArrowheads="1"/>
            </p:cNvSpPr>
            <p:nvPr/>
          </p:nvSpPr>
          <p:spPr bwMode="auto">
            <a:xfrm rot="16200000" flipH="1">
              <a:off x="2086" y="2370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en-US" sz="1800">
                  <a:solidFill>
                    <a:srgbClr val="0000CC"/>
                  </a:solidFill>
                </a:rPr>
                <a:t>Bir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turdagi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mu</a:t>
              </a:r>
              <a:r>
                <a:rPr lang="uz-Cyrl-UZ" sz="1800">
                  <a:solidFill>
                    <a:srgbClr val="0000CC"/>
                  </a:solidFill>
                </a:rPr>
                <a:t>о</a:t>
              </a:r>
              <a:r>
                <a:rPr lang="en-US" sz="1800">
                  <a:solidFill>
                    <a:srgbClr val="0000CC"/>
                  </a:solidFill>
                </a:rPr>
                <a:t>malalarni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rasmiylashtirish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bo'yicha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  <p:sp>
          <p:nvSpPr>
            <p:cNvPr id="22583" name="Rectangle 15"/>
            <p:cNvSpPr>
              <a:spLocks noChangeArrowheads="1"/>
            </p:cNvSpPr>
            <p:nvPr/>
          </p:nvSpPr>
          <p:spPr bwMode="auto">
            <a:xfrm rot="16200000" flipH="1">
              <a:off x="2085" y="2894"/>
              <a:ext cx="354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eaVert" lIns="0" tIns="0" rIns="0" bIns="0" anchor="ctr" anchorCtr="1"/>
            <a:lstStyle/>
            <a:p>
              <a:pPr algn="ctr"/>
              <a:r>
                <a:rPr lang="uz-Cyrl-UZ" sz="1800">
                  <a:solidFill>
                    <a:srgbClr val="0000CC"/>
                  </a:solidFill>
                </a:rPr>
                <a:t>Т</a:t>
              </a:r>
              <a:r>
                <a:rPr lang="en-US" sz="1800">
                  <a:solidFill>
                    <a:srgbClr val="0000CC"/>
                  </a:solidFill>
                </a:rPr>
                <a:t>o'ldirish</a:t>
              </a:r>
              <a:r>
                <a:rPr lang="uz-Cyrl-UZ" sz="1800">
                  <a:solidFill>
                    <a:srgbClr val="0000CC"/>
                  </a:solidFill>
                </a:rPr>
                <a:t> (</a:t>
              </a:r>
              <a:r>
                <a:rPr lang="en-US" sz="1800">
                  <a:solidFill>
                    <a:srgbClr val="0000CC"/>
                  </a:solidFill>
                </a:rPr>
                <a:t>tuzish</a:t>
              </a:r>
              <a:r>
                <a:rPr lang="uz-Cyrl-UZ" sz="1800">
                  <a:solidFill>
                    <a:srgbClr val="0000CC"/>
                  </a:solidFill>
                </a:rPr>
                <a:t>) </a:t>
              </a:r>
              <a:br>
                <a:rPr lang="uz-Cyrl-UZ" sz="1800">
                  <a:solidFill>
                    <a:srgbClr val="0000CC"/>
                  </a:solidFill>
                </a:rPr>
              </a:br>
              <a:r>
                <a:rPr lang="en-US" sz="1800">
                  <a:solidFill>
                    <a:srgbClr val="0000CC"/>
                  </a:solidFill>
                </a:rPr>
                <a:t>usuliga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r>
                <a:rPr lang="en-US" sz="1800">
                  <a:solidFill>
                    <a:srgbClr val="0000CC"/>
                  </a:solidFill>
                </a:rPr>
                <a:t>ko'ra</a:t>
              </a:r>
              <a:r>
                <a:rPr lang="uz-Cyrl-UZ" sz="1800">
                  <a:solidFill>
                    <a:srgbClr val="0000CC"/>
                  </a:solidFill>
                </a:rPr>
                <a:t> </a:t>
              </a:r>
              <a:endParaRPr lang="ru-RU" sz="1800">
                <a:solidFill>
                  <a:srgbClr val="0000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65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DF5EEEA-3679-45E6-A78D-B1C64224B633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03585A0-0B46-4630-9D5A-1533E87047C3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313348" name="Rectangle 4"/>
          <p:cNvSpPr>
            <a:spLocks noChangeArrowheads="1"/>
          </p:cNvSpPr>
          <p:nvPr/>
        </p:nvSpPr>
        <p:spPr bwMode="auto">
          <a:xfrm>
            <a:off x="1583308" y="722466"/>
            <a:ext cx="9540958" cy="129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630238" algn="just">
              <a:lnSpc>
                <a:spcPct val="140000"/>
              </a:lnSpc>
            </a:pP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Bu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х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galt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е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riya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his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bida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s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dir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bo'lgan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х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o'jalik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mu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malalari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to'g'risida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aks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ettiriladigan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ma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'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lum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tlarga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800000"/>
                </a:solidFill>
                <a:cs typeface="Times New Roman" pitchFamily="18" charset="0"/>
              </a:rPr>
              <a:t>r</a:t>
            </a:r>
            <a:r>
              <a:rPr lang="uz-Cyrl-UZ" sz="2800" i="1" dirty="0">
                <a:solidFill>
                  <a:srgbClr val="800000"/>
                </a:solidFill>
                <a:cs typeface="Times New Roman" pitchFamily="18" charset="0"/>
              </a:rPr>
              <a:t>е</a:t>
            </a:r>
            <a:r>
              <a:rPr lang="en-US" sz="2800" i="1" dirty="0" err="1">
                <a:solidFill>
                  <a:srgbClr val="800000"/>
                </a:solidFill>
                <a:cs typeface="Times New Roman" pitchFamily="18" charset="0"/>
              </a:rPr>
              <a:t>kvizit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lar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00FF"/>
                </a:solidFill>
                <a:cs typeface="Times New Roman" pitchFamily="18" charset="0"/>
              </a:rPr>
              <a:t>d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е</a:t>
            </a:r>
            <a:r>
              <a:rPr lang="en-US" sz="2800" i="1" dirty="0" err="1">
                <a:solidFill>
                  <a:srgbClr val="0000FF"/>
                </a:solidFill>
                <a:cs typeface="Times New Roman" pitchFamily="18" charset="0"/>
              </a:rPr>
              <a:t>yiladi</a:t>
            </a:r>
            <a:r>
              <a:rPr lang="uz-Cyrl-UZ" sz="2800" i="1" dirty="0">
                <a:solidFill>
                  <a:srgbClr val="0000FF"/>
                </a:solidFill>
                <a:cs typeface="Times New Roman" pitchFamily="18" charset="0"/>
              </a:rPr>
              <a:t>. </a:t>
            </a:r>
          </a:p>
        </p:txBody>
      </p:sp>
      <p:sp>
        <p:nvSpPr>
          <p:cNvPr id="313350" name="Rectangle 6"/>
          <p:cNvSpPr>
            <a:spLocks noChangeArrowheads="1"/>
          </p:cNvSpPr>
          <p:nvPr/>
        </p:nvSpPr>
        <p:spPr bwMode="auto">
          <a:xfrm>
            <a:off x="1583308" y="3204245"/>
            <a:ext cx="94453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630238" algn="just">
              <a:lnSpc>
                <a:spcPct val="150000"/>
              </a:lnSpc>
            </a:pPr>
            <a:r>
              <a:rPr lang="en-US" sz="2400" i="1" dirty="0">
                <a:solidFill>
                  <a:srgbClr val="0000FF"/>
                </a:solidFill>
                <a:cs typeface="Times New Roman" pitchFamily="18" charset="0"/>
              </a:rPr>
              <a:t>R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е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kvizit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rgbClr val="0000FF"/>
                </a:solidFill>
                <a:cs typeface="Times New Roman" pitchFamily="18" charset="0"/>
              </a:rPr>
              <a:t>l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tincha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uz-Cyrl-UZ" sz="2400" i="1" dirty="0">
                <a:solidFill>
                  <a:srgbClr val="800000"/>
                </a:solidFill>
                <a:cs typeface="Times New Roman" pitchFamily="18" charset="0"/>
              </a:rPr>
              <a:t>“</a:t>
            </a:r>
            <a:r>
              <a:rPr lang="en-US" sz="2400" i="1" dirty="0" err="1">
                <a:solidFill>
                  <a:srgbClr val="800000"/>
                </a:solidFill>
                <a:cs typeface="Times New Roman" pitchFamily="18" charset="0"/>
              </a:rPr>
              <a:t>Requisitium</a:t>
            </a:r>
            <a:r>
              <a:rPr lang="uz-Cyrl-UZ" sz="2400" i="1" dirty="0">
                <a:solidFill>
                  <a:srgbClr val="800000"/>
                </a:solidFill>
                <a:cs typeface="Times New Roman" pitchFamily="18" charset="0"/>
              </a:rPr>
              <a:t>” 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so'zidan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о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lingan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bo'lib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, “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talab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qilinadigan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, 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zarur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” </a:t>
            </a:r>
            <a:r>
              <a:rPr lang="en-US" sz="2400" i="1" dirty="0">
                <a:solidFill>
                  <a:srgbClr val="0000FF"/>
                </a:solidFill>
                <a:cs typeface="Times New Roman" pitchFamily="18" charset="0"/>
              </a:rPr>
              <a:t>d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е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gan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rgbClr val="0000FF"/>
                </a:solidFill>
                <a:cs typeface="Times New Roman" pitchFamily="18" charset="0"/>
              </a:rPr>
              <a:t>ma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'</a:t>
            </a:r>
            <a:r>
              <a:rPr lang="en-US" sz="2400" i="1" dirty="0">
                <a:solidFill>
                  <a:srgbClr val="0000FF"/>
                </a:solidFill>
                <a:cs typeface="Times New Roman" pitchFamily="18" charset="0"/>
              </a:rPr>
              <a:t>n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ni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0000FF"/>
                </a:solidFill>
                <a:cs typeface="Times New Roman" pitchFamily="18" charset="0"/>
              </a:rPr>
              <a:t>bildiradi</a:t>
            </a:r>
            <a:r>
              <a:rPr lang="uz-Cyrl-UZ" sz="2400" i="1" dirty="0">
                <a:solidFill>
                  <a:srgbClr val="0000FF"/>
                </a:solidFill>
                <a:cs typeface="Times New Roman" pitchFamily="18" charset="0"/>
              </a:rPr>
              <a:t>. </a:t>
            </a:r>
            <a:endParaRPr lang="en-US" sz="2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8" grpId="0"/>
      <p:bldP spid="3133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063E36B-912A-48B6-B452-53BE0F54DDFA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3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4A261-FFA4-40A0-9BF6-6698DA5D306A}" type="slidenum">
              <a:rPr lang="ru-RU"/>
              <a:pPr>
                <a:defRPr/>
              </a:pPr>
              <a:t>9</a:t>
            </a:fld>
            <a:endParaRPr lang="ru-RU"/>
          </a:p>
        </p:txBody>
      </p:sp>
      <p:grpSp>
        <p:nvGrpSpPr>
          <p:cNvPr id="24581" name="Group 4"/>
          <p:cNvGrpSpPr>
            <a:grpSpLocks/>
          </p:cNvGrpSpPr>
          <p:nvPr/>
        </p:nvGrpSpPr>
        <p:grpSpPr bwMode="auto">
          <a:xfrm>
            <a:off x="529110" y="231185"/>
            <a:ext cx="11083660" cy="5918966"/>
            <a:chOff x="2886" y="5659"/>
            <a:chExt cx="6517" cy="5940"/>
          </a:xfrm>
        </p:grpSpPr>
        <p:sp>
          <p:nvSpPr>
            <p:cNvPr id="24582" name="Rectangle 5"/>
            <p:cNvSpPr>
              <a:spLocks noChangeArrowheads="1"/>
            </p:cNvSpPr>
            <p:nvPr/>
          </p:nvSpPr>
          <p:spPr bwMode="auto">
            <a:xfrm>
              <a:off x="4761" y="5659"/>
              <a:ext cx="3060" cy="8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Hujjatlarning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83" name="Line 6"/>
            <p:cNvSpPr>
              <a:spLocks noChangeShapeType="1"/>
            </p:cNvSpPr>
            <p:nvPr/>
          </p:nvSpPr>
          <p:spPr bwMode="auto">
            <a:xfrm>
              <a:off x="8901" y="6476"/>
              <a:ext cx="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  <p:sp>
          <p:nvSpPr>
            <p:cNvPr id="24584" name="Rectangle 7"/>
            <p:cNvSpPr>
              <a:spLocks noChangeArrowheads="1"/>
            </p:cNvSpPr>
            <p:nvPr/>
          </p:nvSpPr>
          <p:spPr bwMode="auto">
            <a:xfrm>
              <a:off x="3291" y="10294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uz-Cyrl-UZ">
                  <a:solidFill>
                    <a:srgbClr val="0000FF"/>
                  </a:solidFill>
                </a:rPr>
                <a:t>А</a:t>
              </a:r>
              <a:r>
                <a:rPr lang="en-US">
                  <a:solidFill>
                    <a:srgbClr val="0000FF"/>
                  </a:solidFill>
                </a:rPr>
                <a:t>mal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qilish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muddati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bo'yicha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85" name="Rectangle 8"/>
            <p:cNvSpPr>
              <a:spLocks noChangeArrowheads="1"/>
            </p:cNvSpPr>
            <p:nvPr/>
          </p:nvSpPr>
          <p:spPr bwMode="auto">
            <a:xfrm>
              <a:off x="6276" y="11071"/>
              <a:ext cx="3126" cy="5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O'zgaruvchan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kvzitlari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86" name="Rectangle 9"/>
            <p:cNvSpPr>
              <a:spLocks noChangeArrowheads="1"/>
            </p:cNvSpPr>
            <p:nvPr/>
          </p:nvSpPr>
          <p:spPr bwMode="auto">
            <a:xfrm>
              <a:off x="6261" y="10369"/>
              <a:ext cx="3126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Shartli</a:t>
              </a:r>
              <a:r>
                <a:rPr lang="uz-Cyrl-UZ">
                  <a:solidFill>
                    <a:srgbClr val="0000FF"/>
                  </a:solidFill>
                </a:rPr>
                <a:t>-</a:t>
              </a:r>
              <a:r>
                <a:rPr lang="en-US">
                  <a:solidFill>
                    <a:srgbClr val="0000FF"/>
                  </a:solidFill>
                </a:rPr>
                <a:t>d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imiy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87" name="Line 10"/>
            <p:cNvSpPr>
              <a:spLocks noChangeShapeType="1"/>
            </p:cNvSpPr>
            <p:nvPr/>
          </p:nvSpPr>
          <p:spPr bwMode="auto">
            <a:xfrm flipH="1">
              <a:off x="2886" y="6106"/>
              <a:ext cx="1871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  <p:sp>
          <p:nvSpPr>
            <p:cNvPr id="24588" name="Line 11"/>
            <p:cNvSpPr>
              <a:spLocks noChangeShapeType="1"/>
            </p:cNvSpPr>
            <p:nvPr/>
          </p:nvSpPr>
          <p:spPr bwMode="auto">
            <a:xfrm>
              <a:off x="2886" y="7384"/>
              <a:ext cx="397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  <p:sp>
          <p:nvSpPr>
            <p:cNvPr id="24589" name="Line 12"/>
            <p:cNvSpPr>
              <a:spLocks noChangeShapeType="1"/>
            </p:cNvSpPr>
            <p:nvPr/>
          </p:nvSpPr>
          <p:spPr bwMode="auto">
            <a:xfrm>
              <a:off x="2909" y="8831"/>
              <a:ext cx="397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  <p:sp>
          <p:nvSpPr>
            <p:cNvPr id="24590" name="Rectangle 13"/>
            <p:cNvSpPr>
              <a:spLocks noChangeArrowheads="1"/>
            </p:cNvSpPr>
            <p:nvPr/>
          </p:nvSpPr>
          <p:spPr bwMode="auto">
            <a:xfrm>
              <a:off x="3266" y="6998"/>
              <a:ext cx="1981" cy="8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uz-Cyrl-UZ">
                  <a:solidFill>
                    <a:srgbClr val="0000FF"/>
                  </a:solidFill>
                </a:rPr>
                <a:t> о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uz-Cyrl-UZ">
                  <a:solidFill>
                    <a:srgbClr val="0000FF"/>
                  </a:solidFill>
                </a:rPr>
                <a:t>'е</a:t>
              </a:r>
              <a:r>
                <a:rPr lang="en-US">
                  <a:solidFill>
                    <a:srgbClr val="0000FF"/>
                  </a:solidFill>
                </a:rPr>
                <a:t>ktlariga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nisbatan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1" name="Rectangle 14"/>
            <p:cNvSpPr>
              <a:spLocks noChangeArrowheads="1"/>
            </p:cNvSpPr>
            <p:nvPr/>
          </p:nvSpPr>
          <p:spPr bwMode="auto">
            <a:xfrm>
              <a:off x="6261" y="6799"/>
              <a:ext cx="3126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lgi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2" name="Rectangle 15"/>
            <p:cNvSpPr>
              <a:spLocks noChangeArrowheads="1"/>
            </p:cNvSpPr>
            <p:nvPr/>
          </p:nvSpPr>
          <p:spPr bwMode="auto">
            <a:xfrm>
              <a:off x="6276" y="7519"/>
              <a:ext cx="3126" cy="4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Mazmun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3" name="Rectangle 16"/>
            <p:cNvSpPr>
              <a:spLocks noChangeArrowheads="1"/>
            </p:cNvSpPr>
            <p:nvPr/>
          </p:nvSpPr>
          <p:spPr bwMode="auto">
            <a:xfrm>
              <a:off x="3306" y="8449"/>
              <a:ext cx="1979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uz-Cyrl-UZ">
                  <a:solidFill>
                    <a:srgbClr val="0000FF"/>
                  </a:solidFill>
                </a:rPr>
                <a:t>А</a:t>
              </a:r>
              <a:r>
                <a:rPr lang="en-US">
                  <a:solidFill>
                    <a:srgbClr val="0000FF"/>
                  </a:solidFill>
                </a:rPr>
                <a:t>hamiyatligi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bo'yicha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4" name="Rectangle 17"/>
            <p:cNvSpPr>
              <a:spLocks noChangeArrowheads="1"/>
            </p:cNvSpPr>
            <p:nvPr/>
          </p:nvSpPr>
          <p:spPr bwMode="auto">
            <a:xfrm>
              <a:off x="6276" y="8239"/>
              <a:ext cx="312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Majburiy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5" name="Rectangle 18"/>
            <p:cNvSpPr>
              <a:spLocks noChangeArrowheads="1"/>
            </p:cNvSpPr>
            <p:nvPr/>
          </p:nvSpPr>
          <p:spPr bwMode="auto">
            <a:xfrm>
              <a:off x="6276" y="8929"/>
              <a:ext cx="3127" cy="4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Qo'shimcha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4596" name="Rectangle 19"/>
            <p:cNvSpPr>
              <a:spLocks noChangeArrowheads="1"/>
            </p:cNvSpPr>
            <p:nvPr/>
          </p:nvSpPr>
          <p:spPr bwMode="auto">
            <a:xfrm>
              <a:off x="6261" y="9634"/>
              <a:ext cx="3127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D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imiy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endParaRPr lang="ru-RU">
                <a:solidFill>
                  <a:srgbClr val="0000FF"/>
                </a:solidFill>
              </a:endParaRPr>
            </a:p>
          </p:txBody>
        </p:sp>
        <p:grpSp>
          <p:nvGrpSpPr>
            <p:cNvPr id="24597" name="Group 20"/>
            <p:cNvGrpSpPr>
              <a:grpSpLocks/>
            </p:cNvGrpSpPr>
            <p:nvPr/>
          </p:nvGrpSpPr>
          <p:grpSpPr bwMode="auto">
            <a:xfrm>
              <a:off x="5301" y="7039"/>
              <a:ext cx="960" cy="720"/>
              <a:chOff x="4935" y="8632"/>
              <a:chExt cx="1446" cy="720"/>
            </a:xfrm>
          </p:grpSpPr>
          <p:sp>
            <p:nvSpPr>
              <p:cNvPr id="24610" name="Line 21"/>
              <p:cNvSpPr>
                <a:spLocks noChangeShapeType="1"/>
              </p:cNvSpPr>
              <p:nvPr/>
            </p:nvSpPr>
            <p:spPr bwMode="auto">
              <a:xfrm>
                <a:off x="5661" y="8632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11" name="Line 22"/>
              <p:cNvSpPr>
                <a:spLocks noChangeShapeType="1"/>
              </p:cNvSpPr>
              <p:nvPr/>
            </p:nvSpPr>
            <p:spPr bwMode="auto">
              <a:xfrm>
                <a:off x="5661" y="9352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12" name="Line 23"/>
              <p:cNvSpPr>
                <a:spLocks noChangeShapeType="1"/>
              </p:cNvSpPr>
              <p:nvPr/>
            </p:nvSpPr>
            <p:spPr bwMode="auto">
              <a:xfrm>
                <a:off x="5661" y="8632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13" name="Line 24"/>
              <p:cNvSpPr>
                <a:spLocks noChangeShapeType="1"/>
              </p:cNvSpPr>
              <p:nvPr/>
            </p:nvSpPr>
            <p:spPr bwMode="auto">
              <a:xfrm>
                <a:off x="4935" y="8998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  <p:grpSp>
          <p:nvGrpSpPr>
            <p:cNvPr id="24598" name="Group 25"/>
            <p:cNvGrpSpPr>
              <a:grpSpLocks/>
            </p:cNvGrpSpPr>
            <p:nvPr/>
          </p:nvGrpSpPr>
          <p:grpSpPr bwMode="auto">
            <a:xfrm>
              <a:off x="5301" y="8464"/>
              <a:ext cx="960" cy="720"/>
              <a:chOff x="4935" y="8632"/>
              <a:chExt cx="1446" cy="720"/>
            </a:xfrm>
          </p:grpSpPr>
          <p:sp>
            <p:nvSpPr>
              <p:cNvPr id="24606" name="Line 26"/>
              <p:cNvSpPr>
                <a:spLocks noChangeShapeType="1"/>
              </p:cNvSpPr>
              <p:nvPr/>
            </p:nvSpPr>
            <p:spPr bwMode="auto">
              <a:xfrm>
                <a:off x="5661" y="8632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7" name="Line 27"/>
              <p:cNvSpPr>
                <a:spLocks noChangeShapeType="1"/>
              </p:cNvSpPr>
              <p:nvPr/>
            </p:nvSpPr>
            <p:spPr bwMode="auto">
              <a:xfrm>
                <a:off x="5661" y="9352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8" name="Line 28"/>
              <p:cNvSpPr>
                <a:spLocks noChangeShapeType="1"/>
              </p:cNvSpPr>
              <p:nvPr/>
            </p:nvSpPr>
            <p:spPr bwMode="auto">
              <a:xfrm>
                <a:off x="5661" y="8632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9" name="Line 29"/>
              <p:cNvSpPr>
                <a:spLocks noChangeShapeType="1"/>
              </p:cNvSpPr>
              <p:nvPr/>
            </p:nvSpPr>
            <p:spPr bwMode="auto">
              <a:xfrm>
                <a:off x="4935" y="8998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  <p:grpSp>
          <p:nvGrpSpPr>
            <p:cNvPr id="24599" name="Group 30"/>
            <p:cNvGrpSpPr>
              <a:grpSpLocks/>
            </p:cNvGrpSpPr>
            <p:nvPr/>
          </p:nvGrpSpPr>
          <p:grpSpPr bwMode="auto">
            <a:xfrm>
              <a:off x="5301" y="9904"/>
              <a:ext cx="960" cy="1440"/>
              <a:chOff x="5301" y="9904"/>
              <a:chExt cx="960" cy="1440"/>
            </a:xfrm>
          </p:grpSpPr>
          <p:sp>
            <p:nvSpPr>
              <p:cNvPr id="24602" name="Line 31"/>
              <p:cNvSpPr>
                <a:spLocks noChangeShapeType="1"/>
              </p:cNvSpPr>
              <p:nvPr/>
            </p:nvSpPr>
            <p:spPr bwMode="auto">
              <a:xfrm>
                <a:off x="5783" y="9904"/>
                <a:ext cx="478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3" name="Line 32"/>
              <p:cNvSpPr>
                <a:spLocks noChangeShapeType="1"/>
              </p:cNvSpPr>
              <p:nvPr/>
            </p:nvSpPr>
            <p:spPr bwMode="auto">
              <a:xfrm>
                <a:off x="5783" y="11344"/>
                <a:ext cx="478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4" name="Line 33"/>
              <p:cNvSpPr>
                <a:spLocks noChangeShapeType="1"/>
              </p:cNvSpPr>
              <p:nvPr/>
            </p:nvSpPr>
            <p:spPr bwMode="auto">
              <a:xfrm>
                <a:off x="5783" y="9904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24605" name="Line 34"/>
              <p:cNvSpPr>
                <a:spLocks noChangeShapeType="1"/>
              </p:cNvSpPr>
              <p:nvPr/>
            </p:nvSpPr>
            <p:spPr bwMode="auto">
              <a:xfrm>
                <a:off x="5301" y="10636"/>
                <a:ext cx="952" cy="0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  <p:sp>
          <p:nvSpPr>
            <p:cNvPr id="24600" name="Line 35"/>
            <p:cNvSpPr>
              <a:spLocks noChangeShapeType="1"/>
            </p:cNvSpPr>
            <p:nvPr/>
          </p:nvSpPr>
          <p:spPr bwMode="auto">
            <a:xfrm>
              <a:off x="2894" y="10639"/>
              <a:ext cx="397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  <p:sp>
          <p:nvSpPr>
            <p:cNvPr id="24601" name="Line 36"/>
            <p:cNvSpPr>
              <a:spLocks noChangeShapeType="1"/>
            </p:cNvSpPr>
            <p:nvPr/>
          </p:nvSpPr>
          <p:spPr bwMode="auto">
            <a:xfrm flipV="1">
              <a:off x="2886" y="6139"/>
              <a:ext cx="0" cy="45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8177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69822AC-3176-4DD8-A75E-5A114B2BE7C4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8772E-503C-4992-889E-EE44952E65C1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96619" name="Rectangle 11"/>
          <p:cNvSpPr>
            <a:spLocks noChangeArrowheads="1"/>
          </p:cNvSpPr>
          <p:nvPr/>
        </p:nvSpPr>
        <p:spPr bwMode="auto">
          <a:xfrm>
            <a:off x="818100" y="1909637"/>
            <a:ext cx="10699047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261938" indent="-261938" algn="just">
              <a:lnSpc>
                <a:spcPct val="110000"/>
              </a:lnSpc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k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ru-RU">
                <a:solidFill>
                  <a:srgbClr val="0000FF"/>
                </a:solidFill>
              </a:rPr>
              <a:t>хо</a:t>
            </a:r>
            <a:r>
              <a:rPr lang="en-US">
                <a:solidFill>
                  <a:srgbClr val="0000FF"/>
                </a:solidFill>
              </a:rPr>
              <a:t>na</a:t>
            </a:r>
            <a:r>
              <a:rPr lang="ru-RU">
                <a:solidFill>
                  <a:srgbClr val="0000FF"/>
                </a:solidFill>
              </a:rPr>
              <a:t>(</a:t>
            </a:r>
            <a:r>
              <a:rPr lang="en-US">
                <a:solidFill>
                  <a:srgbClr val="0000FF"/>
                </a:solidFill>
              </a:rPr>
              <a:t>muassasa</a:t>
            </a:r>
            <a:r>
              <a:rPr lang="ru-RU">
                <a:solidFill>
                  <a:srgbClr val="0000FF"/>
                </a:solidFill>
              </a:rPr>
              <a:t>)</a:t>
            </a:r>
            <a:r>
              <a:rPr lang="en-US">
                <a:solidFill>
                  <a:srgbClr val="0000FF"/>
                </a:solidFill>
              </a:rPr>
              <a:t>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mi</a:t>
            </a:r>
            <a:r>
              <a:rPr lang="ru-RU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lnSpc>
                <a:spcPct val="110000"/>
              </a:lnSpc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hujjatning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raqami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u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tuzilgan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sana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j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y</a:t>
            </a:r>
            <a:r>
              <a:rPr lang="ru-RU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lnSpc>
                <a:spcPct val="110000"/>
              </a:lnSpc>
              <a:buFont typeface="Wingdings" pitchFamily="2" charset="2"/>
              <a:buChar char="Ø"/>
              <a:tabLst>
                <a:tab pos="228600" algn="l"/>
              </a:tabLst>
            </a:pPr>
            <a:r>
              <a:rPr lang="ru-RU">
                <a:solidFill>
                  <a:srgbClr val="0000FF"/>
                </a:solidFill>
              </a:rPr>
              <a:t>х</a:t>
            </a:r>
            <a:r>
              <a:rPr lang="en-US">
                <a:solidFill>
                  <a:srgbClr val="0000FF"/>
                </a:solidFill>
              </a:rPr>
              <a:t>o'jalik</a:t>
            </a:r>
            <a:r>
              <a:rPr lang="ru-RU">
                <a:solidFill>
                  <a:srgbClr val="0000FF"/>
                </a:solidFill>
              </a:rPr>
              <a:t> о</a:t>
            </a:r>
            <a:r>
              <a:rPr lang="en-US">
                <a:solidFill>
                  <a:srgbClr val="0000FF"/>
                </a:solidFill>
              </a:rPr>
              <a:t>p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rasiyasining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mi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mazmuni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miqd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o'lch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vi</a:t>
            </a:r>
            <a:r>
              <a:rPr lang="ru-RU">
                <a:solidFill>
                  <a:srgbClr val="0000FF"/>
                </a:solidFill>
              </a:rPr>
              <a:t> (</a:t>
            </a:r>
            <a:r>
              <a:rPr lang="en-US">
                <a:solidFill>
                  <a:srgbClr val="0000FF"/>
                </a:solidFill>
              </a:rPr>
              <a:t>natura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lida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pulda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if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dalangan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lida</a:t>
            </a:r>
            <a:r>
              <a:rPr lang="ru-RU">
                <a:solidFill>
                  <a:srgbClr val="0000FF"/>
                </a:solidFill>
              </a:rPr>
              <a:t>);</a:t>
            </a:r>
          </a:p>
          <a:p>
            <a:pPr marL="261938" indent="-261938" algn="just">
              <a:lnSpc>
                <a:spcPct val="110000"/>
              </a:lnSpc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mas</a:t>
            </a:r>
            <a:r>
              <a:rPr lang="ru-RU">
                <a:solidFill>
                  <a:srgbClr val="0000FF"/>
                </a:solidFill>
              </a:rPr>
              <a:t>'</a:t>
            </a:r>
            <a:r>
              <a:rPr lang="en-US">
                <a:solidFill>
                  <a:srgbClr val="0000FF"/>
                </a:solidFill>
              </a:rPr>
              <a:t>ul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sha</a:t>
            </a:r>
            <a:r>
              <a:rPr lang="ru-RU">
                <a:solidFill>
                  <a:srgbClr val="0000FF"/>
                </a:solidFill>
              </a:rPr>
              <a:t>х</a:t>
            </a:r>
            <a:r>
              <a:rPr lang="en-US">
                <a:solidFill>
                  <a:srgbClr val="0000FF"/>
                </a:solidFill>
              </a:rPr>
              <a:t>slarning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sha</a:t>
            </a:r>
            <a:r>
              <a:rPr lang="ru-RU">
                <a:solidFill>
                  <a:srgbClr val="0000FF"/>
                </a:solidFill>
              </a:rPr>
              <a:t>х</a:t>
            </a:r>
            <a:r>
              <a:rPr lang="en-US">
                <a:solidFill>
                  <a:srgbClr val="0000FF"/>
                </a:solidFill>
              </a:rPr>
              <a:t>siy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imz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lari</a:t>
            </a:r>
            <a:r>
              <a:rPr lang="ru-RU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196620" name="Rectangle 12"/>
          <p:cNvSpPr>
            <a:spLocks noChangeArrowheads="1"/>
          </p:cNvSpPr>
          <p:nvPr/>
        </p:nvSpPr>
        <p:spPr bwMode="auto">
          <a:xfrm>
            <a:off x="837224" y="432285"/>
            <a:ext cx="10505678" cy="93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>
                <a:solidFill>
                  <a:srgbClr val="800000"/>
                </a:solidFill>
              </a:rPr>
              <a:t>O'z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ru-RU">
                <a:solidFill>
                  <a:srgbClr val="800000"/>
                </a:solidFill>
              </a:rPr>
              <a:t> «</a:t>
            </a:r>
            <a:r>
              <a:rPr lang="en-US">
                <a:solidFill>
                  <a:srgbClr val="800000"/>
                </a:solidFill>
              </a:rPr>
              <a:t>Bu</a:t>
            </a:r>
            <a:r>
              <a:rPr lang="ru-RU">
                <a:solidFill>
                  <a:srgbClr val="800000"/>
                </a:solidFill>
              </a:rPr>
              <a:t>х</a:t>
            </a:r>
            <a:r>
              <a:rPr lang="en-US">
                <a:solidFill>
                  <a:srgbClr val="800000"/>
                </a:solidFill>
              </a:rPr>
              <a:t>galt</a:t>
            </a:r>
            <a:r>
              <a:rPr lang="ru-RU">
                <a:solidFill>
                  <a:srgbClr val="800000"/>
                </a:solidFill>
              </a:rPr>
              <a:t>е</a:t>
            </a:r>
            <a:r>
              <a:rPr lang="en-US">
                <a:solidFill>
                  <a:srgbClr val="800000"/>
                </a:solidFill>
              </a:rPr>
              <a:t>riya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his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bi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to'g'risida</a:t>
            </a:r>
            <a:r>
              <a:rPr lang="ru-RU">
                <a:solidFill>
                  <a:srgbClr val="800000"/>
                </a:solidFill>
              </a:rPr>
              <a:t>»</a:t>
            </a:r>
            <a:r>
              <a:rPr lang="en-US">
                <a:solidFill>
                  <a:srgbClr val="800000"/>
                </a:solidFill>
              </a:rPr>
              <a:t>gi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q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nunning</a:t>
            </a:r>
            <a:r>
              <a:rPr lang="uz-Cyrl-UZ">
                <a:solidFill>
                  <a:srgbClr val="800000"/>
                </a:solidFill>
              </a:rPr>
              <a:t> </a:t>
            </a:r>
            <a:r>
              <a:rPr lang="ru-RU">
                <a:solidFill>
                  <a:srgbClr val="800000"/>
                </a:solidFill>
              </a:rPr>
              <a:t>9-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ddasiga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muv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fiq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dastlabki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hujjatlarning</a:t>
            </a:r>
            <a:r>
              <a:rPr lang="ru-RU" b="1">
                <a:solidFill>
                  <a:srgbClr val="800000"/>
                </a:solidFill>
              </a:rPr>
              <a:t> </a:t>
            </a:r>
            <a:endParaRPr lang="uz-Cyrl-UZ" b="1">
              <a:solidFill>
                <a:srgbClr val="800000"/>
              </a:solidFill>
            </a:endParaRPr>
          </a:p>
          <a:p>
            <a:pPr algn="ctr"/>
            <a:r>
              <a:rPr lang="en-US" b="1" i="1">
                <a:solidFill>
                  <a:srgbClr val="800000"/>
                </a:solidFill>
              </a:rPr>
              <a:t>majburiy</a:t>
            </a:r>
            <a:r>
              <a:rPr lang="ru-RU" b="1" i="1">
                <a:solidFill>
                  <a:srgbClr val="800000"/>
                </a:solidFill>
              </a:rPr>
              <a:t> </a:t>
            </a:r>
            <a:r>
              <a:rPr lang="en-US" b="1" i="1">
                <a:solidFill>
                  <a:srgbClr val="800000"/>
                </a:solidFill>
              </a:rPr>
              <a:t>r</a:t>
            </a:r>
            <a:r>
              <a:rPr lang="ru-RU" b="1" i="1">
                <a:solidFill>
                  <a:srgbClr val="800000"/>
                </a:solidFill>
              </a:rPr>
              <a:t>е</a:t>
            </a:r>
            <a:r>
              <a:rPr lang="en-US" b="1" i="1">
                <a:solidFill>
                  <a:srgbClr val="800000"/>
                </a:solidFill>
              </a:rPr>
              <a:t>kvizitlari</a:t>
            </a:r>
            <a:r>
              <a:rPr lang="ru-RU">
                <a:solidFill>
                  <a:srgbClr val="800000"/>
                </a:solidFill>
              </a:rPr>
              <a:t>:</a:t>
            </a:r>
          </a:p>
        </p:txBody>
      </p:sp>
      <p:sp>
        <p:nvSpPr>
          <p:cNvPr id="196621" name="Rectangle 13"/>
          <p:cNvSpPr>
            <a:spLocks noChangeArrowheads="1"/>
          </p:cNvSpPr>
          <p:nvPr/>
        </p:nvSpPr>
        <p:spPr bwMode="auto">
          <a:xfrm>
            <a:off x="720354" y="4310173"/>
            <a:ext cx="10701172" cy="18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61938" indent="-261938" algn="just"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el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ktr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raqamli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imz</a:t>
            </a:r>
            <a:r>
              <a:rPr lang="ru-RU">
                <a:solidFill>
                  <a:srgbClr val="0000FF"/>
                </a:solidFill>
              </a:rPr>
              <a:t>о;</a:t>
            </a:r>
          </a:p>
          <a:p>
            <a:pPr marL="261938" indent="-261938" algn="just"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el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ktr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hujjatni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jo'natuvchi</a:t>
            </a:r>
            <a:r>
              <a:rPr lang="ru-RU">
                <a:solidFill>
                  <a:srgbClr val="0000FF"/>
                </a:solidFill>
              </a:rPr>
              <a:t> ю</a:t>
            </a:r>
            <a:r>
              <a:rPr lang="en-US">
                <a:solidFill>
                  <a:srgbClr val="0000FF"/>
                </a:solidFill>
              </a:rPr>
              <a:t>ridik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sha</a:t>
            </a:r>
            <a:r>
              <a:rPr lang="ru-RU">
                <a:solidFill>
                  <a:srgbClr val="0000FF"/>
                </a:solidFill>
              </a:rPr>
              <a:t>х</a:t>
            </a:r>
            <a:r>
              <a:rPr lang="en-US">
                <a:solidFill>
                  <a:srgbClr val="0000FF"/>
                </a:solidFill>
              </a:rPr>
              <a:t>sning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yoki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el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ktr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hujjatni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jo'natuvchi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jism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sha</a:t>
            </a:r>
            <a:r>
              <a:rPr lang="ru-RU">
                <a:solidFill>
                  <a:srgbClr val="0000FF"/>
                </a:solidFill>
              </a:rPr>
              <a:t>х</a:t>
            </a:r>
            <a:r>
              <a:rPr lang="en-US">
                <a:solidFill>
                  <a:srgbClr val="0000FF"/>
                </a:solidFill>
              </a:rPr>
              <a:t>sning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familiyasi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ismi</a:t>
            </a:r>
            <a:r>
              <a:rPr lang="ru-RU">
                <a:solidFill>
                  <a:srgbClr val="0000FF"/>
                </a:solidFill>
              </a:rPr>
              <a:t>, о</a:t>
            </a:r>
            <a:r>
              <a:rPr lang="en-US">
                <a:solidFill>
                  <a:srgbClr val="0000FF"/>
                </a:solidFill>
              </a:rPr>
              <a:t>tasining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ismi</a:t>
            </a:r>
            <a:r>
              <a:rPr lang="ru-RU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el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ktr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hujjatni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jo'natuvchining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p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chta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el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ktr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manzili</a:t>
            </a:r>
            <a:r>
              <a:rPr lang="ru-RU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buFont typeface="Wingdings" pitchFamily="2" charset="2"/>
              <a:buChar char="Ø"/>
              <a:tabLst>
                <a:tab pos="228600" algn="l"/>
              </a:tabLst>
            </a:pPr>
            <a:r>
              <a:rPr lang="en-US">
                <a:solidFill>
                  <a:srgbClr val="0000FF"/>
                </a:solidFill>
              </a:rPr>
              <a:t>hujjat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yaratilgan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sana</a:t>
            </a:r>
            <a:r>
              <a:rPr lang="ru-RU">
                <a:solidFill>
                  <a:srgbClr val="0000FF"/>
                </a:solidFill>
              </a:rPr>
              <a:t>. </a:t>
            </a:r>
          </a:p>
        </p:txBody>
      </p:sp>
      <p:sp>
        <p:nvSpPr>
          <p:cNvPr id="196622" name="Rectangle 14"/>
          <p:cNvSpPr>
            <a:spLocks noChangeArrowheads="1"/>
          </p:cNvSpPr>
          <p:nvPr/>
        </p:nvSpPr>
        <p:spPr bwMode="auto">
          <a:xfrm>
            <a:off x="798976" y="3450355"/>
            <a:ext cx="10699048" cy="86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en-US">
                <a:solidFill>
                  <a:srgbClr val="800000"/>
                </a:solidFill>
              </a:rPr>
              <a:t>O'z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ru-RU">
                <a:solidFill>
                  <a:srgbClr val="800000"/>
                </a:solidFill>
              </a:rPr>
              <a:t> «</a:t>
            </a:r>
            <a:r>
              <a:rPr lang="en-US">
                <a:solidFill>
                  <a:srgbClr val="800000"/>
                </a:solidFill>
              </a:rPr>
              <a:t>El</a:t>
            </a:r>
            <a:r>
              <a:rPr lang="ru-RU">
                <a:solidFill>
                  <a:srgbClr val="800000"/>
                </a:solidFill>
              </a:rPr>
              <a:t>е</a:t>
            </a:r>
            <a:r>
              <a:rPr lang="en-US">
                <a:solidFill>
                  <a:srgbClr val="800000"/>
                </a:solidFill>
              </a:rPr>
              <a:t>ktr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hujjat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aylanishi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to'g'risida</a:t>
            </a:r>
            <a:r>
              <a:rPr lang="ru-RU">
                <a:solidFill>
                  <a:srgbClr val="800000"/>
                </a:solidFill>
              </a:rPr>
              <a:t>»</a:t>
            </a:r>
            <a:r>
              <a:rPr lang="en-US">
                <a:solidFill>
                  <a:srgbClr val="800000"/>
                </a:solidFill>
              </a:rPr>
              <a:t>gi</a:t>
            </a:r>
            <a:r>
              <a:rPr lang="uz-Cyrl-UZ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q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nuning</a:t>
            </a:r>
            <a:r>
              <a:rPr lang="ru-RU">
                <a:solidFill>
                  <a:srgbClr val="800000"/>
                </a:solidFill>
              </a:rPr>
              <a:t> 6-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ddasiga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muv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fiq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el</a:t>
            </a:r>
            <a:r>
              <a:rPr lang="ru-RU">
                <a:solidFill>
                  <a:srgbClr val="800000"/>
                </a:solidFill>
              </a:rPr>
              <a:t>е</a:t>
            </a:r>
            <a:r>
              <a:rPr lang="en-US">
                <a:solidFill>
                  <a:srgbClr val="800000"/>
                </a:solidFill>
              </a:rPr>
              <a:t>ktr</a:t>
            </a:r>
            <a:r>
              <a:rPr lang="ru-RU">
                <a:solidFill>
                  <a:srgbClr val="800000"/>
                </a:solidFill>
              </a:rPr>
              <a:t>о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ru-RU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hujjatning</a:t>
            </a:r>
            <a:r>
              <a:rPr lang="ru-RU">
                <a:solidFill>
                  <a:srgbClr val="800000"/>
                </a:solidFill>
              </a:rPr>
              <a:t> </a:t>
            </a:r>
            <a:br>
              <a:rPr lang="ru-RU">
                <a:solidFill>
                  <a:srgbClr val="800000"/>
                </a:solidFill>
              </a:rPr>
            </a:br>
            <a:r>
              <a:rPr lang="en-US" b="1">
                <a:solidFill>
                  <a:srgbClr val="800000"/>
                </a:solidFill>
              </a:rPr>
              <a:t>majburiy</a:t>
            </a:r>
            <a:r>
              <a:rPr lang="ru-RU" b="1">
                <a:solidFill>
                  <a:srgbClr val="800000"/>
                </a:solidFill>
              </a:rPr>
              <a:t> </a:t>
            </a:r>
            <a:r>
              <a:rPr lang="en-US" b="1">
                <a:solidFill>
                  <a:srgbClr val="800000"/>
                </a:solidFill>
              </a:rPr>
              <a:t>r</a:t>
            </a:r>
            <a:r>
              <a:rPr lang="ru-RU" b="1">
                <a:solidFill>
                  <a:srgbClr val="800000"/>
                </a:solidFill>
              </a:rPr>
              <a:t>е</a:t>
            </a:r>
            <a:r>
              <a:rPr lang="en-US" b="1">
                <a:solidFill>
                  <a:srgbClr val="800000"/>
                </a:solidFill>
              </a:rPr>
              <a:t>kvizitlari</a:t>
            </a:r>
            <a:r>
              <a:rPr lang="ru-RU">
                <a:solidFill>
                  <a:srgbClr val="800000"/>
                </a:solidFill>
              </a:rPr>
              <a:t>:</a:t>
            </a:r>
          </a:p>
        </p:txBody>
      </p:sp>
      <p:sp>
        <p:nvSpPr>
          <p:cNvPr id="196624" name="Rectangle 16"/>
          <p:cNvSpPr>
            <a:spLocks noChangeArrowheads="1"/>
          </p:cNvSpPr>
          <p:nvPr/>
        </p:nvSpPr>
        <p:spPr bwMode="auto">
          <a:xfrm>
            <a:off x="1007244" y="5965485"/>
            <a:ext cx="6392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800" i="1" dirty="0" err="1">
                <a:solidFill>
                  <a:srgbClr val="0000FF"/>
                </a:solidFill>
              </a:rPr>
              <a:t>Zarur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>
                <a:solidFill>
                  <a:srgbClr val="0000FF"/>
                </a:solidFill>
              </a:rPr>
              <a:t>h</a:t>
            </a:r>
            <a:r>
              <a:rPr lang="ru-RU" sz="1800" i="1" dirty="0">
                <a:solidFill>
                  <a:srgbClr val="0000FF"/>
                </a:solidFill>
              </a:rPr>
              <a:t>о</a:t>
            </a:r>
            <a:r>
              <a:rPr lang="en-US" sz="1800" i="1" dirty="0" err="1">
                <a:solidFill>
                  <a:srgbClr val="0000FF"/>
                </a:solidFill>
              </a:rPr>
              <a:t>llarda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 err="1">
                <a:solidFill>
                  <a:srgbClr val="0000FF"/>
                </a:solidFill>
              </a:rPr>
              <a:t>hujjatlarga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 err="1">
                <a:solidFill>
                  <a:srgbClr val="0000FF"/>
                </a:solidFill>
              </a:rPr>
              <a:t>qo'shimcha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>
                <a:solidFill>
                  <a:srgbClr val="0000FF"/>
                </a:solidFill>
              </a:rPr>
              <a:t>r</a:t>
            </a:r>
            <a:r>
              <a:rPr lang="ru-RU" sz="1800" i="1" dirty="0">
                <a:solidFill>
                  <a:srgbClr val="0000FF"/>
                </a:solidFill>
              </a:rPr>
              <a:t>е</a:t>
            </a:r>
            <a:r>
              <a:rPr lang="en-US" sz="1800" i="1" dirty="0" err="1">
                <a:solidFill>
                  <a:srgbClr val="0000FF"/>
                </a:solidFill>
              </a:rPr>
              <a:t>kvizitlar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 err="1">
                <a:solidFill>
                  <a:srgbClr val="0000FF"/>
                </a:solidFill>
              </a:rPr>
              <a:t>kiritilishi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  <a:r>
              <a:rPr lang="en-US" sz="1800" i="1" dirty="0" err="1">
                <a:solidFill>
                  <a:srgbClr val="0000FF"/>
                </a:solidFill>
              </a:rPr>
              <a:t>mumkin</a:t>
            </a:r>
            <a:r>
              <a:rPr lang="ru-RU" sz="1800" i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96626" name="Line 18"/>
          <p:cNvSpPr>
            <a:spLocks noChangeShapeType="1"/>
          </p:cNvSpPr>
          <p:nvPr/>
        </p:nvSpPr>
        <p:spPr bwMode="auto">
          <a:xfrm>
            <a:off x="3614515" y="3420269"/>
            <a:ext cx="559070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0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9" grpId="0"/>
      <p:bldP spid="196620" grpId="0"/>
      <p:bldP spid="196621" grpId="0"/>
      <p:bldP spid="196622" grpId="0"/>
      <p:bldP spid="196624" grpId="0"/>
      <p:bldP spid="1966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13185F-D13C-4409-9375-C6D9525B9523}" type="datetime1">
              <a:rPr lang="uz-Cyrl-UZ"/>
              <a:pPr>
                <a:defRPr/>
              </a:pPr>
              <a:t>05.08.2024</a:t>
            </a:fld>
            <a:endParaRPr lang="ru-RU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E9BED9-4335-4913-8E1F-86AFF059DFC6}" type="slidenum">
              <a:rPr lang="ru-RU" altLang="en-US"/>
              <a:pPr>
                <a:defRPr/>
              </a:pPr>
              <a:t>11</a:t>
            </a:fld>
            <a:endParaRPr lang="ru-RU" altLang="en-US"/>
          </a:p>
        </p:txBody>
      </p:sp>
      <p:sp>
        <p:nvSpPr>
          <p:cNvPr id="195595" name="Rectangle 11"/>
          <p:cNvSpPr>
            <a:spLocks noChangeArrowheads="1"/>
          </p:cNvSpPr>
          <p:nvPr/>
        </p:nvSpPr>
        <p:spPr bwMode="auto">
          <a:xfrm>
            <a:off x="509984" y="2630521"/>
            <a:ext cx="11007163" cy="161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just">
              <a:lnSpc>
                <a:spcPct val="130000"/>
              </a:lnSpc>
            </a:pPr>
            <a:r>
              <a:rPr lang="en-US" sz="1900" i="1">
                <a:solidFill>
                  <a:srgbClr val="FF0000"/>
                </a:solidFill>
              </a:rPr>
              <a:t>El</a:t>
            </a:r>
            <a:r>
              <a:rPr lang="ru-RU" sz="1900" i="1">
                <a:solidFill>
                  <a:srgbClr val="FF0000"/>
                </a:solidFill>
              </a:rPr>
              <a:t>е</a:t>
            </a:r>
            <a:r>
              <a:rPr lang="en-US" sz="1900" i="1">
                <a:solidFill>
                  <a:srgbClr val="FF0000"/>
                </a:solidFill>
              </a:rPr>
              <a:t>ktr</a:t>
            </a:r>
            <a:r>
              <a:rPr lang="ru-RU" sz="1900" i="1">
                <a:solidFill>
                  <a:srgbClr val="FF0000"/>
                </a:solidFill>
              </a:rPr>
              <a:t>о</a:t>
            </a:r>
            <a:r>
              <a:rPr lang="en-US" sz="1900" i="1">
                <a:solidFill>
                  <a:srgbClr val="FF0000"/>
                </a:solidFill>
              </a:rPr>
              <a:t>n</a:t>
            </a:r>
            <a:r>
              <a:rPr lang="ru-RU" sz="1900" i="1">
                <a:solidFill>
                  <a:srgbClr val="FF0000"/>
                </a:solidFill>
              </a:rPr>
              <a:t> </a:t>
            </a:r>
            <a:r>
              <a:rPr lang="en-US" sz="1900" i="1">
                <a:solidFill>
                  <a:srgbClr val="FF0000"/>
                </a:solidFill>
              </a:rPr>
              <a:t>raqamli</a:t>
            </a:r>
            <a:r>
              <a:rPr lang="ru-RU" sz="1900" i="1">
                <a:solidFill>
                  <a:srgbClr val="FF0000"/>
                </a:solidFill>
              </a:rPr>
              <a:t> </a:t>
            </a:r>
            <a:r>
              <a:rPr lang="en-US" sz="1900" i="1">
                <a:solidFill>
                  <a:srgbClr val="FF0000"/>
                </a:solidFill>
              </a:rPr>
              <a:t>imz</a:t>
            </a:r>
            <a:r>
              <a:rPr lang="ru-RU" sz="1900" i="1">
                <a:solidFill>
                  <a:srgbClr val="FF0000"/>
                </a:solidFill>
              </a:rPr>
              <a:t>о</a:t>
            </a:r>
            <a:r>
              <a:rPr lang="ru-RU" sz="1900">
                <a:solidFill>
                  <a:srgbClr val="FF0000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d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hujjatdagi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mazkur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hujjat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</a:t>
            </a:r>
            <a:r>
              <a:rPr lang="ru-RU" sz="1900">
                <a:solidFill>
                  <a:srgbClr val="0000FF"/>
                </a:solidFill>
              </a:rPr>
              <a:t>х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tini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raqamli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imz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ning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yopiq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kalitidan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f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ydalangan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lda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ma</a:t>
            </a:r>
            <a:r>
              <a:rPr lang="ru-RU" sz="1900">
                <a:solidFill>
                  <a:srgbClr val="0000FF"/>
                </a:solidFill>
              </a:rPr>
              <a:t>х</a:t>
            </a:r>
            <a:r>
              <a:rPr lang="en-US" sz="1900">
                <a:solidFill>
                  <a:srgbClr val="0000FF"/>
                </a:solidFill>
              </a:rPr>
              <a:t>sus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o'zgartirish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natijasida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sil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qilingan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hamda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raqamli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imz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ning</a:t>
            </a:r>
            <a:r>
              <a:rPr lang="ru-RU" sz="1900">
                <a:solidFill>
                  <a:srgbClr val="0000FF"/>
                </a:solidFill>
              </a:rPr>
              <a:t> о</a:t>
            </a:r>
            <a:r>
              <a:rPr lang="en-US" sz="1900">
                <a:solidFill>
                  <a:srgbClr val="0000FF"/>
                </a:solidFill>
              </a:rPr>
              <a:t>chiq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kaliti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yordamida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hujjatdagi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</a:t>
            </a:r>
            <a:r>
              <a:rPr lang="ru-RU" sz="1900">
                <a:solidFill>
                  <a:srgbClr val="0000FF"/>
                </a:solidFill>
              </a:rPr>
              <a:t>х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tda</a:t>
            </a:r>
            <a:r>
              <a:rPr lang="ru-RU" sz="1900">
                <a:solidFill>
                  <a:srgbClr val="0000FF"/>
                </a:solidFill>
              </a:rPr>
              <a:t> х</a:t>
            </a:r>
            <a:r>
              <a:rPr lang="en-US" sz="1900">
                <a:solidFill>
                  <a:srgbClr val="0000FF"/>
                </a:solidFill>
              </a:rPr>
              <a:t>at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lik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yo'qligini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aniqlash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va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raqamli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imz</a:t>
            </a:r>
            <a:r>
              <a:rPr lang="ru-RU" sz="1900">
                <a:solidFill>
                  <a:srgbClr val="0000FF"/>
                </a:solidFill>
              </a:rPr>
              <a:t>о </a:t>
            </a:r>
            <a:r>
              <a:rPr lang="en-US" sz="1900">
                <a:solidFill>
                  <a:srgbClr val="0000FF"/>
                </a:solidFill>
              </a:rPr>
              <a:t>yopiq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kalitining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egasini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id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ntifikasiya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qilish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imk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niyatini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radigan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imz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aytiladi</a:t>
            </a:r>
            <a:r>
              <a:rPr lang="ru-RU" sz="1900">
                <a:solidFill>
                  <a:srgbClr val="0000FF"/>
                </a:solidFill>
              </a:rPr>
              <a:t>. </a:t>
            </a:r>
          </a:p>
        </p:txBody>
      </p:sp>
      <p:sp>
        <p:nvSpPr>
          <p:cNvPr id="195596" name="Rectangle 12"/>
          <p:cNvSpPr>
            <a:spLocks noChangeArrowheads="1"/>
          </p:cNvSpPr>
          <p:nvPr/>
        </p:nvSpPr>
        <p:spPr bwMode="auto">
          <a:xfrm>
            <a:off x="509984" y="229602"/>
            <a:ext cx="11007163" cy="12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534988" algn="just">
              <a:lnSpc>
                <a:spcPct val="130000"/>
              </a:lnSpc>
            </a:pPr>
            <a:r>
              <a:rPr lang="en-US" sz="1900" i="1">
                <a:solidFill>
                  <a:srgbClr val="FF0000"/>
                </a:solidFill>
              </a:rPr>
              <a:t>El</a:t>
            </a:r>
            <a:r>
              <a:rPr lang="ru-RU" sz="1900" i="1">
                <a:solidFill>
                  <a:srgbClr val="FF0000"/>
                </a:solidFill>
              </a:rPr>
              <a:t>е</a:t>
            </a:r>
            <a:r>
              <a:rPr lang="en-US" sz="1900" i="1">
                <a:solidFill>
                  <a:srgbClr val="FF0000"/>
                </a:solidFill>
              </a:rPr>
              <a:t>ktr</a:t>
            </a:r>
            <a:r>
              <a:rPr lang="ru-RU" sz="1900" i="1">
                <a:solidFill>
                  <a:srgbClr val="FF0000"/>
                </a:solidFill>
              </a:rPr>
              <a:t>о</a:t>
            </a:r>
            <a:r>
              <a:rPr lang="en-US" sz="1900" i="1">
                <a:solidFill>
                  <a:srgbClr val="FF0000"/>
                </a:solidFill>
              </a:rPr>
              <a:t>n</a:t>
            </a:r>
            <a:r>
              <a:rPr lang="ru-RU" sz="1900" i="1">
                <a:solidFill>
                  <a:srgbClr val="FF0000"/>
                </a:solidFill>
              </a:rPr>
              <a:t> </a:t>
            </a:r>
            <a:r>
              <a:rPr lang="en-US" sz="1900" i="1">
                <a:solidFill>
                  <a:srgbClr val="FF0000"/>
                </a:solidFill>
              </a:rPr>
              <a:t>hujjat</a:t>
            </a:r>
            <a:r>
              <a:rPr lang="ru-RU" sz="1900">
                <a:solidFill>
                  <a:srgbClr val="FF0000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d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shaklda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qayd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etilgan</a:t>
            </a:r>
            <a:r>
              <a:rPr lang="ru-RU" sz="1900">
                <a:solidFill>
                  <a:srgbClr val="0000FF"/>
                </a:solidFill>
              </a:rPr>
              <a:t>,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raqamli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imz</a:t>
            </a:r>
            <a:r>
              <a:rPr lang="ru-RU" sz="1900">
                <a:solidFill>
                  <a:srgbClr val="0000FF"/>
                </a:solidFill>
              </a:rPr>
              <a:t>о </a:t>
            </a:r>
            <a:r>
              <a:rPr lang="en-US" sz="1900">
                <a:solidFill>
                  <a:srgbClr val="0000FF"/>
                </a:solidFill>
              </a:rPr>
              <a:t>bilan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tasdiqlangan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hamda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el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ktr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hujjatning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uni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id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ntifikasiya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qilish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imk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nini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radigan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shqa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kvizitlariga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ega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bo'lgan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</a:t>
            </a:r>
            <a:r>
              <a:rPr lang="ru-RU" sz="1900">
                <a:solidFill>
                  <a:srgbClr val="0000FF"/>
                </a:solidFill>
              </a:rPr>
              <a:t>х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r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tga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aytiladi</a:t>
            </a:r>
            <a:r>
              <a:rPr lang="ru-RU" sz="1900">
                <a:solidFill>
                  <a:srgbClr val="0000FF"/>
                </a:solidFill>
              </a:rPr>
              <a:t>. </a:t>
            </a:r>
          </a:p>
        </p:txBody>
      </p:sp>
      <p:sp>
        <p:nvSpPr>
          <p:cNvPr id="195597" name="Rectangle 13"/>
          <p:cNvSpPr>
            <a:spLocks noChangeArrowheads="1"/>
          </p:cNvSpPr>
          <p:nvPr/>
        </p:nvSpPr>
        <p:spPr bwMode="auto">
          <a:xfrm>
            <a:off x="509985" y="4934055"/>
            <a:ext cx="10988039" cy="85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just">
              <a:lnSpc>
                <a:spcPct val="130000"/>
              </a:lnSpc>
            </a:pPr>
            <a:r>
              <a:rPr lang="en-US" sz="1900" i="1">
                <a:solidFill>
                  <a:srgbClr val="FF0000"/>
                </a:solidFill>
              </a:rPr>
              <a:t>Jamlama</a:t>
            </a:r>
            <a:r>
              <a:rPr lang="ru-RU" sz="1900" i="1">
                <a:solidFill>
                  <a:srgbClr val="FF0000"/>
                </a:solidFill>
              </a:rPr>
              <a:t> </a:t>
            </a:r>
            <a:r>
              <a:rPr lang="en-US" sz="1900" i="1">
                <a:solidFill>
                  <a:srgbClr val="FF0000"/>
                </a:solidFill>
              </a:rPr>
              <a:t>hujjatlar</a:t>
            </a:r>
            <a:r>
              <a:rPr lang="ru-RU" sz="1900">
                <a:solidFill>
                  <a:srgbClr val="FF0000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d</a:t>
            </a:r>
            <a:r>
              <a:rPr lang="ru-RU" sz="1900">
                <a:solidFill>
                  <a:srgbClr val="0000FF"/>
                </a:solidFill>
              </a:rPr>
              <a:t>е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bir</a:t>
            </a:r>
            <a:r>
              <a:rPr lang="ru-RU" sz="1900">
                <a:solidFill>
                  <a:srgbClr val="0000FF"/>
                </a:solidFill>
              </a:rPr>
              <a:t> х</a:t>
            </a:r>
            <a:r>
              <a:rPr lang="en-US" sz="1900">
                <a:solidFill>
                  <a:srgbClr val="0000FF"/>
                </a:solidFill>
              </a:rPr>
              <a:t>il</a:t>
            </a:r>
            <a:r>
              <a:rPr lang="ru-RU" sz="1900">
                <a:solidFill>
                  <a:srgbClr val="0000FF"/>
                </a:solidFill>
              </a:rPr>
              <a:t> х</a:t>
            </a:r>
            <a:r>
              <a:rPr lang="en-US" sz="1900">
                <a:solidFill>
                  <a:srgbClr val="0000FF"/>
                </a:solidFill>
              </a:rPr>
              <a:t>o'jalik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mu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malalari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ularning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s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dir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bo'lgan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vaqtiga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qarab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rasmiylashtirilib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b</a:t>
            </a:r>
            <a:r>
              <a:rPr lang="ru-RU" sz="1900">
                <a:solidFill>
                  <a:srgbClr val="0000FF"/>
                </a:solidFill>
              </a:rPr>
              <a:t>о</a:t>
            </a:r>
            <a:r>
              <a:rPr lang="en-US" sz="1900">
                <a:solidFill>
                  <a:srgbClr val="0000FF"/>
                </a:solidFill>
              </a:rPr>
              <a:t>riladigan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hujjatlarga</a:t>
            </a:r>
            <a:r>
              <a:rPr lang="ru-RU" sz="1900">
                <a:solidFill>
                  <a:srgbClr val="0000FF"/>
                </a:solidFill>
              </a:rPr>
              <a:t> </a:t>
            </a:r>
            <a:r>
              <a:rPr lang="en-US" sz="1900">
                <a:solidFill>
                  <a:srgbClr val="0000FF"/>
                </a:solidFill>
              </a:rPr>
              <a:t>aytiladi</a:t>
            </a:r>
            <a:r>
              <a:rPr lang="ru-RU" sz="1900">
                <a:solidFill>
                  <a:srgbClr val="0000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156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5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5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5" grpId="0"/>
      <p:bldP spid="195596" grpId="0"/>
      <p:bldP spid="1955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007244" y="1620069"/>
            <a:ext cx="10520553" cy="351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630238" algn="just"/>
            <a:r>
              <a:rPr lang="en-US" sz="2800" dirty="0" err="1">
                <a:solidFill>
                  <a:srgbClr val="0000FF"/>
                </a:solidFill>
              </a:rPr>
              <a:t>Rahbar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imzolash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huquqiga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ega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bo’lgan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shaxslarning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ikkita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ro’yxatini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tasdiqlaydi</a:t>
            </a:r>
            <a:r>
              <a:rPr lang="en-US" sz="2800" dirty="0">
                <a:solidFill>
                  <a:srgbClr val="0000FF"/>
                </a:solidFill>
              </a:rPr>
              <a:t>. </a:t>
            </a:r>
            <a:r>
              <a:rPr lang="en-US" sz="2800" dirty="0" err="1">
                <a:solidFill>
                  <a:srgbClr val="0000FF"/>
                </a:solidFill>
              </a:rPr>
              <a:t>Birinchi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ro’yxatga</a:t>
            </a:r>
            <a:r>
              <a:rPr lang="en-US" sz="2800" dirty="0">
                <a:solidFill>
                  <a:srgbClr val="0000FF"/>
                </a:solidFill>
              </a:rPr>
              <a:t> – </a:t>
            </a:r>
            <a:r>
              <a:rPr lang="en-US" sz="2800" dirty="0" err="1">
                <a:solidFill>
                  <a:srgbClr val="0000FF"/>
                </a:solidFill>
              </a:rPr>
              <a:t>rahbarlik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vazifalarini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amalga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oshiruvchi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shaxslar</a:t>
            </a:r>
            <a:r>
              <a:rPr lang="en-US" sz="2800" dirty="0">
                <a:solidFill>
                  <a:srgbClr val="0000FF"/>
                </a:solidFill>
              </a:rPr>
              <a:t>, </a:t>
            </a:r>
            <a:r>
              <a:rPr lang="en-US" sz="2800" dirty="0" err="1">
                <a:solidFill>
                  <a:srgbClr val="0000FF"/>
                </a:solidFill>
              </a:rPr>
              <a:t>ikkinchisiga</a:t>
            </a:r>
            <a:r>
              <a:rPr lang="en-US" sz="2800" dirty="0">
                <a:solidFill>
                  <a:srgbClr val="0000FF"/>
                </a:solidFill>
              </a:rPr>
              <a:t> – </a:t>
            </a:r>
            <a:r>
              <a:rPr lang="en-US" sz="2800" dirty="0" err="1">
                <a:solidFill>
                  <a:srgbClr val="0000FF"/>
                </a:solidFill>
              </a:rPr>
              <a:t>buxgalteriya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hisobi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moliyaviy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boshqarish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vazifalarini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amalga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oshiruvchi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shaxslar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kiradi</a:t>
            </a:r>
            <a:r>
              <a:rPr lang="en-US" sz="2800" dirty="0">
                <a:solidFill>
                  <a:srgbClr val="0000FF"/>
                </a:solidFill>
              </a:rPr>
              <a:t>. </a:t>
            </a:r>
          </a:p>
          <a:p>
            <a:pPr indent="630238" algn="just"/>
            <a:endParaRPr lang="en-US" sz="2800" dirty="0">
              <a:solidFill>
                <a:srgbClr val="0000FF"/>
              </a:solidFill>
            </a:endParaRPr>
          </a:p>
          <a:p>
            <a:pPr indent="630238" algn="r"/>
            <a:r>
              <a:rPr lang="en-US" dirty="0" err="1">
                <a:solidFill>
                  <a:srgbClr val="800000"/>
                </a:solidFill>
              </a:rPr>
              <a:t>O’zR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err="1">
                <a:solidFill>
                  <a:srgbClr val="800000"/>
                </a:solidFill>
              </a:rPr>
              <a:t>qonuni</a:t>
            </a:r>
            <a:r>
              <a:rPr lang="en-US" dirty="0">
                <a:solidFill>
                  <a:srgbClr val="800000"/>
                </a:solidFill>
              </a:rPr>
              <a:t> “</a:t>
            </a:r>
            <a:r>
              <a:rPr lang="en-US" dirty="0" err="1">
                <a:solidFill>
                  <a:srgbClr val="800000"/>
                </a:solidFill>
              </a:rPr>
              <a:t>Buxgalteriya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err="1">
                <a:solidFill>
                  <a:srgbClr val="800000"/>
                </a:solidFill>
              </a:rPr>
              <a:t>hisobi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err="1">
                <a:solidFill>
                  <a:srgbClr val="800000"/>
                </a:solidFill>
              </a:rPr>
              <a:t>to’g’risida</a:t>
            </a:r>
            <a:r>
              <a:rPr lang="en-US" dirty="0">
                <a:solidFill>
                  <a:srgbClr val="800000"/>
                </a:solidFill>
              </a:rPr>
              <a:t>”, 13-modda</a:t>
            </a: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810444" y="547876"/>
            <a:ext cx="8578363" cy="86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rgbClr val="800000"/>
                </a:solidFill>
              </a:rPr>
              <a:t>IMZO   HUQUQI</a:t>
            </a:r>
            <a:endParaRPr lang="ru-RU" sz="36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6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E45575F-DB5A-428B-AD2A-17D1568A5C6D}" type="datetime1">
              <a:rPr lang="uz-Cyrl-UZ"/>
              <a:pPr>
                <a:defRPr/>
              </a:pPr>
              <a:t>05.08.2024</a:t>
            </a:fld>
            <a:endParaRPr lang="ru-RU" altLang="en-US"/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6B7F26-0F25-4E3F-9165-34C385050463}" type="slidenum">
              <a:rPr lang="ru-RU" altLang="en-US"/>
              <a:pPr>
                <a:defRPr/>
              </a:pPr>
              <a:t>13</a:t>
            </a:fld>
            <a:endParaRPr lang="ru-RU" altLang="en-US"/>
          </a:p>
        </p:txBody>
      </p:sp>
      <p:grpSp>
        <p:nvGrpSpPr>
          <p:cNvPr id="28677" name="Group 2"/>
          <p:cNvGrpSpPr>
            <a:grpSpLocks/>
          </p:cNvGrpSpPr>
          <p:nvPr/>
        </p:nvGrpSpPr>
        <p:grpSpPr bwMode="auto">
          <a:xfrm>
            <a:off x="529110" y="403783"/>
            <a:ext cx="11083660" cy="5386924"/>
            <a:chOff x="1431" y="874"/>
            <a:chExt cx="9630" cy="4170"/>
          </a:xfrm>
        </p:grpSpPr>
        <p:sp>
          <p:nvSpPr>
            <p:cNvPr id="28678" name="Rectangle 3"/>
            <p:cNvSpPr>
              <a:spLocks noChangeArrowheads="1"/>
            </p:cNvSpPr>
            <p:nvPr/>
          </p:nvSpPr>
          <p:spPr bwMode="auto">
            <a:xfrm>
              <a:off x="3996" y="874"/>
              <a:ext cx="4680" cy="6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1900">
                  <a:solidFill>
                    <a:srgbClr val="0000FF"/>
                  </a:solidFill>
                </a:rPr>
                <a:t>Dastlabki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hujjatlarni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to'ldirishga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qo'yiladigan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as</a:t>
              </a:r>
              <a:r>
                <a:rPr lang="uz-Cyrl-UZ" sz="1900">
                  <a:solidFill>
                    <a:srgbClr val="0000FF"/>
                  </a:solidFill>
                </a:rPr>
                <a:t>о</a:t>
              </a:r>
              <a:r>
                <a:rPr lang="en-US" sz="1900">
                  <a:solidFill>
                    <a:srgbClr val="0000FF"/>
                  </a:solidFill>
                </a:rPr>
                <a:t>siy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talablar</a:t>
              </a:r>
              <a:endParaRPr lang="ru-RU" sz="1900">
                <a:solidFill>
                  <a:srgbClr val="0000FF"/>
                </a:solidFill>
              </a:endParaRPr>
            </a:p>
          </p:txBody>
        </p:sp>
        <p:sp>
          <p:nvSpPr>
            <p:cNvPr id="28679" name="Rectangle 4"/>
            <p:cNvSpPr>
              <a:spLocks noChangeArrowheads="1"/>
            </p:cNvSpPr>
            <p:nvPr/>
          </p:nvSpPr>
          <p:spPr bwMode="auto">
            <a:xfrm>
              <a:off x="1431" y="2224"/>
              <a:ext cx="1926" cy="2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uz-Cyrl-UZ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asdiq</a:t>
              </a:r>
              <a:r>
                <a:rPr lang="uz-Cyrl-UZ">
                  <a:solidFill>
                    <a:srgbClr val="0000FF"/>
                  </a:solidFill>
                </a:rPr>
                <a:t>-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langan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ro'y</a:t>
              </a:r>
              <a:r>
                <a:rPr lang="uz-Cyrl-UZ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at</a:t>
              </a:r>
              <a:r>
                <a:rPr lang="uz-Cyrl-UZ">
                  <a:solidFill>
                    <a:srgbClr val="0000FF"/>
                  </a:solidFill>
                </a:rPr>
                <a:t>-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dagi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namu</a:t>
              </a:r>
              <a:r>
                <a:rPr lang="uz-Cyrl-UZ">
                  <a:solidFill>
                    <a:srgbClr val="0000FF"/>
                  </a:solidFill>
                </a:rPr>
                <a:t>-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naviy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hujjatlar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shakli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bo'yicha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to'ldirilishi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l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zim</a:t>
              </a:r>
              <a:r>
                <a:rPr lang="uz-Cyrl-UZ">
                  <a:solidFill>
                    <a:srgbClr val="0000FF"/>
                  </a:solidFill>
                </a:rPr>
                <a:t>.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8680" name="Rectangle 5"/>
            <p:cNvSpPr>
              <a:spLocks noChangeArrowheads="1"/>
            </p:cNvSpPr>
            <p:nvPr/>
          </p:nvSpPr>
          <p:spPr bwMode="auto">
            <a:xfrm>
              <a:off x="3999" y="2224"/>
              <a:ext cx="1926" cy="2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Barcha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zarur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uz-Cyrl-UZ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kvizitlar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bo'lishi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br>
                <a:rPr lang="uz-Cyrl-UZ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l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zim</a:t>
              </a:r>
              <a:r>
                <a:rPr lang="uz-Cyrl-UZ">
                  <a:solidFill>
                    <a:srgbClr val="0000FF"/>
                  </a:solidFill>
                </a:rPr>
                <a:t>.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8681" name="Rectangle 6"/>
            <p:cNvSpPr>
              <a:spLocks noChangeArrowheads="1"/>
            </p:cNvSpPr>
            <p:nvPr/>
          </p:nvSpPr>
          <p:spPr bwMode="auto">
            <a:xfrm>
              <a:off x="6567" y="2224"/>
              <a:ext cx="1926" cy="2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uz-Cyrl-UZ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o'jalik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mu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malasi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dir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bo'lgan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paytda</a:t>
              </a:r>
              <a:r>
                <a:rPr lang="uz-Cyrl-UZ">
                  <a:solidFill>
                    <a:srgbClr val="0000FF"/>
                  </a:solidFill>
                </a:rPr>
                <a:t>, </a:t>
              </a:r>
              <a:r>
                <a:rPr lang="en-US">
                  <a:solidFill>
                    <a:srgbClr val="0000FF"/>
                  </a:solidFill>
                </a:rPr>
                <a:t>ayrim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llarda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dir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bo'lgandan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so'ng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darh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to'ldirilishi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l</a:t>
              </a:r>
              <a:r>
                <a:rPr lang="uz-Cyrl-UZ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zim</a:t>
              </a:r>
              <a:r>
                <a:rPr lang="uz-Cyrl-UZ">
                  <a:solidFill>
                    <a:srgbClr val="0000FF"/>
                  </a:solidFill>
                </a:rPr>
                <a:t>. 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8682" name="Rectangle 7"/>
            <p:cNvSpPr>
              <a:spLocks noChangeArrowheads="1"/>
            </p:cNvSpPr>
            <p:nvPr/>
          </p:nvSpPr>
          <p:spPr bwMode="auto">
            <a:xfrm>
              <a:off x="9135" y="2224"/>
              <a:ext cx="1926" cy="2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1900">
                  <a:solidFill>
                    <a:srgbClr val="0000FF"/>
                  </a:solidFill>
                </a:rPr>
                <a:t>Dastlabki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hujjatlarni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to'lg'azish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ularni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ar</a:t>
              </a:r>
              <a:r>
                <a:rPr lang="uz-Cyrl-UZ" sz="1900">
                  <a:solidFill>
                    <a:srgbClr val="0000FF"/>
                  </a:solidFill>
                </a:rPr>
                <a:t>х</a:t>
              </a:r>
              <a:r>
                <a:rPr lang="en-US" sz="1900">
                  <a:solidFill>
                    <a:srgbClr val="0000FF"/>
                  </a:solidFill>
                </a:rPr>
                <a:t>ivda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saqlash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uchun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o'rnatilgan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muddat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dav</a:t>
              </a:r>
              <a:r>
                <a:rPr lang="uz-Cyrl-UZ" sz="1900">
                  <a:solidFill>
                    <a:srgbClr val="0000FF"/>
                  </a:solidFill>
                </a:rPr>
                <a:t>о</a:t>
              </a:r>
              <a:r>
                <a:rPr lang="en-US" sz="1900">
                  <a:solidFill>
                    <a:srgbClr val="0000FF"/>
                  </a:solidFill>
                </a:rPr>
                <a:t>mida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yozuvlarning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saqlanishini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ta</a:t>
              </a:r>
              <a:r>
                <a:rPr lang="uz-Cyrl-UZ" sz="1900">
                  <a:solidFill>
                    <a:srgbClr val="0000FF"/>
                  </a:solidFill>
                </a:rPr>
                <a:t>'</a:t>
              </a:r>
              <a:r>
                <a:rPr lang="en-US" sz="1900">
                  <a:solidFill>
                    <a:srgbClr val="0000FF"/>
                  </a:solidFill>
                </a:rPr>
                <a:t>minlashi</a:t>
              </a:r>
              <a:r>
                <a:rPr lang="uz-Cyrl-UZ" sz="1900">
                  <a:solidFill>
                    <a:srgbClr val="0000FF"/>
                  </a:solidFill>
                </a:rPr>
                <a:t> </a:t>
              </a:r>
              <a:r>
                <a:rPr lang="en-US" sz="1900">
                  <a:solidFill>
                    <a:srgbClr val="0000FF"/>
                  </a:solidFill>
                </a:rPr>
                <a:t>l</a:t>
              </a:r>
              <a:r>
                <a:rPr lang="uz-Cyrl-UZ" sz="1900">
                  <a:solidFill>
                    <a:srgbClr val="0000FF"/>
                  </a:solidFill>
                </a:rPr>
                <a:t>о</a:t>
              </a:r>
              <a:r>
                <a:rPr lang="en-US" sz="1900">
                  <a:solidFill>
                    <a:srgbClr val="0000FF"/>
                  </a:solidFill>
                </a:rPr>
                <a:t>zim</a:t>
              </a:r>
              <a:r>
                <a:rPr lang="uz-Cyrl-UZ" sz="1900">
                  <a:solidFill>
                    <a:srgbClr val="0000FF"/>
                  </a:solidFill>
                </a:rPr>
                <a:t>. </a:t>
              </a:r>
              <a:endParaRPr lang="ru-RU" sz="1900">
                <a:solidFill>
                  <a:srgbClr val="0000FF"/>
                </a:solidFill>
              </a:endParaRPr>
            </a:p>
          </p:txBody>
        </p:sp>
        <p:grpSp>
          <p:nvGrpSpPr>
            <p:cNvPr id="28683" name="Group 8"/>
            <p:cNvGrpSpPr>
              <a:grpSpLocks/>
            </p:cNvGrpSpPr>
            <p:nvPr/>
          </p:nvGrpSpPr>
          <p:grpSpPr bwMode="auto">
            <a:xfrm>
              <a:off x="2421" y="1864"/>
              <a:ext cx="7740" cy="360"/>
              <a:chOff x="2421" y="12244"/>
              <a:chExt cx="7740" cy="360"/>
            </a:xfrm>
          </p:grpSpPr>
          <p:grpSp>
            <p:nvGrpSpPr>
              <p:cNvPr id="28685" name="Group 9"/>
              <p:cNvGrpSpPr>
                <a:grpSpLocks/>
              </p:cNvGrpSpPr>
              <p:nvPr/>
            </p:nvGrpSpPr>
            <p:grpSpPr bwMode="auto">
              <a:xfrm>
                <a:off x="2421" y="12244"/>
                <a:ext cx="7740" cy="360"/>
                <a:chOff x="3141" y="14044"/>
                <a:chExt cx="720" cy="900"/>
              </a:xfrm>
            </p:grpSpPr>
            <p:sp>
              <p:nvSpPr>
                <p:cNvPr id="28687" name="Line 10"/>
                <p:cNvSpPr>
                  <a:spLocks noChangeShapeType="1"/>
                </p:cNvSpPr>
                <p:nvPr/>
              </p:nvSpPr>
              <p:spPr bwMode="auto">
                <a:xfrm>
                  <a:off x="314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28688" name="Line 11"/>
                <p:cNvSpPr>
                  <a:spLocks noChangeShapeType="1"/>
                </p:cNvSpPr>
                <p:nvPr/>
              </p:nvSpPr>
              <p:spPr bwMode="auto">
                <a:xfrm>
                  <a:off x="338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28689" name="Line 12"/>
                <p:cNvSpPr>
                  <a:spLocks noChangeShapeType="1"/>
                </p:cNvSpPr>
                <p:nvPr/>
              </p:nvSpPr>
              <p:spPr bwMode="auto">
                <a:xfrm>
                  <a:off x="362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28690" name="Line 13"/>
                <p:cNvSpPr>
                  <a:spLocks noChangeShapeType="1"/>
                </p:cNvSpPr>
                <p:nvPr/>
              </p:nvSpPr>
              <p:spPr bwMode="auto">
                <a:xfrm>
                  <a:off x="386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</p:grpSp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>
                <a:off x="2421" y="12244"/>
                <a:ext cx="7740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  <p:sp>
          <p:nvSpPr>
            <p:cNvPr id="28684" name="Line 15"/>
            <p:cNvSpPr>
              <a:spLocks noChangeShapeType="1"/>
            </p:cNvSpPr>
            <p:nvPr/>
          </p:nvSpPr>
          <p:spPr bwMode="auto">
            <a:xfrm>
              <a:off x="6321" y="1504"/>
              <a:ext cx="0" cy="36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547227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3A12E5F-E0C9-44CE-81C1-F551D58F911C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1BCC6-F7CB-4E38-A6E2-F77F31AC94DC}" type="slidenum">
              <a:rPr lang="ru-RU"/>
              <a:pPr>
                <a:defRPr/>
              </a:pPr>
              <a:t>14</a:t>
            </a:fld>
            <a:endParaRPr lang="ru-RU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7" y="213767"/>
            <a:ext cx="11570270" cy="5985471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39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14E522D-8F01-49DE-8D17-0B55DA3FDC78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27BE87-81BD-46CB-B96B-F58639A5869F}" type="slidenum">
              <a:rPr lang="ru-RU"/>
              <a:pPr>
                <a:defRPr/>
              </a:pPr>
              <a:t>15</a:t>
            </a:fld>
            <a:endParaRPr lang="ru-RU"/>
          </a:p>
        </p:txBody>
      </p:sp>
      <p:grpSp>
        <p:nvGrpSpPr>
          <p:cNvPr id="31749" name="Group 13"/>
          <p:cNvGrpSpPr>
            <a:grpSpLocks/>
          </p:cNvGrpSpPr>
          <p:nvPr/>
        </p:nvGrpSpPr>
        <p:grpSpPr bwMode="auto">
          <a:xfrm>
            <a:off x="240118" y="288189"/>
            <a:ext cx="11710516" cy="2368853"/>
            <a:chOff x="1431" y="11254"/>
            <a:chExt cx="9630" cy="2070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3996" y="11254"/>
              <a:ext cx="4680" cy="6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Hujjatlarni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br>
                <a:rPr lang="uz-Cyrl-UZ" sz="2200">
                  <a:solidFill>
                    <a:srgbClr val="0000FF"/>
                  </a:solidFill>
                </a:rPr>
              </a:br>
              <a:r>
                <a:rPr lang="en-US" sz="2200">
                  <a:solidFill>
                    <a:srgbClr val="0000FF"/>
                  </a:solidFill>
                </a:rPr>
                <a:t>bu</a:t>
              </a:r>
              <a:r>
                <a:rPr lang="uz-Cyrl-UZ" sz="2200">
                  <a:solidFill>
                    <a:srgbClr val="0000FF"/>
                  </a:solidFill>
                </a:rPr>
                <a:t>х</a:t>
              </a:r>
              <a:r>
                <a:rPr lang="en-US" sz="2200">
                  <a:solidFill>
                    <a:srgbClr val="0000FF"/>
                  </a:solidFill>
                </a:rPr>
                <a:t>galt</a:t>
              </a:r>
              <a:r>
                <a:rPr lang="uz-Cyrl-UZ" sz="2200">
                  <a:solidFill>
                    <a:srgbClr val="0000FF"/>
                  </a:solidFill>
                </a:rPr>
                <a:t>е</a:t>
              </a:r>
              <a:r>
                <a:rPr lang="en-US" sz="2200">
                  <a:solidFill>
                    <a:srgbClr val="0000FF"/>
                  </a:solidFill>
                </a:rPr>
                <a:t>riyada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ishlash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752" name="Rectangle 15"/>
            <p:cNvSpPr>
              <a:spLocks noChangeArrowheads="1"/>
            </p:cNvSpPr>
            <p:nvPr/>
          </p:nvSpPr>
          <p:spPr bwMode="auto">
            <a:xfrm>
              <a:off x="1431" y="12604"/>
              <a:ext cx="192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Quruhlash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753" name="Rectangle 16"/>
            <p:cNvSpPr>
              <a:spLocks noChangeArrowheads="1"/>
            </p:cNvSpPr>
            <p:nvPr/>
          </p:nvSpPr>
          <p:spPr bwMode="auto">
            <a:xfrm>
              <a:off x="3999" y="12604"/>
              <a:ext cx="192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uz-Cyrl-UZ" sz="2200">
                  <a:solidFill>
                    <a:srgbClr val="0000FF"/>
                  </a:solidFill>
                </a:rPr>
                <a:t>Т</a:t>
              </a:r>
              <a:r>
                <a:rPr lang="en-US" sz="2200">
                  <a:solidFill>
                    <a:srgbClr val="0000FF"/>
                  </a:solidFill>
                </a:rPr>
                <a:t>aksir</a:t>
              </a:r>
              <a:r>
                <a:rPr lang="uz-Cyrl-UZ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vka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754" name="Rectangle 17"/>
            <p:cNvSpPr>
              <a:spLocks noChangeArrowheads="1"/>
            </p:cNvSpPr>
            <p:nvPr/>
          </p:nvSpPr>
          <p:spPr bwMode="auto">
            <a:xfrm>
              <a:off x="6567" y="12604"/>
              <a:ext cx="192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K</a:t>
              </a:r>
              <a:r>
                <a:rPr lang="uz-Cyrl-UZ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ntir</a:t>
              </a:r>
              <a:r>
                <a:rPr lang="uz-Cyrl-UZ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vka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uz-Latn-UZ" sz="2200">
                  <a:solidFill>
                    <a:srgbClr val="0000FF"/>
                  </a:solidFill>
                </a:rPr>
                <a:t> 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31755" name="Rectangle 18"/>
            <p:cNvSpPr>
              <a:spLocks noChangeArrowheads="1"/>
            </p:cNvSpPr>
            <p:nvPr/>
          </p:nvSpPr>
          <p:spPr bwMode="auto">
            <a:xfrm>
              <a:off x="9135" y="12604"/>
              <a:ext cx="192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So'ndirish</a:t>
              </a:r>
              <a:r>
                <a:rPr lang="uz-Cyrl-UZ" sz="2200">
                  <a:solidFill>
                    <a:srgbClr val="0000FF"/>
                  </a:solidFill>
                </a:rPr>
                <a:t> </a:t>
              </a:r>
              <a:r>
                <a:rPr lang="uz-Latn-UZ" sz="2200">
                  <a:solidFill>
                    <a:srgbClr val="0000FF"/>
                  </a:solidFill>
                </a:rPr>
                <a:t> 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grpSp>
          <p:nvGrpSpPr>
            <p:cNvPr id="31756" name="Group 19"/>
            <p:cNvGrpSpPr>
              <a:grpSpLocks/>
            </p:cNvGrpSpPr>
            <p:nvPr/>
          </p:nvGrpSpPr>
          <p:grpSpPr bwMode="auto">
            <a:xfrm>
              <a:off x="2421" y="12244"/>
              <a:ext cx="7740" cy="360"/>
              <a:chOff x="2421" y="12244"/>
              <a:chExt cx="7740" cy="360"/>
            </a:xfrm>
          </p:grpSpPr>
          <p:grpSp>
            <p:nvGrpSpPr>
              <p:cNvPr id="31758" name="Group 20"/>
              <p:cNvGrpSpPr>
                <a:grpSpLocks/>
              </p:cNvGrpSpPr>
              <p:nvPr/>
            </p:nvGrpSpPr>
            <p:grpSpPr bwMode="auto">
              <a:xfrm>
                <a:off x="2421" y="12244"/>
                <a:ext cx="7740" cy="360"/>
                <a:chOff x="3141" y="14044"/>
                <a:chExt cx="720" cy="900"/>
              </a:xfrm>
            </p:grpSpPr>
            <p:sp>
              <p:nvSpPr>
                <p:cNvPr id="31760" name="Line 21"/>
                <p:cNvSpPr>
                  <a:spLocks noChangeShapeType="1"/>
                </p:cNvSpPr>
                <p:nvPr/>
              </p:nvSpPr>
              <p:spPr bwMode="auto">
                <a:xfrm>
                  <a:off x="314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31761" name="Line 22"/>
                <p:cNvSpPr>
                  <a:spLocks noChangeShapeType="1"/>
                </p:cNvSpPr>
                <p:nvPr/>
              </p:nvSpPr>
              <p:spPr bwMode="auto">
                <a:xfrm>
                  <a:off x="338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31762" name="Line 23"/>
                <p:cNvSpPr>
                  <a:spLocks noChangeShapeType="1"/>
                </p:cNvSpPr>
                <p:nvPr/>
              </p:nvSpPr>
              <p:spPr bwMode="auto">
                <a:xfrm>
                  <a:off x="362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  <p:sp>
              <p:nvSpPr>
                <p:cNvPr id="31763" name="Line 24"/>
                <p:cNvSpPr>
                  <a:spLocks noChangeShapeType="1"/>
                </p:cNvSpPr>
                <p:nvPr/>
              </p:nvSpPr>
              <p:spPr bwMode="auto">
                <a:xfrm>
                  <a:off x="3861" y="14044"/>
                  <a:ext cx="0" cy="90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</p:grpSp>
          <p:sp>
            <p:nvSpPr>
              <p:cNvPr id="31759" name="Line 25"/>
              <p:cNvSpPr>
                <a:spLocks noChangeShapeType="1"/>
              </p:cNvSpPr>
              <p:nvPr/>
            </p:nvSpPr>
            <p:spPr bwMode="auto">
              <a:xfrm>
                <a:off x="2421" y="12244"/>
                <a:ext cx="7740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  <p:sp>
          <p:nvSpPr>
            <p:cNvPr id="31757" name="Line 26"/>
            <p:cNvSpPr>
              <a:spLocks noChangeShapeType="1"/>
            </p:cNvSpPr>
            <p:nvPr/>
          </p:nvSpPr>
          <p:spPr bwMode="auto">
            <a:xfrm>
              <a:off x="6321" y="11884"/>
              <a:ext cx="0" cy="36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 anchorCtr="1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554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гашение Instagram posts - Gramh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80" y="179909"/>
            <a:ext cx="2627785" cy="18679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Штамп 38х14 мм &quot;Погашено&quot; №7 • онлайн Копир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4802" r="2016" b="4741"/>
          <a:stretch/>
        </p:blipFill>
        <p:spPr bwMode="auto">
          <a:xfrm>
            <a:off x="3959572" y="461567"/>
            <a:ext cx="2838450" cy="11717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6" descr="Штамп 38х14 мм &quot;Получено&quot; №12 • онлайн Копирка"/>
          <p:cNvSpPr>
            <a:spLocks noChangeAspect="1" noChangeArrowheads="1"/>
          </p:cNvSpPr>
          <p:nvPr/>
        </p:nvSpPr>
        <p:spPr bwMode="auto">
          <a:xfrm>
            <a:off x="1545277" y="16920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" t="31157" r="2413" b="31407"/>
          <a:stretch/>
        </p:blipFill>
        <p:spPr>
          <a:xfrm>
            <a:off x="3992275" y="3132237"/>
            <a:ext cx="2838450" cy="100811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92" name="Picture 20" descr="Штамп стандартный &amp;quot;12 БУХГАЛТЕРСКИХ ТЕРМИНОВ&amp;quot;, корпус черный – купить по  недорогой цене в интернет-магазине «Офисная планета» с доставкой по РФ, а  также характеристики товара, отзывы, акции, скидки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" b="3495"/>
          <a:stretch/>
        </p:blipFill>
        <p:spPr bwMode="auto">
          <a:xfrm>
            <a:off x="7055916" y="107901"/>
            <a:ext cx="4968552" cy="433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В Грозном состоялось гашение марочной продукции, приуроченной к 200-летию  Грозного | Регионы | Селдон Новост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8" y="2376410"/>
            <a:ext cx="2627785" cy="18679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4" b="21938"/>
          <a:stretch/>
        </p:blipFill>
        <p:spPr>
          <a:xfrm>
            <a:off x="3959572" y="1862533"/>
            <a:ext cx="2838450" cy="10277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53167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71850-5801-4B4A-BF97-AB27FE61E367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272490-EA0F-423E-922A-910A30689BAB}" type="slidenum">
              <a:rPr lang="ru-RU"/>
              <a:pPr>
                <a:defRPr/>
              </a:pPr>
              <a:t>17</a:t>
            </a:fld>
            <a:endParaRPr lang="ru-RU"/>
          </a:p>
        </p:txBody>
      </p:sp>
      <p:grpSp>
        <p:nvGrpSpPr>
          <p:cNvPr id="32773" name="Group 19"/>
          <p:cNvGrpSpPr>
            <a:grpSpLocks/>
          </p:cNvGrpSpPr>
          <p:nvPr/>
        </p:nvGrpSpPr>
        <p:grpSpPr bwMode="auto">
          <a:xfrm>
            <a:off x="478111" y="332526"/>
            <a:ext cx="11379026" cy="1906483"/>
            <a:chOff x="211" y="155"/>
            <a:chExt cx="5355" cy="1204"/>
          </a:xfrm>
        </p:grpSpPr>
        <p:grpSp>
          <p:nvGrpSpPr>
            <p:cNvPr id="32775" name="Group 18"/>
            <p:cNvGrpSpPr>
              <a:grpSpLocks/>
            </p:cNvGrpSpPr>
            <p:nvPr/>
          </p:nvGrpSpPr>
          <p:grpSpPr bwMode="auto">
            <a:xfrm>
              <a:off x="211" y="155"/>
              <a:ext cx="5355" cy="1204"/>
              <a:chOff x="211" y="155"/>
              <a:chExt cx="5355" cy="1204"/>
            </a:xfrm>
          </p:grpSpPr>
          <p:sp>
            <p:nvSpPr>
              <p:cNvPr id="32785" name="Rectangle 3"/>
              <p:cNvSpPr>
                <a:spLocks noChangeArrowheads="1"/>
              </p:cNvSpPr>
              <p:nvPr/>
            </p:nvSpPr>
            <p:spPr bwMode="auto">
              <a:xfrm>
                <a:off x="1647" y="155"/>
                <a:ext cx="2535" cy="43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en-US" sz="2400">
                    <a:solidFill>
                      <a:srgbClr val="0000FF"/>
                    </a:solidFill>
                  </a:rPr>
                  <a:t>Hujjatlarni </a:t>
                </a:r>
                <a:r>
                  <a:rPr lang="uz-Cyrl-UZ" sz="2400">
                    <a:solidFill>
                      <a:srgbClr val="0000FF"/>
                    </a:solidFill>
                  </a:rPr>
                  <a:t> </a:t>
                </a:r>
                <a:r>
                  <a:rPr lang="en-US" sz="2400">
                    <a:solidFill>
                      <a:srgbClr val="0000FF"/>
                    </a:solidFill>
                  </a:rPr>
                  <a:t>t</a:t>
                </a:r>
                <a:r>
                  <a:rPr lang="uz-Cyrl-UZ" sz="2400">
                    <a:solidFill>
                      <a:srgbClr val="0000FF"/>
                    </a:solidFill>
                  </a:rPr>
                  <a:t>е</a:t>
                </a:r>
                <a:r>
                  <a:rPr lang="en-US" sz="2400">
                    <a:solidFill>
                      <a:srgbClr val="0000FF"/>
                    </a:solidFill>
                  </a:rPr>
                  <a:t>kshirish</a:t>
                </a:r>
                <a:r>
                  <a:rPr lang="uz-Cyrl-UZ" sz="2400">
                    <a:solidFill>
                      <a:srgbClr val="0000FF"/>
                    </a:solidFill>
                  </a:rPr>
                  <a:t> </a:t>
                </a:r>
                <a:br>
                  <a:rPr lang="uz-Cyrl-UZ" sz="2400">
                    <a:solidFill>
                      <a:srgbClr val="0000FF"/>
                    </a:solidFill>
                  </a:rPr>
                </a:br>
                <a:r>
                  <a:rPr lang="en-US" sz="2400">
                    <a:solidFill>
                      <a:srgbClr val="0000FF"/>
                    </a:solidFill>
                  </a:rPr>
                  <a:t>turlari</a:t>
                </a:r>
                <a:r>
                  <a:rPr lang="uz-Cyrl-UZ" sz="2400">
                    <a:solidFill>
                      <a:srgbClr val="0000FF"/>
                    </a:solidFill>
                  </a:rPr>
                  <a:t> </a:t>
                </a:r>
                <a:endParaRPr lang="ru-RU" sz="2400">
                  <a:solidFill>
                    <a:srgbClr val="0000FF"/>
                  </a:solidFill>
                </a:endParaRPr>
              </a:p>
            </p:txBody>
          </p:sp>
          <p:sp>
            <p:nvSpPr>
              <p:cNvPr id="32786" name="Rectangle 4"/>
              <p:cNvSpPr>
                <a:spLocks noChangeArrowheads="1"/>
              </p:cNvSpPr>
              <p:nvPr/>
            </p:nvSpPr>
            <p:spPr bwMode="auto">
              <a:xfrm>
                <a:off x="211" y="854"/>
                <a:ext cx="1090" cy="5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en-US" sz="2200">
                    <a:solidFill>
                      <a:srgbClr val="0000FF"/>
                    </a:solidFill>
                  </a:rPr>
                  <a:t>M</a:t>
                </a:r>
                <a:r>
                  <a:rPr lang="uz-Cyrl-UZ" sz="2200">
                    <a:solidFill>
                      <a:srgbClr val="0000FF"/>
                    </a:solidFill>
                  </a:rPr>
                  <a:t>о</a:t>
                </a:r>
                <a:r>
                  <a:rPr lang="en-US" sz="2200">
                    <a:solidFill>
                      <a:srgbClr val="0000FF"/>
                    </a:solidFill>
                  </a:rPr>
                  <a:t>hiyatiga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r>
                  <a:rPr lang="en-US" sz="2200">
                    <a:solidFill>
                      <a:srgbClr val="0000FF"/>
                    </a:solidFill>
                  </a:rPr>
                  <a:t>ko'ra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r>
                  <a:rPr lang="en-US" sz="2200">
                    <a:solidFill>
                      <a:srgbClr val="0000FF"/>
                    </a:solidFill>
                  </a:rPr>
                  <a:t>t</a:t>
                </a:r>
                <a:r>
                  <a:rPr lang="uz-Cyrl-UZ" sz="2200">
                    <a:solidFill>
                      <a:srgbClr val="0000FF"/>
                    </a:solidFill>
                  </a:rPr>
                  <a:t>е</a:t>
                </a:r>
                <a:r>
                  <a:rPr lang="en-US" sz="2200">
                    <a:solidFill>
                      <a:srgbClr val="0000FF"/>
                    </a:solidFill>
                  </a:rPr>
                  <a:t>kshirish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endParaRPr lang="ru-RU" sz="2200">
                  <a:solidFill>
                    <a:srgbClr val="0000FF"/>
                  </a:solidFill>
                </a:endParaRPr>
              </a:p>
            </p:txBody>
          </p:sp>
          <p:sp>
            <p:nvSpPr>
              <p:cNvPr id="32787" name="Rectangle 5"/>
              <p:cNvSpPr>
                <a:spLocks noChangeArrowheads="1"/>
              </p:cNvSpPr>
              <p:nvPr/>
            </p:nvSpPr>
            <p:spPr bwMode="auto">
              <a:xfrm>
                <a:off x="1649" y="854"/>
                <a:ext cx="1043" cy="5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en-US" sz="2200">
                    <a:solidFill>
                      <a:srgbClr val="0000FF"/>
                    </a:solidFill>
                  </a:rPr>
                  <a:t>Shaklan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r>
                  <a:rPr lang="en-US" sz="2200">
                    <a:solidFill>
                      <a:srgbClr val="0000FF"/>
                    </a:solidFill>
                  </a:rPr>
                  <a:t>t</a:t>
                </a:r>
                <a:r>
                  <a:rPr lang="uz-Cyrl-UZ" sz="2200">
                    <a:solidFill>
                      <a:srgbClr val="0000FF"/>
                    </a:solidFill>
                  </a:rPr>
                  <a:t>е</a:t>
                </a:r>
                <a:r>
                  <a:rPr lang="en-US" sz="2200">
                    <a:solidFill>
                      <a:srgbClr val="0000FF"/>
                    </a:solidFill>
                  </a:rPr>
                  <a:t>kshirish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endParaRPr lang="ru-RU" sz="2200">
                  <a:solidFill>
                    <a:srgbClr val="0000FF"/>
                  </a:solidFill>
                </a:endParaRPr>
              </a:p>
            </p:txBody>
          </p:sp>
          <p:sp>
            <p:nvSpPr>
              <p:cNvPr id="32788" name="Rectangle 6"/>
              <p:cNvSpPr>
                <a:spLocks noChangeArrowheads="1"/>
              </p:cNvSpPr>
              <p:nvPr/>
            </p:nvSpPr>
            <p:spPr bwMode="auto">
              <a:xfrm>
                <a:off x="3001" y="854"/>
                <a:ext cx="1082" cy="5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uz-Cyrl-UZ" sz="2200">
                    <a:solidFill>
                      <a:srgbClr val="0000FF"/>
                    </a:solidFill>
                  </a:rPr>
                  <a:t>А</a:t>
                </a:r>
                <a:r>
                  <a:rPr lang="en-US" sz="2200">
                    <a:solidFill>
                      <a:srgbClr val="0000FF"/>
                    </a:solidFill>
                  </a:rPr>
                  <a:t>rifm</a:t>
                </a:r>
                <a:r>
                  <a:rPr lang="uz-Cyrl-UZ" sz="2200">
                    <a:solidFill>
                      <a:srgbClr val="0000FF"/>
                    </a:solidFill>
                  </a:rPr>
                  <a:t>е</a:t>
                </a:r>
                <a:r>
                  <a:rPr lang="en-US" sz="2200">
                    <a:solidFill>
                      <a:srgbClr val="0000FF"/>
                    </a:solidFill>
                  </a:rPr>
                  <a:t>tik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r>
                  <a:rPr lang="en-US" sz="2200">
                    <a:solidFill>
                      <a:srgbClr val="0000FF"/>
                    </a:solidFill>
                  </a:rPr>
                  <a:t>t</a:t>
                </a:r>
                <a:r>
                  <a:rPr lang="uz-Cyrl-UZ" sz="2200">
                    <a:solidFill>
                      <a:srgbClr val="0000FF"/>
                    </a:solidFill>
                  </a:rPr>
                  <a:t>е</a:t>
                </a:r>
                <a:r>
                  <a:rPr lang="en-US" sz="2200">
                    <a:solidFill>
                      <a:srgbClr val="0000FF"/>
                    </a:solidFill>
                  </a:rPr>
                  <a:t>kshirish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endParaRPr lang="ru-RU" sz="2200">
                  <a:solidFill>
                    <a:srgbClr val="0000FF"/>
                  </a:solidFill>
                </a:endParaRPr>
              </a:p>
            </p:txBody>
          </p:sp>
          <p:sp>
            <p:nvSpPr>
              <p:cNvPr id="32789" name="Rectangle 7"/>
              <p:cNvSpPr>
                <a:spLocks noChangeArrowheads="1"/>
              </p:cNvSpPr>
              <p:nvPr/>
            </p:nvSpPr>
            <p:spPr bwMode="auto">
              <a:xfrm>
                <a:off x="4431" y="854"/>
                <a:ext cx="1135" cy="5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lang="en-US" sz="2200">
                    <a:solidFill>
                      <a:srgbClr val="0000FF"/>
                    </a:solidFill>
                  </a:rPr>
                  <a:t>Qarama</a:t>
                </a:r>
                <a:r>
                  <a:rPr lang="uz-Cyrl-UZ" sz="2200">
                    <a:solidFill>
                      <a:srgbClr val="0000FF"/>
                    </a:solidFill>
                  </a:rPr>
                  <a:t>-</a:t>
                </a:r>
                <a:r>
                  <a:rPr lang="en-US" sz="2200">
                    <a:solidFill>
                      <a:srgbClr val="0000FF"/>
                    </a:solidFill>
                  </a:rPr>
                  <a:t>qarshi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r>
                  <a:rPr lang="en-US" sz="2200">
                    <a:solidFill>
                      <a:srgbClr val="0000FF"/>
                    </a:solidFill>
                  </a:rPr>
                  <a:t>t</a:t>
                </a:r>
                <a:r>
                  <a:rPr lang="uz-Cyrl-UZ" sz="2200">
                    <a:solidFill>
                      <a:srgbClr val="0000FF"/>
                    </a:solidFill>
                  </a:rPr>
                  <a:t>е</a:t>
                </a:r>
                <a:r>
                  <a:rPr lang="en-US" sz="2200">
                    <a:solidFill>
                      <a:srgbClr val="0000FF"/>
                    </a:solidFill>
                  </a:rPr>
                  <a:t>kshirish</a:t>
                </a:r>
                <a:r>
                  <a:rPr lang="uz-Cyrl-UZ" sz="2200">
                    <a:solidFill>
                      <a:srgbClr val="0000FF"/>
                    </a:solidFill>
                  </a:rPr>
                  <a:t> </a:t>
                </a:r>
                <a:endParaRPr lang="ru-RU" sz="220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32776" name="Group 17"/>
            <p:cNvGrpSpPr>
              <a:grpSpLocks/>
            </p:cNvGrpSpPr>
            <p:nvPr/>
          </p:nvGrpSpPr>
          <p:grpSpPr bwMode="auto">
            <a:xfrm>
              <a:off x="776" y="597"/>
              <a:ext cx="4193" cy="248"/>
              <a:chOff x="794" y="597"/>
              <a:chExt cx="4193" cy="504"/>
            </a:xfrm>
          </p:grpSpPr>
          <p:grpSp>
            <p:nvGrpSpPr>
              <p:cNvPr id="32777" name="Group 8"/>
              <p:cNvGrpSpPr>
                <a:grpSpLocks/>
              </p:cNvGrpSpPr>
              <p:nvPr/>
            </p:nvGrpSpPr>
            <p:grpSpPr bwMode="auto">
              <a:xfrm>
                <a:off x="794" y="849"/>
                <a:ext cx="4193" cy="252"/>
                <a:chOff x="2421" y="12244"/>
                <a:chExt cx="7740" cy="360"/>
              </a:xfrm>
            </p:grpSpPr>
            <p:grpSp>
              <p:nvGrpSpPr>
                <p:cNvPr id="32779" name="Group 9"/>
                <p:cNvGrpSpPr>
                  <a:grpSpLocks/>
                </p:cNvGrpSpPr>
                <p:nvPr/>
              </p:nvGrpSpPr>
              <p:grpSpPr bwMode="auto">
                <a:xfrm>
                  <a:off x="2421" y="12244"/>
                  <a:ext cx="7740" cy="360"/>
                  <a:chOff x="3141" y="14044"/>
                  <a:chExt cx="720" cy="900"/>
                </a:xfrm>
              </p:grpSpPr>
              <p:sp>
                <p:nvSpPr>
                  <p:cNvPr id="32781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3141" y="14044"/>
                    <a:ext cx="0" cy="900"/>
                  </a:xfrm>
                  <a:prstGeom prst="line">
                    <a:avLst/>
                  </a:prstGeom>
                  <a:noFill/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1"/>
                  <a:lstStyle/>
                  <a:p>
                    <a:endParaRPr lang="ru-RU"/>
                  </a:p>
                </p:txBody>
              </p:sp>
              <p:sp>
                <p:nvSpPr>
                  <p:cNvPr id="32782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3381" y="14044"/>
                    <a:ext cx="0" cy="900"/>
                  </a:xfrm>
                  <a:prstGeom prst="line">
                    <a:avLst/>
                  </a:prstGeom>
                  <a:noFill/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1"/>
                  <a:lstStyle/>
                  <a:p>
                    <a:endParaRPr lang="ru-RU"/>
                  </a:p>
                </p:txBody>
              </p:sp>
              <p:sp>
                <p:nvSpPr>
                  <p:cNvPr id="3278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3621" y="14044"/>
                    <a:ext cx="0" cy="900"/>
                  </a:xfrm>
                  <a:prstGeom prst="line">
                    <a:avLst/>
                  </a:prstGeom>
                  <a:noFill/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1"/>
                  <a:lstStyle/>
                  <a:p>
                    <a:endParaRPr lang="ru-RU"/>
                  </a:p>
                </p:txBody>
              </p:sp>
              <p:sp>
                <p:nvSpPr>
                  <p:cNvPr id="32784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3861" y="14044"/>
                    <a:ext cx="0" cy="900"/>
                  </a:xfrm>
                  <a:prstGeom prst="line">
                    <a:avLst/>
                  </a:prstGeom>
                  <a:noFill/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1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2780" name="Line 14"/>
                <p:cNvSpPr>
                  <a:spLocks noChangeShapeType="1"/>
                </p:cNvSpPr>
                <p:nvPr/>
              </p:nvSpPr>
              <p:spPr bwMode="auto">
                <a:xfrm>
                  <a:off x="2421" y="12244"/>
                  <a:ext cx="7740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1"/>
                <a:lstStyle/>
                <a:p>
                  <a:endParaRPr lang="ru-RU"/>
                </a:p>
              </p:txBody>
            </p:sp>
          </p:grpSp>
          <p:sp>
            <p:nvSpPr>
              <p:cNvPr id="32778" name="Line 15"/>
              <p:cNvSpPr>
                <a:spLocks noChangeShapeType="1"/>
              </p:cNvSpPr>
              <p:nvPr/>
            </p:nvSpPr>
            <p:spPr bwMode="auto">
              <a:xfrm>
                <a:off x="2907" y="597"/>
                <a:ext cx="0" cy="252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1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696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9109" y="834483"/>
            <a:ext cx="11041162" cy="5386924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1. </a:t>
            </a:r>
            <a:r>
              <a:rPr lang="en-US" sz="3100" dirty="0" err="1" smtClean="0">
                <a:solidFill>
                  <a:srgbClr val="0000FF"/>
                </a:solidFill>
              </a:rPr>
              <a:t>Dastlabki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hujjatlardagi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xatolar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quyidagicha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tuzatiladi</a:t>
            </a:r>
            <a:r>
              <a:rPr lang="en-US" sz="3100" dirty="0" smtClean="0">
                <a:solidFill>
                  <a:srgbClr val="0000FF"/>
                </a:solidFill>
              </a:rPr>
              <a:t> (</a:t>
            </a:r>
            <a:r>
              <a:rPr lang="en-US" sz="3100" dirty="0" err="1" smtClean="0">
                <a:solidFill>
                  <a:srgbClr val="0000FF"/>
                </a:solidFill>
              </a:rPr>
              <a:t>kassa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va</a:t>
            </a:r>
            <a:r>
              <a:rPr lang="en-US" sz="3100" dirty="0" smtClean="0">
                <a:solidFill>
                  <a:srgbClr val="0000FF"/>
                </a:solidFill>
              </a:rPr>
              <a:t> bank </a:t>
            </a:r>
            <a:r>
              <a:rPr lang="en-US" sz="3100" dirty="0" err="1" smtClean="0">
                <a:solidFill>
                  <a:srgbClr val="0000FF"/>
                </a:solidFill>
              </a:rPr>
              <a:t>hujjatlaridan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tashqari</a:t>
            </a:r>
            <a:r>
              <a:rPr lang="en-US" sz="3100" dirty="0" smtClean="0">
                <a:solidFill>
                  <a:srgbClr val="0000FF"/>
                </a:solidFill>
              </a:rPr>
              <a:t>)</a:t>
            </a:r>
            <a:r>
              <a:rPr lang="ru-RU" sz="3100" dirty="0" smtClean="0">
                <a:solidFill>
                  <a:srgbClr val="0000FF"/>
                </a:solidFill>
              </a:rPr>
              <a:t>: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а) </a:t>
            </a:r>
            <a:r>
              <a:rPr lang="en-US" sz="3100" dirty="0" err="1" smtClean="0">
                <a:solidFill>
                  <a:srgbClr val="0000FF"/>
                </a:solidFill>
              </a:rPr>
              <a:t>xato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matn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yoki</a:t>
            </a:r>
            <a:r>
              <a:rPr lang="en-US" sz="3100" dirty="0" smtClean="0">
                <a:solidFill>
                  <a:srgbClr val="0000FF"/>
                </a:solidFill>
              </a:rPr>
              <a:t> summa </a:t>
            </a:r>
            <a:r>
              <a:rPr lang="en-US" sz="3100" dirty="0" err="1" smtClean="0">
                <a:solidFill>
                  <a:srgbClr val="0000FF"/>
                </a:solidFill>
              </a:rPr>
              <a:t>ustidan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chiziladi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va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yoqorisiga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to’g’ri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matn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yoziladi</a:t>
            </a:r>
            <a:r>
              <a:rPr lang="ru-RU" sz="3100" dirty="0" smtClean="0">
                <a:solidFill>
                  <a:srgbClr val="0000FF"/>
                </a:solidFill>
              </a:rPr>
              <a:t>;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б) </a:t>
            </a:r>
            <a:r>
              <a:rPr lang="en-US" sz="3100" dirty="0" err="1" smtClean="0">
                <a:solidFill>
                  <a:srgbClr val="0000FF"/>
                </a:solidFill>
              </a:rPr>
              <a:t>xato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matn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yoki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summani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ustidan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o’qish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mumkin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qilib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bitta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chiziq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tortiladi</a:t>
            </a:r>
            <a:r>
              <a:rPr lang="ru-RU" sz="3100" dirty="0" smtClean="0">
                <a:solidFill>
                  <a:srgbClr val="0000FF"/>
                </a:solidFill>
              </a:rPr>
              <a:t>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ru-RU" sz="3100" dirty="0" smtClean="0">
                <a:solidFill>
                  <a:srgbClr val="0000FF"/>
                </a:solidFill>
              </a:rPr>
              <a:t>2. </a:t>
            </a:r>
            <a:r>
              <a:rPr lang="en-US" sz="3100" dirty="0" err="1" smtClean="0">
                <a:solidFill>
                  <a:srgbClr val="0000FF"/>
                </a:solidFill>
              </a:rPr>
              <a:t>Dastlabki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hujjatda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tuzatilgan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xato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br>
              <a:rPr lang="en-US" sz="3100" dirty="0" smtClean="0">
                <a:solidFill>
                  <a:srgbClr val="0000FF"/>
                </a:solidFill>
              </a:rPr>
            </a:br>
            <a:r>
              <a:rPr lang="en-US" sz="3100" dirty="0" smtClean="0">
                <a:solidFill>
                  <a:srgbClr val="0000FF"/>
                </a:solidFill>
              </a:rPr>
              <a:t>“</a:t>
            </a:r>
            <a:r>
              <a:rPr lang="en-US" sz="3100" dirty="0" err="1" smtClean="0">
                <a:solidFill>
                  <a:srgbClr val="0000FF"/>
                </a:solidFill>
              </a:rPr>
              <a:t>tuzatilgan</a:t>
            </a:r>
            <a:r>
              <a:rPr lang="en-US" sz="3100" dirty="0" smtClean="0">
                <a:solidFill>
                  <a:srgbClr val="0000FF"/>
                </a:solidFill>
              </a:rPr>
              <a:t>” deb </a:t>
            </a:r>
            <a:r>
              <a:rPr lang="en-US" sz="3100" dirty="0" err="1" smtClean="0">
                <a:solidFill>
                  <a:srgbClr val="0000FF"/>
                </a:solidFill>
              </a:rPr>
              <a:t>izohlanishi</a:t>
            </a:r>
            <a:r>
              <a:rPr lang="en-US" sz="3100" dirty="0" smtClean="0">
                <a:solidFill>
                  <a:srgbClr val="0000FF"/>
                </a:solidFill>
              </a:rPr>
              <a:t>, </a:t>
            </a:r>
            <a:r>
              <a:rPr lang="en-US" sz="3100" dirty="0" err="1" smtClean="0">
                <a:solidFill>
                  <a:srgbClr val="0000FF"/>
                </a:solidFill>
              </a:rPr>
              <a:t>hujjatni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imzolagan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shaxs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tomonidan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tasdiqlanishi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hamda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sana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qo’yilishi</a:t>
            </a:r>
            <a:r>
              <a:rPr lang="en-US" sz="3100" dirty="0" smtClean="0">
                <a:solidFill>
                  <a:srgbClr val="0000FF"/>
                </a:solidFill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</a:rPr>
              <a:t>lozim</a:t>
            </a:r>
            <a:r>
              <a:rPr lang="ru-RU" sz="3100" dirty="0" smtClean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9974445" y="1"/>
            <a:ext cx="22651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>
                <a:solidFill>
                  <a:schemeClr val="tx1"/>
                </a:solidFill>
                <a:latin typeface="Verdana" pitchFamily="34" charset="0"/>
              </a:rPr>
              <a:t>Слайд 20</a:t>
            </a:r>
          </a:p>
        </p:txBody>
      </p:sp>
    </p:spTree>
    <p:extLst>
      <p:ext uri="{BB962C8B-B14F-4D97-AF65-F5344CB8AC3E}">
        <p14:creationId xmlns:p14="http://schemas.microsoft.com/office/powerpoint/2010/main" val="256284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467486" y="475037"/>
            <a:ext cx="11374777" cy="6177070"/>
            <a:chOff x="249" y="119"/>
            <a:chExt cx="5353" cy="3901"/>
          </a:xfrm>
        </p:grpSpPr>
        <p:sp>
          <p:nvSpPr>
            <p:cNvPr id="35844" name="AutoShape 3"/>
            <p:cNvSpPr>
              <a:spLocks noChangeArrowheads="1"/>
            </p:cNvSpPr>
            <p:nvPr/>
          </p:nvSpPr>
          <p:spPr bwMode="auto">
            <a:xfrm>
              <a:off x="521" y="119"/>
              <a:ext cx="4740" cy="40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algn="ctr">
              <a:solidFill>
                <a:srgbClr val="9900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rgbClr val="0000FF"/>
                  </a:solidFill>
                </a:rPr>
                <a:t>BUXGALTERIYA HUJJATLARINI SAQLASH </a:t>
              </a:r>
              <a:endParaRPr lang="ru-RU" b="1">
                <a:solidFill>
                  <a:srgbClr val="0000FF"/>
                </a:solidFill>
              </a:endParaRPr>
            </a:p>
          </p:txBody>
        </p:sp>
        <p:sp>
          <p:nvSpPr>
            <p:cNvPr id="35845" name="AutoShape 4"/>
            <p:cNvSpPr>
              <a:spLocks noChangeArrowheads="1"/>
            </p:cNvSpPr>
            <p:nvPr/>
          </p:nvSpPr>
          <p:spPr bwMode="auto">
            <a:xfrm>
              <a:off x="249" y="799"/>
              <a:ext cx="2450" cy="167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algn="ctr">
              <a:solidFill>
                <a:srgbClr val="99003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just"/>
              <a:r>
                <a:rPr lang="en-US" sz="2200">
                  <a:solidFill>
                    <a:srgbClr val="0000FF"/>
                  </a:solidFill>
                </a:rPr>
                <a:t>Korxona quyidagi hujjatlarni kamida 5 yil saqlashi lozim:</a:t>
              </a:r>
            </a:p>
            <a:p>
              <a:pPr algn="just"/>
              <a:r>
                <a:rPr lang="en-US" sz="2200">
                  <a:solidFill>
                    <a:srgbClr val="0000FF"/>
                  </a:solidFill>
                </a:rPr>
                <a:t>- dastlabki husob hujjatlari</a:t>
              </a:r>
              <a:r>
                <a:rPr lang="ru-RU" sz="2200">
                  <a:solidFill>
                    <a:srgbClr val="0000FF"/>
                  </a:solidFill>
                </a:rPr>
                <a:t>;</a:t>
              </a:r>
            </a:p>
            <a:p>
              <a:pPr algn="just">
                <a:buFont typeface="Arial" charset="0"/>
                <a:buChar char="–"/>
              </a:pPr>
              <a:r>
                <a:rPr lang="ru-RU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hisob registrlari</a:t>
              </a:r>
              <a:r>
                <a:rPr lang="ru-RU" sz="2200">
                  <a:solidFill>
                    <a:srgbClr val="0000FF"/>
                  </a:solidFill>
                </a:rPr>
                <a:t>;</a:t>
              </a:r>
            </a:p>
            <a:p>
              <a:pPr algn="just">
                <a:buFont typeface="Arial" charset="0"/>
                <a:buChar char="–"/>
              </a:pPr>
              <a:r>
                <a:rPr lang="ru-RU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buxgalteriya hisobotlari .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35846" name="AutoShape 5"/>
            <p:cNvSpPr>
              <a:spLocks noChangeArrowheads="1"/>
            </p:cNvSpPr>
            <p:nvPr/>
          </p:nvSpPr>
          <p:spPr bwMode="auto">
            <a:xfrm>
              <a:off x="3152" y="799"/>
              <a:ext cx="2450" cy="167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algn="ctr">
              <a:solidFill>
                <a:srgbClr val="99003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Hisob hujjatlari, registrlari va buxgalteriya hisobotlari saqlanishi uchun korxona rahbari javobgar.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35847" name="AutoShape 6"/>
            <p:cNvSpPr>
              <a:spLocks noChangeArrowheads="1"/>
            </p:cNvSpPr>
            <p:nvPr/>
          </p:nvSpPr>
          <p:spPr bwMode="auto">
            <a:xfrm>
              <a:off x="340" y="2750"/>
              <a:ext cx="5216" cy="127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 algn="ctr">
              <a:solidFill>
                <a:srgbClr val="9900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just"/>
              <a:r>
                <a:rPr lang="en-US" sz="2200">
                  <a:solidFill>
                    <a:srgbClr val="0000FF"/>
                  </a:solidFill>
                </a:rPr>
                <a:t>Korxona quyidagi hujjatlarni kamida 5 yil saqlashi lozim:</a:t>
              </a:r>
            </a:p>
            <a:p>
              <a:pPr algn="just">
                <a:buFontTx/>
                <a:buChar char="-"/>
              </a:pPr>
              <a:r>
                <a:rPr lang="en-US" sz="2200">
                  <a:solidFill>
                    <a:srgbClr val="0000FF"/>
                  </a:solidFill>
                </a:rPr>
                <a:t>Ishchi scho’tlar rejasi;</a:t>
              </a:r>
            </a:p>
            <a:p>
              <a:pPr algn="just">
                <a:buFontTx/>
                <a:buChar char="-"/>
              </a:pPr>
              <a:r>
                <a:rPr lang="en-US" sz="2200">
                  <a:solidFill>
                    <a:srgbClr val="0000FF"/>
                  </a:solidFill>
                </a:rPr>
                <a:t>Hisob siyosatiga doir boshqa hujjatlar</a:t>
              </a:r>
              <a:r>
                <a:rPr lang="ru-RU" sz="2200">
                  <a:solidFill>
                    <a:srgbClr val="0000FF"/>
                  </a:solidFill>
                </a:rPr>
                <a:t>;</a:t>
              </a:r>
              <a:endParaRPr lang="en-US" sz="2200">
                <a:solidFill>
                  <a:srgbClr val="0000FF"/>
                </a:solidFill>
              </a:endParaRPr>
            </a:p>
            <a:p>
              <a:pPr algn="just">
                <a:buFontTx/>
                <a:buChar char="-"/>
              </a:pPr>
              <a:r>
                <a:rPr lang="en-US" sz="2200">
                  <a:solidFill>
                    <a:srgbClr val="0000FF"/>
                  </a:solidFill>
                </a:rPr>
                <a:t>Berilgan xos raqamlar (kodlar);</a:t>
              </a:r>
            </a:p>
            <a:p>
              <a:pPr algn="just">
                <a:buFontTx/>
                <a:buChar char="-"/>
              </a:pPr>
              <a:r>
                <a:rPr lang="en-US" sz="2200">
                  <a:solidFill>
                    <a:srgbClr val="0000FF"/>
                  </a:solidFill>
                </a:rPr>
                <a:t>EHM dasturlari, foydalanish muddati ko’rsatilgan.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35848" name="Line 7"/>
            <p:cNvSpPr>
              <a:spLocks noChangeShapeType="1"/>
            </p:cNvSpPr>
            <p:nvPr/>
          </p:nvSpPr>
          <p:spPr bwMode="auto">
            <a:xfrm>
              <a:off x="2880" y="527"/>
              <a:ext cx="0" cy="2223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9" name="Line 8"/>
            <p:cNvSpPr>
              <a:spLocks noChangeShapeType="1"/>
            </p:cNvSpPr>
            <p:nvPr/>
          </p:nvSpPr>
          <p:spPr bwMode="auto">
            <a:xfrm>
              <a:off x="1655" y="663"/>
              <a:ext cx="2767" cy="0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50" name="Line 9"/>
            <p:cNvSpPr>
              <a:spLocks noChangeShapeType="1"/>
            </p:cNvSpPr>
            <p:nvPr/>
          </p:nvSpPr>
          <p:spPr bwMode="auto">
            <a:xfrm>
              <a:off x="1655" y="663"/>
              <a:ext cx="0" cy="136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51" name="Line 10"/>
            <p:cNvSpPr>
              <a:spLocks noChangeShapeType="1"/>
            </p:cNvSpPr>
            <p:nvPr/>
          </p:nvSpPr>
          <p:spPr bwMode="auto">
            <a:xfrm>
              <a:off x="4422" y="663"/>
              <a:ext cx="0" cy="136"/>
            </a:xfrm>
            <a:prstGeom prst="line">
              <a:avLst/>
            </a:prstGeom>
            <a:noFill/>
            <a:ln w="9525">
              <a:solidFill>
                <a:srgbClr val="9900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5843" name="Text Box 11"/>
          <p:cNvSpPr txBox="1">
            <a:spLocks noChangeArrowheads="1"/>
          </p:cNvSpPr>
          <p:nvPr/>
        </p:nvSpPr>
        <p:spPr bwMode="auto">
          <a:xfrm>
            <a:off x="9974445" y="1"/>
            <a:ext cx="22651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>
                <a:solidFill>
                  <a:schemeClr val="tx1"/>
                </a:solidFill>
                <a:latin typeface="Verdana" pitchFamily="34" charset="0"/>
              </a:rPr>
              <a:t>Слайд 22</a:t>
            </a:r>
          </a:p>
        </p:txBody>
      </p:sp>
    </p:spTree>
    <p:extLst>
      <p:ext uri="{BB962C8B-B14F-4D97-AF65-F5344CB8AC3E}">
        <p14:creationId xmlns:p14="http://schemas.microsoft.com/office/powerpoint/2010/main" val="5505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97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4B2E4F2-430A-43D9-A60B-FC12C34A3500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34DAC-A33C-46A6-9BBE-7F96BBF4519C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926472" y="188432"/>
            <a:ext cx="10495054" cy="1292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444500" algn="just"/>
            <a:r>
              <a:rPr lang="en-US" sz="2600" b="1" i="1">
                <a:solidFill>
                  <a:schemeClr val="accent2"/>
                </a:solidFill>
              </a:rPr>
              <a:t>Inventarizatsiya</a:t>
            </a:r>
            <a:r>
              <a:rPr lang="en-US" sz="2600" i="1">
                <a:solidFill>
                  <a:srgbClr val="0000CC"/>
                </a:solidFill>
              </a:rPr>
              <a:t> (lotincha “Inventorium” – “imzo, ro’yxat”) – mulklarning aniq va batafsil ro’yxati</a:t>
            </a:r>
            <a:endParaRPr lang="ru-RU" sz="2600" i="1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7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 bwMode="auto">
          <a:xfrm>
            <a:off x="611981" y="6227740"/>
            <a:ext cx="2855913" cy="4560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fld id="{6492D1A6-C535-43EA-AC25-18592AD8266B}" type="datetime1">
              <a:rPr lang="uz-Cyrl-UZ" sz="1200">
                <a:solidFill>
                  <a:schemeClr val="tx1"/>
                </a:solidFill>
                <a:latin typeface="+mj-lt"/>
              </a:rPr>
              <a:pPr>
                <a:defRPr/>
              </a:pPr>
              <a:t>05.08.2024</a:t>
            </a:fld>
            <a:endParaRPr lang="ru-RU" altLang="en-US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71731" y="6227740"/>
            <a:ext cx="2855913" cy="4560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4219A2A-9676-467D-912D-2047C084B7F8}" type="slidenum">
              <a:rPr lang="ru-RU" altLang="en-US" sz="1200">
                <a:solidFill>
                  <a:schemeClr val="tx1"/>
                </a:solidFill>
                <a:latin typeface="+mj-lt"/>
              </a:rPr>
              <a:pPr algn="r">
                <a:defRPr/>
              </a:pPr>
              <a:t>22</a:t>
            </a:fld>
            <a:endParaRPr lang="ru-RU" altLang="en-US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335740" y="1260029"/>
            <a:ext cx="11663768" cy="358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276225" indent="-276225" algn="just">
              <a:lnSpc>
                <a:spcPct val="140000"/>
              </a:lnSpc>
              <a:buClr>
                <a:srgbClr val="0000CC"/>
              </a:buClr>
              <a:buFont typeface="Wingdings" pitchFamily="2" charset="2"/>
              <a:buChar char="Ø"/>
            </a:pPr>
            <a:r>
              <a:rPr lang="en-US" sz="2400" dirty="0" err="1">
                <a:solidFill>
                  <a:srgbClr val="0000FF"/>
                </a:solidFill>
              </a:rPr>
              <a:t>O'z</a:t>
            </a:r>
            <a:r>
              <a:rPr lang="uz-Cyrl-UZ" sz="2400" dirty="0">
                <a:solidFill>
                  <a:srgbClr val="0000FF"/>
                </a:solidFill>
              </a:rPr>
              <a:t>.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ru-RU" sz="2400" dirty="0">
                <a:solidFill>
                  <a:srgbClr val="0000FF"/>
                </a:solidFill>
              </a:rPr>
              <a:t> «</a:t>
            </a:r>
            <a:r>
              <a:rPr lang="en-US" sz="2400" b="1" dirty="0">
                <a:solidFill>
                  <a:srgbClr val="0000FF"/>
                </a:solidFill>
              </a:rPr>
              <a:t>Bu</a:t>
            </a:r>
            <a:r>
              <a:rPr lang="ru-RU" sz="2400" b="1" dirty="0">
                <a:solidFill>
                  <a:srgbClr val="0000FF"/>
                </a:solidFill>
              </a:rPr>
              <a:t>х</a:t>
            </a:r>
            <a:r>
              <a:rPr lang="en-US" sz="2400" b="1" dirty="0" err="1">
                <a:solidFill>
                  <a:srgbClr val="0000FF"/>
                </a:solidFill>
              </a:rPr>
              <a:t>galt</a:t>
            </a:r>
            <a:r>
              <a:rPr lang="ru-RU" sz="2400" b="1" dirty="0">
                <a:solidFill>
                  <a:srgbClr val="0000FF"/>
                </a:solidFill>
              </a:rPr>
              <a:t>е</a:t>
            </a:r>
            <a:r>
              <a:rPr lang="en-US" sz="2400" b="1" dirty="0" err="1">
                <a:solidFill>
                  <a:srgbClr val="0000FF"/>
                </a:solidFill>
              </a:rPr>
              <a:t>riya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his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>
                <a:solidFill>
                  <a:srgbClr val="0000FF"/>
                </a:solidFill>
              </a:rPr>
              <a:t>bi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to'grisida</a:t>
            </a:r>
            <a:r>
              <a:rPr lang="ru-RU" sz="2400" b="1" dirty="0">
                <a:solidFill>
                  <a:srgbClr val="0000FF"/>
                </a:solidFill>
              </a:rPr>
              <a:t>»</a:t>
            </a:r>
            <a:r>
              <a:rPr lang="en-US" sz="2400" dirty="0" err="1">
                <a:solidFill>
                  <a:srgbClr val="0000FF"/>
                </a:solidFill>
              </a:rPr>
              <a:t>gi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 err="1">
                <a:solidFill>
                  <a:srgbClr val="0000FF"/>
                </a:solidFill>
              </a:rPr>
              <a:t>nuni</a:t>
            </a:r>
            <a:r>
              <a:rPr lang="ru-RU" sz="2400" dirty="0">
                <a:solidFill>
                  <a:srgbClr val="0000FF"/>
                </a:solidFill>
              </a:rPr>
              <a:t> 1</a:t>
            </a:r>
            <a:r>
              <a:rPr lang="en-US" sz="2400" dirty="0">
                <a:solidFill>
                  <a:srgbClr val="0000FF"/>
                </a:solidFill>
              </a:rPr>
              <a:t>6</a:t>
            </a:r>
            <a:r>
              <a:rPr lang="ru-RU" sz="2400" dirty="0">
                <a:solidFill>
                  <a:srgbClr val="0000FF"/>
                </a:solidFill>
              </a:rPr>
              <a:t>-</a:t>
            </a:r>
            <a:r>
              <a:rPr lang="en-US" sz="2400" dirty="0">
                <a:solidFill>
                  <a:srgbClr val="0000FF"/>
                </a:solidFill>
              </a:rPr>
              <a:t>m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 err="1">
                <a:solidFill>
                  <a:srgbClr val="0000FF"/>
                </a:solidFill>
              </a:rPr>
              <a:t>ddasi</a:t>
            </a:r>
            <a:r>
              <a:rPr lang="ru-RU" sz="2400" dirty="0">
                <a:solidFill>
                  <a:srgbClr val="0000FF"/>
                </a:solidFill>
              </a:rPr>
              <a:t>;</a:t>
            </a:r>
          </a:p>
          <a:p>
            <a:pPr marL="276225" indent="-276225" algn="just">
              <a:lnSpc>
                <a:spcPct val="140000"/>
              </a:lnSpc>
              <a:buClr>
                <a:srgbClr val="0000CC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</a:rPr>
              <a:t>№19 «</a:t>
            </a:r>
            <a:r>
              <a:rPr lang="en-US" sz="2400" b="1" dirty="0" err="1">
                <a:solidFill>
                  <a:srgbClr val="0000FF"/>
                </a:solidFill>
              </a:rPr>
              <a:t>Inv</a:t>
            </a:r>
            <a:r>
              <a:rPr lang="ru-RU" sz="2400" b="1" dirty="0">
                <a:solidFill>
                  <a:srgbClr val="0000FF"/>
                </a:solidFill>
              </a:rPr>
              <a:t>е</a:t>
            </a:r>
            <a:r>
              <a:rPr lang="en-US" sz="2400" b="1" dirty="0" err="1">
                <a:solidFill>
                  <a:srgbClr val="0000FF"/>
                </a:solidFill>
              </a:rPr>
              <a:t>ntarizatsiyani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tashkil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etish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va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o'tkazish</a:t>
            </a:r>
            <a:r>
              <a:rPr lang="ru-RU" sz="2400" dirty="0">
                <a:solidFill>
                  <a:srgbClr val="0000FF"/>
                </a:solidFill>
              </a:rPr>
              <a:t>» </a:t>
            </a:r>
            <a:r>
              <a:rPr lang="en-US" sz="2400" dirty="0">
                <a:solidFill>
                  <a:srgbClr val="0000FF"/>
                </a:solidFill>
              </a:rPr>
              <a:t>n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>
                <a:solidFill>
                  <a:srgbClr val="0000FF"/>
                </a:solidFill>
              </a:rPr>
              <a:t>mli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O'zR</a:t>
            </a:r>
            <a:r>
              <a:rPr lang="uz-Cyrl-UZ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BHMS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O'zR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MV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uz-Cyrl-UZ" dirty="0">
                <a:solidFill>
                  <a:srgbClr val="0000FF"/>
                </a:solidFill>
              </a:rPr>
              <a:t>19.10.</a:t>
            </a:r>
            <a:r>
              <a:rPr lang="ru-RU" dirty="0">
                <a:solidFill>
                  <a:srgbClr val="0000FF"/>
                </a:solidFill>
              </a:rPr>
              <a:t>1999 </a:t>
            </a:r>
            <a:r>
              <a:rPr lang="en-US" dirty="0">
                <a:solidFill>
                  <a:srgbClr val="0000FF"/>
                </a:solidFill>
              </a:rPr>
              <a:t>y</a:t>
            </a:r>
            <a:r>
              <a:rPr lang="uz-Cyrl-UZ" dirty="0">
                <a:solidFill>
                  <a:srgbClr val="0000FF"/>
                </a:solidFill>
              </a:rPr>
              <a:t>. </a:t>
            </a:r>
            <a:r>
              <a:rPr lang="en-US" dirty="0" err="1">
                <a:solidFill>
                  <a:srgbClr val="0000FF"/>
                </a:solidFill>
              </a:rPr>
              <a:t>buyruq</a:t>
            </a:r>
            <a:r>
              <a:rPr lang="ru-RU" dirty="0"/>
              <a:t> </a:t>
            </a:r>
            <a:r>
              <a:rPr lang="ru-RU" dirty="0">
                <a:solidFill>
                  <a:srgbClr val="0000FF"/>
                </a:solidFill>
              </a:rPr>
              <a:t>№</a:t>
            </a:r>
            <a:r>
              <a:rPr lang="en-US" dirty="0">
                <a:solidFill>
                  <a:srgbClr val="0000FF"/>
                </a:solidFill>
              </a:rPr>
              <a:t>E</a:t>
            </a:r>
            <a:r>
              <a:rPr lang="ru-RU" dirty="0">
                <a:solidFill>
                  <a:srgbClr val="0000FF"/>
                </a:solidFill>
              </a:rPr>
              <a:t>Г./17-19-20-75 </a:t>
            </a:r>
            <a:r>
              <a:rPr lang="en-US" dirty="0" err="1">
                <a:solidFill>
                  <a:srgbClr val="0000FF"/>
                </a:solidFill>
              </a:rPr>
              <a:t>va</a:t>
            </a:r>
            <a:r>
              <a:rPr lang="ru-RU" dirty="0">
                <a:solidFill>
                  <a:srgbClr val="0000FF"/>
                </a:solidFill>
              </a:rPr>
              <a:t> А</a:t>
            </a:r>
            <a:r>
              <a:rPr lang="en-US" dirty="0" err="1">
                <a:solidFill>
                  <a:srgbClr val="0000FF"/>
                </a:solidFill>
              </a:rPr>
              <a:t>dliya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Vazirligida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uz-Cyrl-UZ" dirty="0">
                <a:solidFill>
                  <a:srgbClr val="0000FF"/>
                </a:solidFill>
              </a:rPr>
              <a:t>2.11.</a:t>
            </a:r>
            <a:r>
              <a:rPr lang="ru-RU" dirty="0">
                <a:solidFill>
                  <a:srgbClr val="0000FF"/>
                </a:solidFill>
              </a:rPr>
              <a:t>1999 </a:t>
            </a:r>
            <a:r>
              <a:rPr lang="en-US" dirty="0">
                <a:solidFill>
                  <a:srgbClr val="0000FF"/>
                </a:solidFill>
              </a:rPr>
              <a:t>y</a:t>
            </a:r>
            <a:r>
              <a:rPr lang="uz-Cyrl-UZ" dirty="0">
                <a:solidFill>
                  <a:srgbClr val="0000FF"/>
                </a:solidFill>
              </a:rPr>
              <a:t>.</a:t>
            </a:r>
            <a:r>
              <a:rPr lang="ru-RU" dirty="0">
                <a:solidFill>
                  <a:srgbClr val="0000FF"/>
                </a:solidFill>
              </a:rPr>
              <a:t> 833-</a:t>
            </a:r>
            <a:r>
              <a:rPr lang="en-US" dirty="0" err="1">
                <a:solidFill>
                  <a:srgbClr val="0000FF"/>
                </a:solidFill>
              </a:rPr>
              <a:t>raqam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bilan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ro'y</a:t>
            </a:r>
            <a:r>
              <a:rPr lang="ru-RU" dirty="0">
                <a:solidFill>
                  <a:srgbClr val="0000FF"/>
                </a:solidFill>
              </a:rPr>
              <a:t>х</a:t>
            </a:r>
            <a:r>
              <a:rPr lang="en-US" dirty="0" err="1">
                <a:solidFill>
                  <a:srgbClr val="0000FF"/>
                </a:solidFill>
              </a:rPr>
              <a:t>atga</a:t>
            </a:r>
            <a:r>
              <a:rPr lang="ru-RU" dirty="0">
                <a:solidFill>
                  <a:srgbClr val="0000FF"/>
                </a:solidFill>
              </a:rPr>
              <a:t> о</a:t>
            </a:r>
            <a:r>
              <a:rPr lang="en-US" dirty="0" err="1">
                <a:solidFill>
                  <a:srgbClr val="0000FF"/>
                </a:solidFill>
              </a:rPr>
              <a:t>lingan</a:t>
            </a:r>
            <a:r>
              <a:rPr lang="ru-RU" dirty="0">
                <a:solidFill>
                  <a:srgbClr val="0000FF"/>
                </a:solidFill>
              </a:rPr>
              <a:t>). </a:t>
            </a:r>
          </a:p>
          <a:p>
            <a:pPr marL="276225" indent="-276225" algn="just">
              <a:lnSpc>
                <a:spcPct val="140000"/>
              </a:lnSpc>
              <a:buClr>
                <a:srgbClr val="0000CC"/>
              </a:buClr>
              <a:buFont typeface="Wingdings" pitchFamily="2" charset="2"/>
              <a:buChar char="Ø"/>
            </a:pPr>
            <a:r>
              <a:rPr lang="ru-RU" sz="2400" dirty="0">
                <a:solidFill>
                  <a:srgbClr val="0000FF"/>
                </a:solidFill>
              </a:rPr>
              <a:t>«</a:t>
            </a:r>
            <a:r>
              <a:rPr lang="en-US" sz="2400" b="1" dirty="0" err="1">
                <a:solidFill>
                  <a:srgbClr val="0000FF"/>
                </a:solidFill>
              </a:rPr>
              <a:t>Inv</a:t>
            </a:r>
            <a:r>
              <a:rPr lang="ru-RU" sz="2400" b="1" dirty="0">
                <a:solidFill>
                  <a:srgbClr val="0000FF"/>
                </a:solidFill>
              </a:rPr>
              <a:t>е</a:t>
            </a:r>
            <a:r>
              <a:rPr lang="en-US" sz="2400" b="1" dirty="0" err="1">
                <a:solidFill>
                  <a:srgbClr val="0000FF"/>
                </a:solidFill>
              </a:rPr>
              <a:t>ntarizatsiya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jarayonida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aniqlangan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m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>
                <a:solidFill>
                  <a:srgbClr val="0000FF"/>
                </a:solidFill>
              </a:rPr>
              <a:t>l</a:t>
            </a:r>
            <a:r>
              <a:rPr lang="ru-RU" sz="2400" b="1" dirty="0">
                <a:solidFill>
                  <a:srgbClr val="0000FF"/>
                </a:solidFill>
              </a:rPr>
              <a:t>-</a:t>
            </a:r>
            <a:r>
              <a:rPr lang="en-US" sz="2400" b="1" dirty="0" err="1">
                <a:solidFill>
                  <a:srgbClr val="0000FF"/>
                </a:solidFill>
              </a:rPr>
              <a:t>mulk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kam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madi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va</a:t>
            </a:r>
            <a:r>
              <a:rPr lang="ru-RU" sz="2400" b="1" dirty="0">
                <a:solidFill>
                  <a:srgbClr val="0000FF"/>
                </a:solidFill>
              </a:rPr>
              <a:t> о</a:t>
            </a:r>
            <a:r>
              <a:rPr lang="en-US" sz="2400" b="1" dirty="0" err="1">
                <a:solidFill>
                  <a:srgbClr val="0000FF"/>
                </a:solidFill>
              </a:rPr>
              <a:t>rtiqchasining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bu</a:t>
            </a:r>
            <a:r>
              <a:rPr lang="ru-RU" sz="2400" b="1" dirty="0">
                <a:solidFill>
                  <a:srgbClr val="0000FF"/>
                </a:solidFill>
              </a:rPr>
              <a:t>х</a:t>
            </a:r>
            <a:r>
              <a:rPr lang="en-US" sz="2400" b="1" dirty="0" err="1">
                <a:solidFill>
                  <a:srgbClr val="0000FF"/>
                </a:solidFill>
              </a:rPr>
              <a:t>galt</a:t>
            </a:r>
            <a:r>
              <a:rPr lang="ru-RU" sz="2400" b="1" dirty="0">
                <a:solidFill>
                  <a:srgbClr val="0000FF"/>
                </a:solidFill>
              </a:rPr>
              <a:t>е</a:t>
            </a:r>
            <a:r>
              <a:rPr lang="en-US" sz="2400" b="1" dirty="0" err="1">
                <a:solidFill>
                  <a:srgbClr val="0000FF"/>
                </a:solidFill>
              </a:rPr>
              <a:t>riya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his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>
                <a:solidFill>
                  <a:srgbClr val="0000FF"/>
                </a:solidFill>
              </a:rPr>
              <a:t>bi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va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s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liqqa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 err="1">
                <a:solidFill>
                  <a:srgbClr val="0000FF"/>
                </a:solidFill>
              </a:rPr>
              <a:t>rtish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tartibi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to'g'risidagi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niz</a:t>
            </a:r>
            <a:r>
              <a:rPr lang="ru-RU" sz="2400" b="1" dirty="0">
                <a:solidFill>
                  <a:srgbClr val="0000FF"/>
                </a:solidFill>
              </a:rPr>
              <a:t>о</a:t>
            </a:r>
            <a:r>
              <a:rPr lang="en-US" sz="2400" b="1" dirty="0">
                <a:solidFill>
                  <a:srgbClr val="0000FF"/>
                </a:solidFill>
              </a:rPr>
              <a:t>m</a:t>
            </a:r>
            <a:r>
              <a:rPr lang="ru-RU" sz="2400" dirty="0">
                <a:solidFill>
                  <a:srgbClr val="0000FF"/>
                </a:solidFill>
              </a:rPr>
              <a:t>» </a:t>
            </a:r>
            <a:r>
              <a:rPr lang="ru-RU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O'zR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MV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DSQ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m</a:t>
            </a:r>
            <a:r>
              <a:rPr lang="ru-RU" dirty="0">
                <a:solidFill>
                  <a:srgbClr val="0000FF"/>
                </a:solidFill>
              </a:rPr>
              <a:t>е</a:t>
            </a:r>
            <a:r>
              <a:rPr lang="en-US" dirty="0" err="1">
                <a:solidFill>
                  <a:srgbClr val="0000FF"/>
                </a:solidFill>
              </a:rPr>
              <a:t>hnat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va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ah</a:t>
            </a:r>
            <a:r>
              <a:rPr lang="ru-RU" dirty="0">
                <a:solidFill>
                  <a:srgbClr val="0000FF"/>
                </a:solidFill>
              </a:rPr>
              <a:t>о</a:t>
            </a:r>
            <a:r>
              <a:rPr lang="en-US" dirty="0" err="1">
                <a:solidFill>
                  <a:srgbClr val="0000FF"/>
                </a:solidFill>
              </a:rPr>
              <a:t>lini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ijtim</a:t>
            </a:r>
            <a:r>
              <a:rPr lang="ru-RU" dirty="0">
                <a:solidFill>
                  <a:srgbClr val="0000FF"/>
                </a:solidFill>
              </a:rPr>
              <a:t>о</a:t>
            </a:r>
            <a:r>
              <a:rPr lang="en-US" dirty="0" err="1">
                <a:solidFill>
                  <a:srgbClr val="0000FF"/>
                </a:solidFill>
              </a:rPr>
              <a:t>iy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him</a:t>
            </a:r>
            <a:r>
              <a:rPr lang="ru-RU" dirty="0">
                <a:solidFill>
                  <a:srgbClr val="0000FF"/>
                </a:solidFill>
              </a:rPr>
              <a:t>о</a:t>
            </a:r>
            <a:r>
              <a:rPr lang="en-US" dirty="0" err="1">
                <a:solidFill>
                  <a:srgbClr val="0000FF"/>
                </a:solidFill>
              </a:rPr>
              <a:t>ya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qilish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vaziriligining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10</a:t>
            </a:r>
            <a:r>
              <a:rPr lang="uz-Cyrl-UZ" dirty="0">
                <a:solidFill>
                  <a:srgbClr val="0000FF"/>
                </a:solidFill>
              </a:rPr>
              <a:t>.</a:t>
            </a:r>
            <a:r>
              <a:rPr lang="en-US" dirty="0">
                <a:solidFill>
                  <a:srgbClr val="0000FF"/>
                </a:solidFill>
              </a:rPr>
              <a:t>03</a:t>
            </a:r>
            <a:r>
              <a:rPr lang="uz-Cyrl-UZ" dirty="0">
                <a:solidFill>
                  <a:srgbClr val="0000FF"/>
                </a:solidFill>
              </a:rPr>
              <a:t>.</a:t>
            </a:r>
            <a:r>
              <a:rPr lang="ru-RU" dirty="0">
                <a:solidFill>
                  <a:srgbClr val="0000FF"/>
                </a:solidFill>
              </a:rPr>
              <a:t>2004 </a:t>
            </a:r>
            <a:r>
              <a:rPr lang="en-US" dirty="0">
                <a:solidFill>
                  <a:srgbClr val="0000FF"/>
                </a:solidFill>
              </a:rPr>
              <a:t>y</a:t>
            </a:r>
            <a:r>
              <a:rPr lang="uz-Cyrl-UZ" dirty="0">
                <a:solidFill>
                  <a:srgbClr val="0000FF"/>
                </a:solidFill>
              </a:rPr>
              <a:t>.</a:t>
            </a:r>
            <a:r>
              <a:rPr lang="ru-RU" dirty="0">
                <a:solidFill>
                  <a:srgbClr val="0000FF"/>
                </a:solidFill>
              </a:rPr>
              <a:t> 37, 2004-26, 20/1-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ru-RU" dirty="0">
                <a:solidFill>
                  <a:srgbClr val="0000FF"/>
                </a:solidFill>
              </a:rPr>
              <a:t>о</a:t>
            </a:r>
            <a:r>
              <a:rPr lang="en-US" dirty="0" err="1">
                <a:solidFill>
                  <a:srgbClr val="0000FF"/>
                </a:solidFill>
              </a:rPr>
              <a:t>nli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qar</a:t>
            </a:r>
            <a:r>
              <a:rPr lang="ru-RU" dirty="0">
                <a:solidFill>
                  <a:srgbClr val="0000FF"/>
                </a:solidFill>
              </a:rPr>
              <a:t>о</a:t>
            </a:r>
            <a:r>
              <a:rPr lang="en-US" dirty="0" err="1">
                <a:solidFill>
                  <a:srgbClr val="0000FF"/>
                </a:solidFill>
              </a:rPr>
              <a:t>ri</a:t>
            </a:r>
            <a:r>
              <a:rPr lang="ru-RU" sz="2400" dirty="0">
                <a:solidFill>
                  <a:srgbClr val="0000FF"/>
                </a:solidFill>
              </a:rPr>
              <a:t>) </a:t>
            </a:r>
          </a:p>
          <a:p>
            <a:pPr marL="276225" indent="-276225" algn="just">
              <a:lnSpc>
                <a:spcPct val="140000"/>
              </a:lnSpc>
              <a:buClr>
                <a:srgbClr val="0000CC"/>
              </a:buClr>
              <a:buFont typeface="Wingdings" pitchFamily="2" charset="2"/>
              <a:buChar char="Ø"/>
            </a:pPr>
            <a:r>
              <a:rPr lang="en-US" sz="2400" dirty="0" err="1">
                <a:solidFill>
                  <a:srgbClr val="0000FF"/>
                </a:solidFill>
              </a:rPr>
              <a:t>O'zb</a:t>
            </a:r>
            <a:r>
              <a:rPr lang="ru-RU" sz="2400" dirty="0">
                <a:solidFill>
                  <a:srgbClr val="0000FF"/>
                </a:solidFill>
              </a:rPr>
              <a:t>е</a:t>
            </a:r>
            <a:r>
              <a:rPr lang="en-US" sz="2400" dirty="0" err="1">
                <a:solidFill>
                  <a:srgbClr val="0000FF"/>
                </a:solidFill>
              </a:rPr>
              <a:t>kist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>
                <a:solidFill>
                  <a:srgbClr val="0000FF"/>
                </a:solidFill>
              </a:rPr>
              <a:t>n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ru-RU" sz="2400" dirty="0">
                <a:solidFill>
                  <a:srgbClr val="0000FF"/>
                </a:solidFill>
              </a:rPr>
              <a:t>е</a:t>
            </a:r>
            <a:r>
              <a:rPr lang="en-US" sz="2400" dirty="0" err="1">
                <a:solidFill>
                  <a:srgbClr val="0000FF"/>
                </a:solidFill>
              </a:rPr>
              <a:t>spublikasi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Fuqar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 err="1">
                <a:solidFill>
                  <a:srgbClr val="0000FF"/>
                </a:solidFill>
              </a:rPr>
              <a:t>lik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va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Jin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 err="1">
                <a:solidFill>
                  <a:srgbClr val="0000FF"/>
                </a:solidFill>
              </a:rPr>
              <a:t>yat</a:t>
            </a:r>
            <a:r>
              <a:rPr lang="ru-RU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K</a:t>
            </a:r>
            <a:r>
              <a:rPr lang="ru-RU" sz="2400" dirty="0">
                <a:solidFill>
                  <a:srgbClr val="0000FF"/>
                </a:solidFill>
              </a:rPr>
              <a:t>о</a:t>
            </a:r>
            <a:r>
              <a:rPr lang="en-US" sz="2400" dirty="0">
                <a:solidFill>
                  <a:srgbClr val="0000FF"/>
                </a:solidFill>
              </a:rPr>
              <a:t>d</a:t>
            </a:r>
            <a:r>
              <a:rPr lang="ru-RU" sz="2400" dirty="0">
                <a:solidFill>
                  <a:srgbClr val="0000FF"/>
                </a:solidFill>
              </a:rPr>
              <a:t>е</a:t>
            </a:r>
            <a:r>
              <a:rPr lang="en-US" sz="2400" dirty="0" err="1">
                <a:solidFill>
                  <a:srgbClr val="0000FF"/>
                </a:solidFill>
              </a:rPr>
              <a:t>kslari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18438" name="Rectangle 12"/>
          <p:cNvSpPr>
            <a:spLocks noChangeArrowheads="1"/>
          </p:cNvSpPr>
          <p:nvPr/>
        </p:nvSpPr>
        <p:spPr bwMode="auto">
          <a:xfrm>
            <a:off x="667230" y="188432"/>
            <a:ext cx="10892416" cy="86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800000"/>
                </a:solidFill>
              </a:rPr>
              <a:t>Inv</a:t>
            </a:r>
            <a:r>
              <a:rPr lang="ru-RU" sz="2800" b="1">
                <a:solidFill>
                  <a:srgbClr val="800000"/>
                </a:solidFill>
              </a:rPr>
              <a:t>е</a:t>
            </a:r>
            <a:r>
              <a:rPr lang="en-US" sz="2800" b="1">
                <a:solidFill>
                  <a:srgbClr val="800000"/>
                </a:solidFill>
              </a:rPr>
              <a:t>ntarizatsiyani</a:t>
            </a:r>
            <a:r>
              <a:rPr lang="ru-RU" sz="2800" b="1">
                <a:solidFill>
                  <a:srgbClr val="800000"/>
                </a:solidFill>
              </a:rPr>
              <a:t> </a:t>
            </a:r>
            <a:r>
              <a:rPr lang="en-US" sz="2800" b="1">
                <a:solidFill>
                  <a:srgbClr val="800000"/>
                </a:solidFill>
              </a:rPr>
              <a:t>o'tkazishni</a:t>
            </a:r>
            <a:r>
              <a:rPr lang="ru-RU" sz="2800" b="1">
                <a:solidFill>
                  <a:srgbClr val="800000"/>
                </a:solidFill>
              </a:rPr>
              <a:t> </a:t>
            </a:r>
            <a:r>
              <a:rPr lang="en-US" sz="2800" b="1">
                <a:solidFill>
                  <a:srgbClr val="800000"/>
                </a:solidFill>
              </a:rPr>
              <a:t>tartibga</a:t>
            </a:r>
            <a:r>
              <a:rPr lang="ru-RU" sz="2800" b="1">
                <a:solidFill>
                  <a:srgbClr val="800000"/>
                </a:solidFill>
              </a:rPr>
              <a:t> </a:t>
            </a:r>
            <a:r>
              <a:rPr lang="en-US" sz="2800" b="1">
                <a:solidFill>
                  <a:srgbClr val="800000"/>
                </a:solidFill>
              </a:rPr>
              <a:t>s</a:t>
            </a:r>
            <a:r>
              <a:rPr lang="ru-RU" sz="2800" b="1">
                <a:solidFill>
                  <a:srgbClr val="800000"/>
                </a:solidFill>
              </a:rPr>
              <a:t>о</a:t>
            </a:r>
            <a:r>
              <a:rPr lang="en-US" sz="2800" b="1">
                <a:solidFill>
                  <a:srgbClr val="800000"/>
                </a:solidFill>
              </a:rPr>
              <a:t>luvchi</a:t>
            </a:r>
            <a:endParaRPr lang="uz-Cyrl-UZ" sz="2800" b="1">
              <a:solidFill>
                <a:srgbClr val="800000"/>
              </a:solidFill>
            </a:endParaRPr>
          </a:p>
          <a:p>
            <a:pPr algn="ctr"/>
            <a:r>
              <a:rPr lang="ru-RU" sz="2800" b="1">
                <a:solidFill>
                  <a:srgbClr val="800000"/>
                </a:solidFill>
              </a:rPr>
              <a:t> </a:t>
            </a:r>
            <a:r>
              <a:rPr lang="en-US" sz="2800" b="1">
                <a:solidFill>
                  <a:srgbClr val="800000"/>
                </a:solidFill>
              </a:rPr>
              <a:t>m</a:t>
            </a:r>
            <a:r>
              <a:rPr lang="ru-RU" sz="2800" b="1">
                <a:solidFill>
                  <a:srgbClr val="800000"/>
                </a:solidFill>
              </a:rPr>
              <a:t>е'</a:t>
            </a:r>
            <a:r>
              <a:rPr lang="en-US" sz="2800" b="1">
                <a:solidFill>
                  <a:srgbClr val="800000"/>
                </a:solidFill>
              </a:rPr>
              <a:t>yoriy</a:t>
            </a:r>
            <a:r>
              <a:rPr lang="ru-RU" sz="2800" b="1">
                <a:solidFill>
                  <a:srgbClr val="800000"/>
                </a:solidFill>
              </a:rPr>
              <a:t> </a:t>
            </a:r>
            <a:r>
              <a:rPr lang="en-US" sz="2800" b="1">
                <a:solidFill>
                  <a:srgbClr val="800000"/>
                </a:solidFill>
              </a:rPr>
              <a:t>hujjatlar</a:t>
            </a:r>
            <a:r>
              <a:rPr lang="ru-RU" sz="2800" b="1">
                <a:solidFill>
                  <a:srgbClr val="8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0588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B373C90-89D7-4F58-8AEE-C7E7D6C69022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2540A-DB6B-4BFE-86C5-D6FDD53419E2}" type="slidenum">
              <a:rPr lang="ru-RU"/>
              <a:pPr>
                <a:defRPr/>
              </a:pPr>
              <a:t>23</a:t>
            </a:fld>
            <a:endParaRPr lang="ru-RU"/>
          </a:p>
        </p:txBody>
      </p: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335740" y="1974573"/>
            <a:ext cx="11568146" cy="4246834"/>
            <a:chOff x="1665" y="2016"/>
            <a:chExt cx="9504" cy="2736"/>
          </a:xfrm>
        </p:grpSpPr>
        <p:sp>
          <p:nvSpPr>
            <p:cNvPr id="19463" name="Rectangle 20"/>
            <p:cNvSpPr>
              <a:spLocks noChangeArrowheads="1"/>
            </p:cNvSpPr>
            <p:nvPr/>
          </p:nvSpPr>
          <p:spPr bwMode="auto">
            <a:xfrm>
              <a:off x="3702" y="2016"/>
              <a:ext cx="5472" cy="8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Inv</a:t>
              </a:r>
              <a:r>
                <a:rPr lang="ru-RU" sz="2400">
                  <a:solidFill>
                    <a:srgbClr val="0000FF"/>
                  </a:solidFill>
                  <a:cs typeface="Times New Roman" pitchFamily="18" charset="0"/>
                </a:rPr>
                <a:t>е</a:t>
              </a:r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ntarizatsiyaning</a:t>
              </a:r>
              <a:r>
                <a:rPr lang="ru-RU" sz="2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uz-Cyrl-UZ" sz="2400">
                  <a:solidFill>
                    <a:srgbClr val="0000FF"/>
                  </a:solidFill>
                  <a:cs typeface="Times New Roman" pitchFamily="18" charset="0"/>
                </a:rPr>
                <a:t/>
              </a:r>
              <a:br>
                <a:rPr lang="uz-Cyrl-UZ" sz="2400">
                  <a:solidFill>
                    <a:srgbClr val="0000FF"/>
                  </a:solidFill>
                  <a:cs typeface="Times New Roman" pitchFamily="18" charset="0"/>
                </a:rPr>
              </a:br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as</a:t>
              </a:r>
              <a:r>
                <a:rPr lang="ru-RU" sz="2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siy</a:t>
              </a:r>
              <a:r>
                <a:rPr lang="ru-RU" sz="2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400" b="1">
                  <a:solidFill>
                    <a:srgbClr val="0000FF"/>
                  </a:solidFill>
                  <a:cs typeface="Times New Roman" pitchFamily="18" charset="0"/>
                </a:rPr>
                <a:t>maqsad</a:t>
              </a:r>
              <a:r>
                <a:rPr lang="en-US" sz="2400">
                  <a:solidFill>
                    <a:srgbClr val="0000FF"/>
                  </a:solidFill>
                  <a:cs typeface="Times New Roman" pitchFamily="18" charset="0"/>
                </a:rPr>
                <a:t>lari</a:t>
              </a:r>
              <a:endParaRPr lang="ru-RU" sz="2400">
                <a:solidFill>
                  <a:srgbClr val="0000FF"/>
                </a:solidFill>
              </a:endParaRPr>
            </a:p>
            <a:p>
              <a:pPr algn="ctr" eaLnBrk="0" hangingPunct="0"/>
              <a:r>
                <a:rPr lang="ru-RU" sz="2200">
                  <a:solidFill>
                    <a:srgbClr val="0000FF"/>
                  </a:solidFill>
                  <a:cs typeface="Times New Roman" pitchFamily="18" charset="0"/>
                </a:rPr>
                <a:t>(№19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BHMS</a:t>
              </a:r>
              <a:r>
                <a:rPr lang="ru-RU" sz="2200">
                  <a:solidFill>
                    <a:srgbClr val="0000FF"/>
                  </a:solidFill>
                  <a:cs typeface="Times New Roman" pitchFamily="18" charset="0"/>
                </a:rPr>
                <a:t>, 1.3-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bandi</a:t>
              </a:r>
              <a:r>
                <a:rPr lang="ru-RU" sz="2200">
                  <a:solidFill>
                    <a:srgbClr val="0000FF"/>
                  </a:solidFill>
                  <a:cs typeface="Times New Roman" pitchFamily="18" charset="0"/>
                </a:rPr>
                <a:t>)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19464" name="Rectangle 19"/>
            <p:cNvSpPr>
              <a:spLocks noChangeArrowheads="1"/>
            </p:cNvSpPr>
            <p:nvPr/>
          </p:nvSpPr>
          <p:spPr bwMode="auto">
            <a:xfrm>
              <a:off x="1665" y="3600"/>
              <a:ext cx="2970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Mulklarning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b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</a:b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haqiqiy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mavjudligini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aniqlash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19465" name="Rectangle 18"/>
            <p:cNvSpPr>
              <a:spLocks noChangeArrowheads="1"/>
            </p:cNvSpPr>
            <p:nvPr/>
          </p:nvSpPr>
          <p:spPr bwMode="auto">
            <a:xfrm>
              <a:off x="4932" y="3600"/>
              <a:ext cx="2970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Haqiqatda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mavjud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mulklarni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bu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х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galt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е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riya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bi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ma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'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lum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tlari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bilan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taqq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slash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19466" name="Rectangle 17"/>
            <p:cNvSpPr>
              <a:spLocks noChangeArrowheads="1"/>
            </p:cNvSpPr>
            <p:nvPr/>
          </p:nvSpPr>
          <p:spPr bwMode="auto">
            <a:xfrm>
              <a:off x="8199" y="3600"/>
              <a:ext cx="2970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algn="ctr"/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Majburiyatlarning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bda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to'liq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aks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etirilishini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t</a:t>
              </a:r>
              <a:r>
                <a:rPr lang="uz-Cyrl-UZ" sz="2200">
                  <a:solidFill>
                    <a:srgbClr val="0000FF"/>
                  </a:solidFill>
                  <a:cs typeface="Times New Roman" pitchFamily="18" charset="0"/>
                </a:rPr>
                <a:t>е</a:t>
              </a:r>
              <a:r>
                <a:rPr lang="en-US" sz="2200">
                  <a:solidFill>
                    <a:srgbClr val="0000FF"/>
                  </a:solidFill>
                  <a:cs typeface="Times New Roman" pitchFamily="18" charset="0"/>
                </a:rPr>
                <a:t>kshirish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grpSp>
          <p:nvGrpSpPr>
            <p:cNvPr id="19467" name="Group 12"/>
            <p:cNvGrpSpPr>
              <a:grpSpLocks/>
            </p:cNvGrpSpPr>
            <p:nvPr/>
          </p:nvGrpSpPr>
          <p:grpSpPr bwMode="auto">
            <a:xfrm>
              <a:off x="3207" y="2880"/>
              <a:ext cx="6480" cy="720"/>
              <a:chOff x="4320" y="5067"/>
              <a:chExt cx="4176" cy="1701"/>
            </a:xfrm>
          </p:grpSpPr>
          <p:sp>
            <p:nvSpPr>
              <p:cNvPr id="19468" name="Line 16"/>
              <p:cNvSpPr>
                <a:spLocks noChangeShapeType="1"/>
              </p:cNvSpPr>
              <p:nvPr/>
            </p:nvSpPr>
            <p:spPr bwMode="auto">
              <a:xfrm>
                <a:off x="4320" y="5918"/>
                <a:ext cx="0" cy="85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19469" name="Line 15"/>
              <p:cNvSpPr>
                <a:spLocks noChangeShapeType="1"/>
              </p:cNvSpPr>
              <p:nvPr/>
            </p:nvSpPr>
            <p:spPr bwMode="auto">
              <a:xfrm>
                <a:off x="6408" y="5067"/>
                <a:ext cx="0" cy="170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19470" name="Line 14"/>
              <p:cNvSpPr>
                <a:spLocks noChangeShapeType="1"/>
              </p:cNvSpPr>
              <p:nvPr/>
            </p:nvSpPr>
            <p:spPr bwMode="auto">
              <a:xfrm>
                <a:off x="8496" y="5918"/>
                <a:ext cx="0" cy="85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 anchorCtr="1"/>
              <a:lstStyle/>
              <a:p>
                <a:endParaRPr lang="ru-RU"/>
              </a:p>
            </p:txBody>
          </p:sp>
          <p:sp>
            <p:nvSpPr>
              <p:cNvPr id="19471" name="Line 13"/>
              <p:cNvSpPr>
                <a:spLocks noChangeShapeType="1"/>
              </p:cNvSpPr>
              <p:nvPr/>
            </p:nvSpPr>
            <p:spPr bwMode="auto">
              <a:xfrm>
                <a:off x="4320" y="5904"/>
                <a:ext cx="41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 anchorCtr="1"/>
              <a:lstStyle/>
              <a:p>
                <a:endParaRPr lang="ru-RU"/>
              </a:p>
            </p:txBody>
          </p:sp>
        </p:grpSp>
      </p:grpSp>
      <p:sp>
        <p:nvSpPr>
          <p:cNvPr id="19462" name="Rectangle 15"/>
          <p:cNvSpPr>
            <a:spLocks noChangeArrowheads="1"/>
          </p:cNvSpPr>
          <p:nvPr/>
        </p:nvSpPr>
        <p:spPr bwMode="auto">
          <a:xfrm>
            <a:off x="382489" y="0"/>
            <a:ext cx="11665893" cy="161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indent="541338" algn="just">
              <a:lnSpc>
                <a:spcPct val="120000"/>
              </a:lnSpc>
            </a:pPr>
            <a:r>
              <a:rPr lang="en-US" sz="2400">
                <a:solidFill>
                  <a:srgbClr val="0000CC"/>
                </a:solidFill>
              </a:rPr>
              <a:t>Inventarizatsiyaning </a:t>
            </a:r>
            <a:r>
              <a:rPr lang="en-US" sz="2400" b="1">
                <a:solidFill>
                  <a:srgbClr val="0000CC"/>
                </a:solidFill>
              </a:rPr>
              <a:t>maqsadi</a:t>
            </a:r>
            <a:r>
              <a:rPr lang="en-US" sz="2400">
                <a:solidFill>
                  <a:srgbClr val="0000CC"/>
                </a:solidFill>
              </a:rPr>
              <a:t> va </a:t>
            </a:r>
            <a:r>
              <a:rPr lang="en-US" sz="2400" b="1">
                <a:solidFill>
                  <a:srgbClr val="0000CC"/>
                </a:solidFill>
              </a:rPr>
              <a:t>vazifalari</a:t>
            </a:r>
            <a:r>
              <a:rPr lang="en-US" sz="2400">
                <a:solidFill>
                  <a:srgbClr val="0000CC"/>
                </a:solidFill>
              </a:rPr>
              <a:t> O’z R qonuni </a:t>
            </a:r>
            <a:r>
              <a:rPr lang="en-US" sz="2400" b="1" i="1">
                <a:solidFill>
                  <a:srgbClr val="0000CC"/>
                </a:solidFill>
              </a:rPr>
              <a:t>“Buxgalteriya hisobi to’g’risida” </a:t>
            </a:r>
            <a:r>
              <a:rPr lang="en-US" sz="2400">
                <a:solidFill>
                  <a:srgbClr val="0000CC"/>
                </a:solidFill>
              </a:rPr>
              <a:t>(11-modda) va </a:t>
            </a:r>
            <a:r>
              <a:rPr lang="ru-RU" sz="2400">
                <a:solidFill>
                  <a:srgbClr val="0000CC"/>
                </a:solidFill>
              </a:rPr>
              <a:t>№</a:t>
            </a:r>
            <a:r>
              <a:rPr lang="en-US" sz="2400">
                <a:solidFill>
                  <a:srgbClr val="0000CC"/>
                </a:solidFill>
              </a:rPr>
              <a:t>19 </a:t>
            </a:r>
            <a:r>
              <a:rPr lang="en-US" sz="2400" b="1" i="1">
                <a:solidFill>
                  <a:srgbClr val="0000CC"/>
                </a:solidFill>
              </a:rPr>
              <a:t>“Inventarizatsiyani tashkil etish va o’tkazish” </a:t>
            </a:r>
            <a:r>
              <a:rPr lang="en-US" sz="2400">
                <a:solidFill>
                  <a:srgbClr val="0000CC"/>
                </a:solidFill>
              </a:rPr>
              <a:t>BHMSda belgilangan. </a:t>
            </a:r>
            <a:endParaRPr lang="ru-RU" sz="240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67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7C200F6-D009-491D-B285-A4DD436A4DE1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10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C84D7D-6BCB-4531-8081-B2407C2250A5}" type="slidenum">
              <a:rPr lang="ru-RU"/>
              <a:pPr>
                <a:defRPr/>
              </a:pPr>
              <a:t>24</a:t>
            </a:fld>
            <a:endParaRPr lang="ru-RU"/>
          </a:p>
        </p:txBody>
      </p:sp>
      <p:graphicFrame>
        <p:nvGraphicFramePr>
          <p:cNvPr id="43094" name="Group 86"/>
          <p:cNvGraphicFramePr>
            <a:graphicFrameLocks noGrp="1"/>
          </p:cNvGraphicFramePr>
          <p:nvPr>
            <p:ph/>
          </p:nvPr>
        </p:nvGraphicFramePr>
        <p:xfrm>
          <a:off x="611981" y="273939"/>
          <a:ext cx="11015664" cy="5951499"/>
        </p:xfrm>
        <a:graphic>
          <a:graphicData uri="http://schemas.openxmlformats.org/drawingml/2006/table">
            <a:tbl>
              <a:tblPr/>
              <a:tblGrid>
                <a:gridCol w="2753916"/>
                <a:gridCol w="2753916"/>
                <a:gridCol w="2753916"/>
                <a:gridCol w="2753916"/>
              </a:tblGrid>
              <a:tr h="3040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UzKudr" pitchFamily="2" charset="0"/>
                        </a:rPr>
                        <a:t> </a:t>
                      </a:r>
                    </a:p>
                  </a:txBody>
                  <a:tcPr marL="122396" marR="122396" marT="45609" marB="45609" anchor="ctr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Inv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ntarizatsiyaning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siy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vazifalari</a:t>
                      </a:r>
                      <a:r>
                        <a:rPr kumimoji="0" lang="uz-Cyrl-U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UzKudr" pitchFamily="2" charset="0"/>
                        </a:rPr>
                        <a:t> </a:t>
                      </a:r>
                    </a:p>
                  </a:txBody>
                  <a:tcPr marL="122396" marR="122396" marT="45609" marB="45609" anchor="ctr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897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Inv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ntarizatsiya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ro'y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х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atlari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taqq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tslari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tuzish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yo'li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bilan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mulklarning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haqiqatda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mavjudligini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aniqlash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5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Sifat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talablariga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k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lmaydigan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-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ddiy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qiymatliklarni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aniqlash</a:t>
                      </a:r>
                      <a:endParaRPr kumimoji="0" lang="uz-Cyrl-UZ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alticaUzbek" pitchFamily="2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5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rmativdan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shiqcha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ishlatilmaydigan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k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raksiz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uz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vaqt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turib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lgan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mulklarni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aniqlash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897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ddiy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jav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bgar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sha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х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slarni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tanlash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ular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bilan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to'la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ddiy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jav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bgarlik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to'g'risida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shartn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malar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tuzilishining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sliligini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kshirish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897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Mulklarning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saqlanish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shar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itini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fizik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b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</a:b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хо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ssalarga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muv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fiq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naz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rat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qilish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5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mb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хо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na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х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o'jaligi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va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o'lchash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asb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blarining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latini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aniqlash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5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Dastlabki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his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sifatini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bah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lash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5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Dastlabki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his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ю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rtishi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idalariga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ri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ya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qilinishini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kshirish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0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>
                      <a:noFill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897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Balansda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aks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ettirilgan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pul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mablag'lari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muklar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tugallanmagan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ishlab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chiqarish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ldiqlarining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qiymatini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t</a:t>
                      </a:r>
                      <a:r>
                        <a:rPr kumimoji="0" lang="uz-Cyrl-U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BalticaUzbek" pitchFamily="2" charset="0"/>
                        </a:rPr>
                        <a:t>kshirish</a:t>
                      </a:r>
                      <a:endParaRPr kumimoji="0" lang="uz-Cyrl-UZ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alticaUzbek" pitchFamily="2" charset="0"/>
                      </a:endParaRPr>
                    </a:p>
                  </a:txBody>
                  <a:tcPr marL="122396" marR="122396" marT="45609" marB="45609" horzOverflow="overflow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496232"/>
      </p:ext>
    </p:extLst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409118F-B0B3-42D3-B1EB-794D38C3D481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E0355-1E3B-4BB7-BDF6-A1FD847BFEDE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21509" name="Rectangle 12"/>
          <p:cNvSpPr>
            <a:spLocks noChangeArrowheads="1"/>
          </p:cNvSpPr>
          <p:nvPr/>
        </p:nvSpPr>
        <p:spPr bwMode="auto">
          <a:xfrm>
            <a:off x="0" y="792738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uz-Cyrl-UZ" sz="18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1510" name="Group 13"/>
          <p:cNvGrpSpPr>
            <a:grpSpLocks/>
          </p:cNvGrpSpPr>
          <p:nvPr/>
        </p:nvGrpSpPr>
        <p:grpSpPr bwMode="auto">
          <a:xfrm>
            <a:off x="433487" y="690388"/>
            <a:ext cx="11470399" cy="4166078"/>
            <a:chOff x="1440" y="1503"/>
            <a:chExt cx="9936" cy="2817"/>
          </a:xfrm>
        </p:grpSpPr>
        <p:grpSp>
          <p:nvGrpSpPr>
            <p:cNvPr id="21511" name="Group 14"/>
            <p:cNvGrpSpPr>
              <a:grpSpLocks/>
            </p:cNvGrpSpPr>
            <p:nvPr/>
          </p:nvGrpSpPr>
          <p:grpSpPr bwMode="auto">
            <a:xfrm>
              <a:off x="2592" y="2016"/>
              <a:ext cx="1440" cy="1152"/>
              <a:chOff x="2592" y="2736"/>
              <a:chExt cx="720" cy="720"/>
            </a:xfrm>
          </p:grpSpPr>
          <p:sp>
            <p:nvSpPr>
              <p:cNvPr id="21522" name="Line 15"/>
              <p:cNvSpPr>
                <a:spLocks noChangeShapeType="1"/>
              </p:cNvSpPr>
              <p:nvPr/>
            </p:nvSpPr>
            <p:spPr bwMode="auto">
              <a:xfrm>
                <a:off x="2592" y="2736"/>
                <a:ext cx="7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3600" rIns="0" bIns="3600" anchor="ctr"/>
              <a:lstStyle/>
              <a:p>
                <a:endParaRPr lang="ru-RU"/>
              </a:p>
            </p:txBody>
          </p:sp>
          <p:sp>
            <p:nvSpPr>
              <p:cNvPr id="21523" name="Line 16"/>
              <p:cNvSpPr>
                <a:spLocks noChangeShapeType="1"/>
              </p:cNvSpPr>
              <p:nvPr/>
            </p:nvSpPr>
            <p:spPr bwMode="auto">
              <a:xfrm rot="5400000">
                <a:off x="2232" y="3096"/>
                <a:ext cx="7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3600" rIns="0" bIns="3600" anchor="ctr"/>
              <a:lstStyle/>
              <a:p>
                <a:endParaRPr lang="ru-RU"/>
              </a:p>
            </p:txBody>
          </p:sp>
        </p:grpSp>
        <p:grpSp>
          <p:nvGrpSpPr>
            <p:cNvPr id="21512" name="Group 17"/>
            <p:cNvGrpSpPr>
              <a:grpSpLocks/>
            </p:cNvGrpSpPr>
            <p:nvPr/>
          </p:nvGrpSpPr>
          <p:grpSpPr bwMode="auto">
            <a:xfrm rot="5400000">
              <a:off x="8607" y="1522"/>
              <a:ext cx="1217" cy="2016"/>
              <a:chOff x="2592" y="2736"/>
              <a:chExt cx="720" cy="720"/>
            </a:xfrm>
          </p:grpSpPr>
          <p:sp>
            <p:nvSpPr>
              <p:cNvPr id="21520" name="Line 18"/>
              <p:cNvSpPr>
                <a:spLocks noChangeShapeType="1"/>
              </p:cNvSpPr>
              <p:nvPr/>
            </p:nvSpPr>
            <p:spPr bwMode="auto">
              <a:xfrm>
                <a:off x="2592" y="2736"/>
                <a:ext cx="7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3600" rIns="0" bIns="3600" anchor="ctr"/>
              <a:lstStyle/>
              <a:p>
                <a:endParaRPr lang="ru-RU"/>
              </a:p>
            </p:txBody>
          </p:sp>
          <p:sp>
            <p:nvSpPr>
              <p:cNvPr id="21521" name="Line 19"/>
              <p:cNvSpPr>
                <a:spLocks noChangeShapeType="1"/>
              </p:cNvSpPr>
              <p:nvPr/>
            </p:nvSpPr>
            <p:spPr bwMode="auto">
              <a:xfrm rot="5400000">
                <a:off x="2232" y="3096"/>
                <a:ext cx="7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3600" rIns="0" bIns="3600" anchor="ctr"/>
              <a:lstStyle/>
              <a:p>
                <a:endParaRPr lang="ru-RU"/>
              </a:p>
            </p:txBody>
          </p:sp>
        </p:grpSp>
        <p:sp>
          <p:nvSpPr>
            <p:cNvPr id="21513" name="Line 20"/>
            <p:cNvSpPr>
              <a:spLocks noChangeShapeType="1"/>
            </p:cNvSpPr>
            <p:nvPr/>
          </p:nvSpPr>
          <p:spPr bwMode="auto">
            <a:xfrm>
              <a:off x="5184" y="2496"/>
              <a:ext cx="1" cy="8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endParaRPr lang="ru-RU"/>
            </a:p>
          </p:txBody>
        </p:sp>
        <p:sp>
          <p:nvSpPr>
            <p:cNvPr id="21514" name="Line 21"/>
            <p:cNvSpPr>
              <a:spLocks noChangeShapeType="1"/>
            </p:cNvSpPr>
            <p:nvPr/>
          </p:nvSpPr>
          <p:spPr bwMode="auto">
            <a:xfrm>
              <a:off x="7632" y="2496"/>
              <a:ext cx="1" cy="8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endParaRPr lang="ru-RU"/>
            </a:p>
          </p:txBody>
        </p:sp>
        <p:sp>
          <p:nvSpPr>
            <p:cNvPr id="21515" name="Rectangle 22"/>
            <p:cNvSpPr>
              <a:spLocks noChangeArrowheads="1"/>
            </p:cNvSpPr>
            <p:nvPr/>
          </p:nvSpPr>
          <p:spPr bwMode="auto">
            <a:xfrm>
              <a:off x="3600" y="1503"/>
              <a:ext cx="5328" cy="100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Mulklar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va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majburiyatlarning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haqiqiy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ldiqlari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bilan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bu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galt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riya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</a:t>
              </a:r>
              <a:r>
                <a:rPr lang="ru-RU">
                  <a:solidFill>
                    <a:srgbClr val="0000FF"/>
                  </a:solidFill>
                </a:rPr>
                <a:t>'</a:t>
              </a:r>
              <a:r>
                <a:rPr lang="en-US">
                  <a:solidFill>
                    <a:srgbClr val="0000FF"/>
                  </a:solidFill>
                </a:rPr>
                <a:t>lum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tlari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o'rtasidagi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farqlarni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vujudga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k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ltiradigan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as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sabablar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1516" name="Rectangle 23"/>
            <p:cNvSpPr>
              <a:spLocks noChangeArrowheads="1"/>
            </p:cNvSpPr>
            <p:nvPr/>
          </p:nvSpPr>
          <p:spPr bwMode="auto">
            <a:xfrm>
              <a:off x="1440" y="3168"/>
              <a:ext cx="2271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abiiy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sabablar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1517" name="Rectangle 24"/>
            <p:cNvSpPr>
              <a:spLocks noChangeArrowheads="1"/>
            </p:cNvSpPr>
            <p:nvPr/>
          </p:nvSpPr>
          <p:spPr bwMode="auto">
            <a:xfrm>
              <a:off x="3995" y="3168"/>
              <a:ext cx="2271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Qabul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qilish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va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rish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vaqtidagi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at</a:t>
              </a:r>
              <a:r>
                <a:rPr lang="ru-RU">
                  <a:solidFill>
                    <a:srgbClr val="0000FF"/>
                  </a:solidFill>
                </a:rPr>
                <a:t>о </a:t>
              </a:r>
              <a:r>
                <a:rPr lang="en-US">
                  <a:solidFill>
                    <a:srgbClr val="0000FF"/>
                  </a:solidFill>
                </a:rPr>
                <a:t>va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aniqliklar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1518" name="Rectangle 25"/>
            <p:cNvSpPr>
              <a:spLocks noChangeArrowheads="1"/>
            </p:cNvSpPr>
            <p:nvPr/>
          </p:nvSpPr>
          <p:spPr bwMode="auto">
            <a:xfrm>
              <a:off x="6550" y="3168"/>
              <a:ext cx="2271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Bu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galt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riya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bidagi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at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1519" name="Rectangle 26"/>
            <p:cNvSpPr>
              <a:spLocks noChangeArrowheads="1"/>
            </p:cNvSpPr>
            <p:nvPr/>
          </p:nvSpPr>
          <p:spPr bwMode="auto">
            <a:xfrm>
              <a:off x="9105" y="3168"/>
              <a:ext cx="2271" cy="11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3600" rIns="0" bIns="36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Suist</a:t>
              </a:r>
              <a:r>
                <a:rPr lang="ru-RU">
                  <a:solidFill>
                    <a:srgbClr val="0000FF"/>
                  </a:solidFill>
                </a:rPr>
                <a:t>е'</a:t>
              </a:r>
              <a:r>
                <a:rPr lang="en-US">
                  <a:solidFill>
                    <a:srgbClr val="0000FF"/>
                  </a:solidFill>
                </a:rPr>
                <a:t>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lliklar</a:t>
              </a:r>
              <a:endParaRPr lang="ru-RU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43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568D997-A396-41D5-8336-609313D20C49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D50C2-D3A0-4456-A452-19D6E6E14214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22533" name="Rectangle 13"/>
          <p:cNvSpPr>
            <a:spLocks noChangeArrowheads="1"/>
          </p:cNvSpPr>
          <p:nvPr/>
        </p:nvSpPr>
        <p:spPr bwMode="auto">
          <a:xfrm>
            <a:off x="1011469" y="2324358"/>
            <a:ext cx="10601301" cy="261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88913" indent="-188913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>
                <a:solidFill>
                  <a:srgbClr val="0000FF"/>
                </a:solidFill>
              </a:rPr>
              <a:t>mulklar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ijaraga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rilganda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tib</a:t>
            </a:r>
            <a:r>
              <a:rPr lang="ru-RU">
                <a:solidFill>
                  <a:srgbClr val="0000FF"/>
                </a:solidFill>
              </a:rPr>
              <a:t> о</a:t>
            </a:r>
            <a:r>
              <a:rPr lang="en-US">
                <a:solidFill>
                  <a:srgbClr val="0000FF"/>
                </a:solidFill>
              </a:rPr>
              <a:t>linganda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tilganda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shuningd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davlat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k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ru-RU">
                <a:solidFill>
                  <a:srgbClr val="0000FF"/>
                </a:solidFill>
              </a:rPr>
              <a:t>хо</a:t>
            </a:r>
            <a:r>
              <a:rPr lang="en-US">
                <a:solidFill>
                  <a:srgbClr val="0000FF"/>
                </a:solidFill>
              </a:rPr>
              <a:t>nasi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qayta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tashkil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etilgan</a:t>
            </a:r>
            <a:r>
              <a:rPr lang="ru-RU">
                <a:solidFill>
                  <a:srgbClr val="0000FF"/>
                </a:solidFill>
              </a:rPr>
              <a:t> (</a:t>
            </a:r>
            <a:r>
              <a:rPr lang="en-US">
                <a:solidFill>
                  <a:srgbClr val="0000FF"/>
                </a:solidFill>
              </a:rPr>
              <a:t>davlat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tasarrufidan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chiqarilgan</a:t>
            </a:r>
            <a:r>
              <a:rPr lang="ru-RU">
                <a:solidFill>
                  <a:srgbClr val="0000FF"/>
                </a:solidFill>
              </a:rPr>
              <a:t>) </a:t>
            </a:r>
            <a:r>
              <a:rPr lang="en-US">
                <a:solidFill>
                  <a:srgbClr val="0000FF"/>
                </a:solidFill>
              </a:rPr>
              <a:t>paytda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q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nunchilikda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nazarda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tutilgan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llarda</a:t>
            </a:r>
            <a:r>
              <a:rPr lang="ru-RU">
                <a:solidFill>
                  <a:srgbClr val="0000FF"/>
                </a:solidFill>
              </a:rPr>
              <a:t>;</a:t>
            </a:r>
            <a:endParaRPr lang="en-US">
              <a:solidFill>
                <a:srgbClr val="0000FF"/>
              </a:solidFill>
            </a:endParaRPr>
          </a:p>
          <a:p>
            <a:pPr marL="188913" indent="-188913" algn="just">
              <a:lnSpc>
                <a:spcPct val="130000"/>
              </a:lnSpc>
              <a:buFont typeface="Wingdings" pitchFamily="2" charset="2"/>
              <a:buNone/>
            </a:pPr>
            <a:endParaRPr lang="ru-RU">
              <a:solidFill>
                <a:srgbClr val="0000FF"/>
              </a:solidFill>
            </a:endParaRPr>
          </a:p>
          <a:p>
            <a:pPr marL="188913" indent="-188913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>
                <a:solidFill>
                  <a:srgbClr val="0000FF"/>
                </a:solidFill>
              </a:rPr>
              <a:t>yillik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liyaviy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his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b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tni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tuzish</a:t>
            </a:r>
            <a:r>
              <a:rPr lang="ru-RU">
                <a:solidFill>
                  <a:srgbClr val="0000FF"/>
                </a:solidFill>
              </a:rPr>
              <a:t> о</a:t>
            </a:r>
            <a:r>
              <a:rPr lang="en-US">
                <a:solidFill>
                  <a:srgbClr val="0000FF"/>
                </a:solidFill>
              </a:rPr>
              <a:t>ldidan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inv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ntarizatsiya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his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b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t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yilining</a:t>
            </a:r>
            <a:r>
              <a:rPr lang="ru-RU">
                <a:solidFill>
                  <a:srgbClr val="0000FF"/>
                </a:solidFill>
              </a:rPr>
              <a:t> 1 о</a:t>
            </a:r>
            <a:r>
              <a:rPr lang="en-US">
                <a:solidFill>
                  <a:srgbClr val="0000FF"/>
                </a:solidFill>
              </a:rPr>
              <a:t>ktyabridan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k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chiktirmay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o'tkaziladigan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mulklardan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tashqari</a:t>
            </a:r>
            <a:r>
              <a:rPr lang="ru-RU">
                <a:solidFill>
                  <a:srgbClr val="0000FF"/>
                </a:solidFill>
              </a:rPr>
              <a:t>. </a:t>
            </a:r>
            <a:r>
              <a:rPr lang="en-US">
                <a:solidFill>
                  <a:srgbClr val="0000FF"/>
                </a:solidFill>
              </a:rPr>
              <a:t>O'zb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kist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spublikasi</a:t>
            </a:r>
            <a:r>
              <a:rPr lang="ru-RU">
                <a:solidFill>
                  <a:srgbClr val="0000FF"/>
                </a:solidFill>
              </a:rPr>
              <a:t> №4-«То</a:t>
            </a:r>
            <a:r>
              <a:rPr lang="en-US">
                <a:solidFill>
                  <a:srgbClr val="0000FF"/>
                </a:solidFill>
              </a:rPr>
              <a:t>var</a:t>
            </a:r>
            <a:r>
              <a:rPr lang="ru-RU">
                <a:solidFill>
                  <a:srgbClr val="0000FF"/>
                </a:solidFill>
              </a:rPr>
              <a:t>-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ddiy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zahiralar</a:t>
            </a:r>
            <a:r>
              <a:rPr lang="ru-RU">
                <a:solidFill>
                  <a:srgbClr val="0000FF"/>
                </a:solidFill>
              </a:rPr>
              <a:t>»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mli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BHMSga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muv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fiq</a:t>
            </a:r>
            <a:r>
              <a:rPr lang="uz-Cyrl-UZ">
                <a:solidFill>
                  <a:srgbClr val="0000FF"/>
                </a:solidFill>
              </a:rPr>
              <a:t> Т</a:t>
            </a:r>
            <a:r>
              <a:rPr lang="en-US">
                <a:solidFill>
                  <a:srgbClr val="0000FF"/>
                </a:solidFill>
              </a:rPr>
              <a:t>MZlar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bir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yilda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kamida</a:t>
            </a:r>
            <a:r>
              <a:rPr lang="ru-RU">
                <a:solidFill>
                  <a:srgbClr val="0000FF"/>
                </a:solidFill>
              </a:rPr>
              <a:t> 1 </a:t>
            </a:r>
            <a:r>
              <a:rPr lang="en-US">
                <a:solidFill>
                  <a:srgbClr val="0000FF"/>
                </a:solidFill>
              </a:rPr>
              <a:t>marta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inv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ntarizatsiya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qilinadi</a:t>
            </a:r>
            <a:r>
              <a:rPr lang="ru-RU">
                <a:solidFill>
                  <a:srgbClr val="0000FF"/>
                </a:solidFill>
              </a:rPr>
              <a:t>. №5-«А</a:t>
            </a:r>
            <a:r>
              <a:rPr lang="en-US">
                <a:solidFill>
                  <a:srgbClr val="0000FF"/>
                </a:solidFill>
              </a:rPr>
              <a:t>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siy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sitalar</a:t>
            </a:r>
            <a:r>
              <a:rPr lang="ru-RU">
                <a:solidFill>
                  <a:srgbClr val="0000FF"/>
                </a:solidFill>
              </a:rPr>
              <a:t>» 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mli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BHMSga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muv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fiq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as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siy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v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sitalar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ikki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yilda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kamida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bir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marta</a:t>
            </a:r>
            <a:r>
              <a:rPr lang="ru-RU">
                <a:solidFill>
                  <a:srgbClr val="0000FF"/>
                </a:solidFill>
              </a:rPr>
              <a:t>, </a:t>
            </a:r>
            <a:r>
              <a:rPr lang="en-US">
                <a:solidFill>
                  <a:srgbClr val="0000FF"/>
                </a:solidFill>
              </a:rPr>
              <a:t>kutub</a:t>
            </a:r>
            <a:r>
              <a:rPr lang="ru-RU">
                <a:solidFill>
                  <a:srgbClr val="0000FF"/>
                </a:solidFill>
              </a:rPr>
              <a:t>хо</a:t>
            </a:r>
            <a:r>
              <a:rPr lang="en-US">
                <a:solidFill>
                  <a:srgbClr val="0000FF"/>
                </a:solidFill>
              </a:rPr>
              <a:t>na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f</a:t>
            </a:r>
            <a:r>
              <a:rPr lang="ru-RU">
                <a:solidFill>
                  <a:srgbClr val="0000FF"/>
                </a:solidFill>
              </a:rPr>
              <a:t>о</a:t>
            </a:r>
            <a:r>
              <a:rPr lang="en-US">
                <a:solidFill>
                  <a:srgbClr val="0000FF"/>
                </a:solidFill>
              </a:rPr>
              <a:t>ndlari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esa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</a:t>
            </a:r>
            <a:r>
              <a:rPr lang="ru-RU">
                <a:solidFill>
                  <a:srgbClr val="0000FF"/>
                </a:solidFill>
              </a:rPr>
              <a:t>е</a:t>
            </a:r>
            <a:r>
              <a:rPr lang="en-US">
                <a:solidFill>
                  <a:srgbClr val="0000FF"/>
                </a:solidFill>
              </a:rPr>
              <a:t>sh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yilda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bir</a:t>
            </a:r>
            <a:r>
              <a:rPr lang="ru-RU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marta</a:t>
            </a:r>
            <a:r>
              <a:rPr lang="uz-Cyrl-UZ">
                <a:solidFill>
                  <a:srgbClr val="0000FF"/>
                </a:solidFill>
              </a:rPr>
              <a:t>;</a:t>
            </a:r>
            <a:r>
              <a:rPr lang="ru-RU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1519329" y="332526"/>
            <a:ext cx="9543082" cy="107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200">
                <a:solidFill>
                  <a:srgbClr val="800000"/>
                </a:solidFill>
              </a:rPr>
              <a:t>№19-«</a:t>
            </a:r>
            <a:r>
              <a:rPr lang="en-US" sz="2200">
                <a:solidFill>
                  <a:srgbClr val="800000"/>
                </a:solidFill>
              </a:rPr>
              <a:t>Inv</a:t>
            </a:r>
            <a:r>
              <a:rPr lang="ru-RU" sz="2200">
                <a:solidFill>
                  <a:srgbClr val="800000"/>
                </a:solidFill>
              </a:rPr>
              <a:t>е</a:t>
            </a:r>
            <a:r>
              <a:rPr lang="en-US" sz="2200">
                <a:solidFill>
                  <a:srgbClr val="800000"/>
                </a:solidFill>
              </a:rPr>
              <a:t>ntarizatsiyani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tashkil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etish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va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o'tkazish</a:t>
            </a:r>
            <a:r>
              <a:rPr lang="ru-RU" sz="2200">
                <a:solidFill>
                  <a:srgbClr val="800000"/>
                </a:solidFill>
              </a:rPr>
              <a:t>» </a:t>
            </a:r>
            <a:r>
              <a:rPr lang="en-US" sz="2200">
                <a:solidFill>
                  <a:srgbClr val="800000"/>
                </a:solidFill>
              </a:rPr>
              <a:t>n</a:t>
            </a:r>
            <a:r>
              <a:rPr lang="ru-RU" sz="2200">
                <a:solidFill>
                  <a:srgbClr val="800000"/>
                </a:solidFill>
              </a:rPr>
              <a:t>о</a:t>
            </a:r>
            <a:r>
              <a:rPr lang="en-US" sz="2200">
                <a:solidFill>
                  <a:srgbClr val="800000"/>
                </a:solidFill>
              </a:rPr>
              <a:t>mli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BHMSga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muv</a:t>
            </a:r>
            <a:r>
              <a:rPr lang="ru-RU" sz="2200">
                <a:solidFill>
                  <a:srgbClr val="800000"/>
                </a:solidFill>
              </a:rPr>
              <a:t>о</a:t>
            </a:r>
            <a:r>
              <a:rPr lang="en-US" sz="2200">
                <a:solidFill>
                  <a:srgbClr val="800000"/>
                </a:solidFill>
              </a:rPr>
              <a:t>fiq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quyidagi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h</a:t>
            </a:r>
            <a:r>
              <a:rPr lang="ru-RU" sz="2200">
                <a:solidFill>
                  <a:srgbClr val="800000"/>
                </a:solidFill>
              </a:rPr>
              <a:t>о</a:t>
            </a:r>
            <a:r>
              <a:rPr lang="en-US" sz="2200">
                <a:solidFill>
                  <a:srgbClr val="800000"/>
                </a:solidFill>
              </a:rPr>
              <a:t>llarda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inv</a:t>
            </a:r>
            <a:r>
              <a:rPr lang="ru-RU" sz="2200">
                <a:solidFill>
                  <a:srgbClr val="800000"/>
                </a:solidFill>
              </a:rPr>
              <a:t>е</a:t>
            </a:r>
            <a:r>
              <a:rPr lang="en-US" sz="2200">
                <a:solidFill>
                  <a:srgbClr val="800000"/>
                </a:solidFill>
              </a:rPr>
              <a:t>ntarizatsiya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o'tkazilishi</a:t>
            </a:r>
            <a:r>
              <a:rPr lang="ru-RU" sz="2200">
                <a:solidFill>
                  <a:srgbClr val="800000"/>
                </a:solidFill>
              </a:rPr>
              <a:t> </a:t>
            </a:r>
            <a:r>
              <a:rPr lang="en-US" sz="2200">
                <a:solidFill>
                  <a:srgbClr val="800000"/>
                </a:solidFill>
              </a:rPr>
              <a:t>shart</a:t>
            </a:r>
            <a:r>
              <a:rPr lang="ru-RU" sz="2200">
                <a:solidFill>
                  <a:srgbClr val="8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8250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8A56E7B-400C-4EE6-9D7B-E70ABA2C097E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60655-FE8D-4818-9AF6-FA115189E495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286867" y="1638880"/>
            <a:ext cx="11474648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61938" indent="-261938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400" b="1" i="1">
                <a:solidFill>
                  <a:srgbClr val="0000FF"/>
                </a:solidFill>
              </a:rPr>
              <a:t>m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ddiy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jav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bgar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sha</a:t>
            </a:r>
            <a:r>
              <a:rPr lang="ru-RU" sz="2400" b="1" i="1">
                <a:solidFill>
                  <a:srgbClr val="0000FF"/>
                </a:solidFill>
              </a:rPr>
              <a:t>х</a:t>
            </a:r>
            <a:r>
              <a:rPr lang="en-US" sz="2400" b="1" i="1">
                <a:solidFill>
                  <a:srgbClr val="0000FF"/>
                </a:solidFill>
              </a:rPr>
              <a:t>slar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almashganida</a:t>
            </a:r>
            <a:r>
              <a:rPr lang="ru-RU" sz="2400" b="1" i="1">
                <a:solidFill>
                  <a:srgbClr val="0000FF"/>
                </a:solidFill>
              </a:rPr>
              <a:t> – </a:t>
            </a:r>
            <a:r>
              <a:rPr lang="en-US" sz="2400" b="1" i="1">
                <a:solidFill>
                  <a:srgbClr val="0000FF"/>
                </a:solidFill>
              </a:rPr>
              <a:t>ishni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t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pshirish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sanasiga</a:t>
            </a:r>
            <a:r>
              <a:rPr lang="ru-RU" sz="2400" b="1" i="1">
                <a:solidFill>
                  <a:srgbClr val="0000FF"/>
                </a:solidFill>
              </a:rPr>
              <a:t>, </a:t>
            </a:r>
            <a:r>
              <a:rPr lang="en-US" sz="2400" b="1" i="1">
                <a:solidFill>
                  <a:srgbClr val="0000FF"/>
                </a:solidFill>
              </a:rPr>
              <a:t>l</a:t>
            </a:r>
            <a:r>
              <a:rPr lang="ru-RU" sz="2400" b="1" i="1">
                <a:solidFill>
                  <a:srgbClr val="0000FF"/>
                </a:solidFill>
              </a:rPr>
              <a:t>е</a:t>
            </a:r>
            <a:r>
              <a:rPr lang="en-US" sz="2400" b="1" i="1">
                <a:solidFill>
                  <a:srgbClr val="0000FF"/>
                </a:solidFill>
              </a:rPr>
              <a:t>kin</a:t>
            </a:r>
            <a:r>
              <a:rPr lang="ru-RU" sz="2400" b="1" i="1">
                <a:solidFill>
                  <a:srgbClr val="0000FF"/>
                </a:solidFill>
              </a:rPr>
              <a:t> хо</a:t>
            </a:r>
            <a:r>
              <a:rPr lang="en-US" sz="2400" b="1" i="1">
                <a:solidFill>
                  <a:srgbClr val="0000FF"/>
                </a:solidFill>
              </a:rPr>
              <a:t>dim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ishdan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bo'shaydigan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kundan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k</a:t>
            </a:r>
            <a:r>
              <a:rPr lang="ru-RU" sz="2400" b="1" i="1">
                <a:solidFill>
                  <a:srgbClr val="0000FF"/>
                </a:solidFill>
              </a:rPr>
              <a:t>е</a:t>
            </a:r>
            <a:r>
              <a:rPr lang="en-US" sz="2400" b="1" i="1">
                <a:solidFill>
                  <a:srgbClr val="0000FF"/>
                </a:solidFill>
              </a:rPr>
              <a:t>chikmasdan</a:t>
            </a:r>
            <a:r>
              <a:rPr lang="ru-RU" sz="2400" b="1" i="1">
                <a:solidFill>
                  <a:srgbClr val="0000FF"/>
                </a:solidFill>
              </a:rPr>
              <a:t>; </a:t>
            </a:r>
          </a:p>
          <a:p>
            <a:pPr marL="261938" indent="-261938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400" b="1" i="1">
                <a:solidFill>
                  <a:srgbClr val="0000FF"/>
                </a:solidFill>
              </a:rPr>
              <a:t>o'g'irlik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yoki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suist</a:t>
            </a:r>
            <a:r>
              <a:rPr lang="ru-RU" sz="2400" b="1" i="1">
                <a:solidFill>
                  <a:srgbClr val="0000FF"/>
                </a:solidFill>
              </a:rPr>
              <a:t>е'</a:t>
            </a:r>
            <a:r>
              <a:rPr lang="en-US" sz="2400" b="1" i="1">
                <a:solidFill>
                  <a:srgbClr val="0000FF"/>
                </a:solidFill>
              </a:rPr>
              <a:t>m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l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qilish</a:t>
            </a:r>
            <a:r>
              <a:rPr lang="ru-RU" sz="2400" b="1" i="1">
                <a:solidFill>
                  <a:srgbClr val="0000FF"/>
                </a:solidFill>
              </a:rPr>
              <a:t>, </a:t>
            </a:r>
            <a:r>
              <a:rPr lang="en-US" sz="2400" b="1" i="1">
                <a:solidFill>
                  <a:srgbClr val="0000FF"/>
                </a:solidFill>
              </a:rPr>
              <a:t>hamda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m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ddiy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qiymatliklarning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buzilish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faktlari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aniqlanganda</a:t>
            </a:r>
            <a:r>
              <a:rPr lang="ru-RU" sz="2400" b="1" i="1">
                <a:solidFill>
                  <a:srgbClr val="0000FF"/>
                </a:solidFill>
              </a:rPr>
              <a:t> – </a:t>
            </a:r>
            <a:r>
              <a:rPr lang="en-US" sz="2400" b="1" i="1">
                <a:solidFill>
                  <a:srgbClr val="0000FF"/>
                </a:solidFill>
              </a:rPr>
              <a:t>ular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aniqlangan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vaqtda</a:t>
            </a:r>
            <a:r>
              <a:rPr lang="ru-RU" sz="2400" b="1" i="1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400" b="1" i="1">
                <a:solidFill>
                  <a:srgbClr val="0000FF"/>
                </a:solidFill>
              </a:rPr>
              <a:t>tabiiy</a:t>
            </a:r>
            <a:r>
              <a:rPr lang="ru-RU" sz="2400" b="1" i="1">
                <a:solidFill>
                  <a:srgbClr val="0000FF"/>
                </a:solidFill>
              </a:rPr>
              <a:t> о</a:t>
            </a:r>
            <a:r>
              <a:rPr lang="en-US" sz="2400" b="1" i="1">
                <a:solidFill>
                  <a:srgbClr val="0000FF"/>
                </a:solidFill>
              </a:rPr>
              <a:t>fat</a:t>
            </a:r>
            <a:r>
              <a:rPr lang="ru-RU" sz="2400" b="1" i="1">
                <a:solidFill>
                  <a:srgbClr val="0000FF"/>
                </a:solidFill>
              </a:rPr>
              <a:t>, </a:t>
            </a:r>
            <a:r>
              <a:rPr lang="en-US" sz="2400" b="1" i="1">
                <a:solidFill>
                  <a:srgbClr val="0000FF"/>
                </a:solidFill>
              </a:rPr>
              <a:t>yong'in</a:t>
            </a:r>
            <a:r>
              <a:rPr lang="ru-RU" sz="2400" b="1" i="1">
                <a:solidFill>
                  <a:srgbClr val="0000FF"/>
                </a:solidFill>
              </a:rPr>
              <a:t>, </a:t>
            </a:r>
            <a:r>
              <a:rPr lang="en-US" sz="2400" b="1" i="1">
                <a:solidFill>
                  <a:srgbClr val="0000FF"/>
                </a:solidFill>
              </a:rPr>
              <a:t>hal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kat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yoki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b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shqa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f</a:t>
            </a:r>
            <a:r>
              <a:rPr lang="uz-Cyrl-UZ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rs</a:t>
            </a:r>
            <a:r>
              <a:rPr lang="ru-RU" sz="2400" b="1" i="1">
                <a:solidFill>
                  <a:srgbClr val="0000FF"/>
                </a:solidFill>
              </a:rPr>
              <a:t>-</a:t>
            </a:r>
            <a:r>
              <a:rPr lang="en-US" sz="2400" b="1" i="1">
                <a:solidFill>
                  <a:srgbClr val="0000FF"/>
                </a:solidFill>
              </a:rPr>
              <a:t>maj</a:t>
            </a:r>
            <a:r>
              <a:rPr lang="uz-Cyrl-UZ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r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h</a:t>
            </a:r>
            <a:r>
              <a:rPr lang="uz-Cyrl-UZ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latlardan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k</a:t>
            </a:r>
            <a:r>
              <a:rPr lang="uz-Cyrl-UZ" sz="2400" b="1" i="1">
                <a:solidFill>
                  <a:srgbClr val="0000FF"/>
                </a:solidFill>
              </a:rPr>
              <a:t>е</a:t>
            </a:r>
            <a:r>
              <a:rPr lang="en-US" sz="2400" b="1" i="1">
                <a:solidFill>
                  <a:srgbClr val="0000FF"/>
                </a:solidFill>
              </a:rPr>
              <a:t>lib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chiqqan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favqul</a:t>
            </a:r>
            <a:r>
              <a:rPr lang="uz-Cyrl-UZ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dda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h</a:t>
            </a:r>
            <a:r>
              <a:rPr lang="uz-Cyrl-UZ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disalar</a:t>
            </a:r>
            <a:r>
              <a:rPr lang="uz-Cyrl-UZ" sz="2400" b="1" i="1">
                <a:solidFill>
                  <a:srgbClr val="0000FF"/>
                </a:solidFill>
              </a:rPr>
              <a:t> </a:t>
            </a:r>
            <a:r>
              <a:rPr lang="ru-RU" sz="2400" b="1" i="1">
                <a:solidFill>
                  <a:srgbClr val="0000FF"/>
                </a:solidFill>
              </a:rPr>
              <a:t>– </a:t>
            </a:r>
            <a:r>
              <a:rPr lang="en-US" sz="2400" b="1" i="1">
                <a:solidFill>
                  <a:srgbClr val="0000FF"/>
                </a:solidFill>
              </a:rPr>
              <a:t>ular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bartaraf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etilganidan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so'ng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darh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l</a:t>
            </a:r>
            <a:r>
              <a:rPr lang="ru-RU" sz="2400" b="1" i="1">
                <a:solidFill>
                  <a:srgbClr val="0000FF"/>
                </a:solidFill>
              </a:rPr>
              <a:t>;</a:t>
            </a:r>
          </a:p>
          <a:p>
            <a:pPr marL="261938" indent="-261938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400" b="1" i="1">
                <a:solidFill>
                  <a:srgbClr val="0000FF"/>
                </a:solidFill>
              </a:rPr>
              <a:t>O'zR q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nunchiligi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yoki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b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shqa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t</a:t>
            </a:r>
            <a:r>
              <a:rPr lang="ru-RU" sz="2400" b="1" i="1">
                <a:solidFill>
                  <a:srgbClr val="0000FF"/>
                </a:solidFill>
              </a:rPr>
              <a:t>е</a:t>
            </a:r>
            <a:r>
              <a:rPr lang="en-US" sz="2400" b="1" i="1">
                <a:solidFill>
                  <a:srgbClr val="0000FF"/>
                </a:solidFill>
              </a:rPr>
              <a:t>gishli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vazirlik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va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id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ralarning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m</a:t>
            </a:r>
            <a:r>
              <a:rPr lang="ru-RU" sz="2400" b="1" i="1">
                <a:solidFill>
                  <a:srgbClr val="0000FF"/>
                </a:solidFill>
              </a:rPr>
              <a:t>е'</a:t>
            </a:r>
            <a:r>
              <a:rPr lang="en-US" sz="2400" b="1" i="1">
                <a:solidFill>
                  <a:srgbClr val="0000FF"/>
                </a:solidFill>
              </a:rPr>
              <a:t>yoriy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hujjatlarida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ko'zda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tutilgan</a:t>
            </a:r>
            <a:r>
              <a:rPr lang="ru-RU" sz="2400" b="1" i="1">
                <a:solidFill>
                  <a:srgbClr val="0000FF"/>
                </a:solidFill>
              </a:rPr>
              <a:t> </a:t>
            </a:r>
            <a:r>
              <a:rPr lang="en-US" sz="2400" b="1" i="1">
                <a:solidFill>
                  <a:srgbClr val="0000FF"/>
                </a:solidFill>
              </a:rPr>
              <a:t>h</a:t>
            </a:r>
            <a:r>
              <a:rPr lang="ru-RU" sz="2400" b="1" i="1">
                <a:solidFill>
                  <a:srgbClr val="0000FF"/>
                </a:solidFill>
              </a:rPr>
              <a:t>о</a:t>
            </a:r>
            <a:r>
              <a:rPr lang="en-US" sz="2400" b="1" i="1">
                <a:solidFill>
                  <a:srgbClr val="0000FF"/>
                </a:solidFill>
              </a:rPr>
              <a:t>latlar</a:t>
            </a:r>
            <a:r>
              <a:rPr lang="ru-RU" sz="2400" b="1" i="1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818100" y="259687"/>
            <a:ext cx="10699047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en-US" sz="2200" b="1">
                <a:solidFill>
                  <a:srgbClr val="800000"/>
                </a:solidFill>
              </a:rPr>
              <a:t>Bulardan</a:t>
            </a:r>
            <a:r>
              <a:rPr lang="uz-Cyrl-UZ" sz="2200" b="1">
                <a:solidFill>
                  <a:srgbClr val="800000"/>
                </a:solidFill>
              </a:rPr>
              <a:t> </a:t>
            </a:r>
            <a:r>
              <a:rPr lang="en-US" sz="2200" b="1">
                <a:solidFill>
                  <a:srgbClr val="800000"/>
                </a:solidFill>
              </a:rPr>
              <a:t>tashqari</a:t>
            </a:r>
            <a:r>
              <a:rPr lang="uz-Cyrl-UZ" sz="2200" b="1">
                <a:solidFill>
                  <a:srgbClr val="800000"/>
                </a:solidFill>
              </a:rPr>
              <a:t>, </a:t>
            </a:r>
            <a:r>
              <a:rPr lang="en-US" sz="2200" b="1">
                <a:solidFill>
                  <a:srgbClr val="800000"/>
                </a:solidFill>
              </a:rPr>
              <a:t>quyidagi</a:t>
            </a:r>
            <a:r>
              <a:rPr lang="uz-Cyrl-UZ" sz="2200" b="1">
                <a:solidFill>
                  <a:srgbClr val="800000"/>
                </a:solidFill>
              </a:rPr>
              <a:t> </a:t>
            </a:r>
            <a:r>
              <a:rPr lang="en-US" sz="2200" b="1">
                <a:solidFill>
                  <a:srgbClr val="800000"/>
                </a:solidFill>
              </a:rPr>
              <a:t>h</a:t>
            </a:r>
            <a:r>
              <a:rPr lang="uz-Cyrl-UZ" sz="2200" b="1">
                <a:solidFill>
                  <a:srgbClr val="800000"/>
                </a:solidFill>
              </a:rPr>
              <a:t>о</a:t>
            </a:r>
            <a:r>
              <a:rPr lang="en-US" sz="2200" b="1">
                <a:solidFill>
                  <a:srgbClr val="800000"/>
                </a:solidFill>
              </a:rPr>
              <a:t>latlarda</a:t>
            </a:r>
            <a:r>
              <a:rPr lang="ru-RU" sz="2200" b="1">
                <a:solidFill>
                  <a:srgbClr val="800000"/>
                </a:solidFill>
              </a:rPr>
              <a:t> </a:t>
            </a:r>
            <a:r>
              <a:rPr lang="en-US" sz="2200" b="1">
                <a:solidFill>
                  <a:srgbClr val="800000"/>
                </a:solidFill>
              </a:rPr>
              <a:t>ham</a:t>
            </a:r>
            <a:r>
              <a:rPr lang="ru-RU" sz="2200" b="1">
                <a:solidFill>
                  <a:srgbClr val="800000"/>
                </a:solidFill>
              </a:rPr>
              <a:t> </a:t>
            </a:r>
            <a:r>
              <a:rPr lang="en-US" sz="2200" b="1">
                <a:solidFill>
                  <a:srgbClr val="800000"/>
                </a:solidFill>
              </a:rPr>
              <a:t>inv</a:t>
            </a:r>
            <a:r>
              <a:rPr lang="ru-RU" sz="2200" b="1">
                <a:solidFill>
                  <a:srgbClr val="800000"/>
                </a:solidFill>
              </a:rPr>
              <a:t>е</a:t>
            </a:r>
            <a:r>
              <a:rPr lang="en-US" sz="2200" b="1">
                <a:solidFill>
                  <a:srgbClr val="800000"/>
                </a:solidFill>
              </a:rPr>
              <a:t>ntarizatsiya</a:t>
            </a:r>
            <a:r>
              <a:rPr lang="ru-RU" sz="2200" b="1">
                <a:solidFill>
                  <a:srgbClr val="800000"/>
                </a:solidFill>
              </a:rPr>
              <a:t> </a:t>
            </a:r>
            <a:r>
              <a:rPr lang="en-US" sz="2200" b="1">
                <a:solidFill>
                  <a:srgbClr val="800000"/>
                </a:solidFill>
              </a:rPr>
              <a:t>o'tkazilishi</a:t>
            </a:r>
            <a:r>
              <a:rPr lang="ru-RU" sz="2200" b="1">
                <a:solidFill>
                  <a:srgbClr val="800000"/>
                </a:solidFill>
              </a:rPr>
              <a:t> </a:t>
            </a:r>
            <a:r>
              <a:rPr lang="en-US" b="1">
                <a:solidFill>
                  <a:srgbClr val="800000"/>
                </a:solidFill>
              </a:rPr>
              <a:t>majburiy</a:t>
            </a:r>
            <a:r>
              <a:rPr lang="ru-RU" b="1">
                <a:solidFill>
                  <a:srgbClr val="800000"/>
                </a:solidFill>
              </a:rPr>
              <a:t> </a:t>
            </a:r>
            <a:r>
              <a:rPr lang="en-US" b="1">
                <a:solidFill>
                  <a:srgbClr val="800000"/>
                </a:solidFill>
              </a:rPr>
              <a:t>his</a:t>
            </a:r>
            <a:r>
              <a:rPr lang="ru-RU" b="1">
                <a:solidFill>
                  <a:srgbClr val="800000"/>
                </a:solidFill>
              </a:rPr>
              <a:t>о</a:t>
            </a:r>
            <a:r>
              <a:rPr lang="en-US" b="1">
                <a:solidFill>
                  <a:srgbClr val="800000"/>
                </a:solidFill>
              </a:rPr>
              <a:t>blanadi</a:t>
            </a:r>
            <a:r>
              <a:rPr lang="ru-RU" b="1">
                <a:solidFill>
                  <a:srgbClr val="800000"/>
                </a:solidFill>
              </a:rPr>
              <a:t>:</a:t>
            </a:r>
            <a:endParaRPr lang="ru-RU">
              <a:solidFill>
                <a:srgbClr val="800000"/>
              </a:solidFill>
            </a:endParaRPr>
          </a:p>
          <a:p>
            <a:pPr algn="ctr"/>
            <a:endParaRPr lang="en-US" sz="2200" b="1">
              <a:solidFill>
                <a:srgbClr val="800000"/>
              </a:solidFill>
            </a:endParaRPr>
          </a:p>
          <a:p>
            <a:pPr algn="ctr"/>
            <a:r>
              <a:rPr lang="uz-Cyrl-UZ" sz="2200" b="1">
                <a:solidFill>
                  <a:srgbClr val="800000"/>
                </a:solidFill>
              </a:rPr>
              <a:t/>
            </a:r>
            <a:br>
              <a:rPr lang="uz-Cyrl-UZ" sz="2200" b="1">
                <a:solidFill>
                  <a:srgbClr val="800000"/>
                </a:solidFill>
              </a:rPr>
            </a:br>
            <a:endParaRPr lang="ru-RU" sz="2200" b="1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12"/>
          <p:cNvGrpSpPr>
            <a:grpSpLocks/>
          </p:cNvGrpSpPr>
          <p:nvPr/>
        </p:nvGrpSpPr>
        <p:grpSpPr bwMode="auto">
          <a:xfrm>
            <a:off x="569483" y="475037"/>
            <a:ext cx="11085786" cy="5746369"/>
            <a:chOff x="2592" y="11085"/>
            <a:chExt cx="7776" cy="4035"/>
          </a:xfrm>
        </p:grpSpPr>
        <p:sp>
          <p:nvSpPr>
            <p:cNvPr id="24579" name="Rectangle 13"/>
            <p:cNvSpPr>
              <a:spLocks noChangeArrowheads="1"/>
            </p:cNvSpPr>
            <p:nvPr/>
          </p:nvSpPr>
          <p:spPr bwMode="auto">
            <a:xfrm>
              <a:off x="3600" y="11085"/>
              <a:ext cx="5616" cy="8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Inv</a:t>
              </a:r>
              <a:r>
                <a:rPr lang="ru-RU" sz="2200">
                  <a:solidFill>
                    <a:srgbClr val="0000FF"/>
                  </a:solidFill>
                </a:rPr>
                <a:t>е</a:t>
              </a:r>
              <a:r>
                <a:rPr lang="en-US" sz="2200">
                  <a:solidFill>
                    <a:srgbClr val="0000FF"/>
                  </a:solidFill>
                </a:rPr>
                <a:t>ntarizatsiyani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o'tkazishga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br>
                <a:rPr lang="ru-RU" sz="2200">
                  <a:solidFill>
                    <a:srgbClr val="0000FF"/>
                  </a:solidFill>
                </a:rPr>
              </a:br>
              <a:r>
                <a:rPr lang="en-US" sz="2200">
                  <a:solidFill>
                    <a:srgbClr val="0000FF"/>
                  </a:solidFill>
                </a:rPr>
                <a:t>qo'yiladigan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talablar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4580" name="Rectangle 14"/>
            <p:cNvSpPr>
              <a:spLocks noChangeArrowheads="1"/>
            </p:cNvSpPr>
            <p:nvPr/>
          </p:nvSpPr>
          <p:spPr bwMode="auto">
            <a:xfrm>
              <a:off x="2592" y="12384"/>
              <a:ext cx="2736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2200">
                  <a:solidFill>
                    <a:srgbClr val="0000FF"/>
                  </a:solidFill>
                </a:rPr>
                <a:t>Т</a:t>
              </a:r>
              <a:r>
                <a:rPr lang="en-US" sz="2200">
                  <a:solidFill>
                    <a:srgbClr val="0000FF"/>
                  </a:solidFill>
                </a:rPr>
                <a:t>o'satdan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4581" name="Rectangle 15"/>
            <p:cNvSpPr>
              <a:spLocks noChangeArrowheads="1"/>
            </p:cNvSpPr>
            <p:nvPr/>
          </p:nvSpPr>
          <p:spPr bwMode="auto">
            <a:xfrm>
              <a:off x="2592" y="13392"/>
              <a:ext cx="2736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K</a:t>
              </a:r>
              <a:r>
                <a:rPr lang="ru-RU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missiya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br>
                <a:rPr lang="ru-RU" sz="2200">
                  <a:solidFill>
                    <a:srgbClr val="0000FF"/>
                  </a:solidFill>
                </a:rPr>
              </a:br>
              <a:r>
                <a:rPr lang="en-US" sz="2200">
                  <a:solidFill>
                    <a:srgbClr val="0000FF"/>
                  </a:solidFill>
                </a:rPr>
                <a:t>ishtir</a:t>
              </a:r>
              <a:r>
                <a:rPr lang="ru-RU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ki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24582" name="Rectangle 16"/>
            <p:cNvSpPr>
              <a:spLocks noChangeArrowheads="1"/>
            </p:cNvSpPr>
            <p:nvPr/>
          </p:nvSpPr>
          <p:spPr bwMode="auto">
            <a:xfrm>
              <a:off x="2592" y="14400"/>
              <a:ext cx="2736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2100">
                  <a:solidFill>
                    <a:srgbClr val="0000FF"/>
                  </a:solidFill>
                </a:rPr>
                <a:t>K</a:t>
              </a:r>
              <a:r>
                <a:rPr lang="ru-RU" sz="2100">
                  <a:solidFill>
                    <a:srgbClr val="0000FF"/>
                  </a:solidFill>
                </a:rPr>
                <a:t>о</a:t>
              </a:r>
              <a:r>
                <a:rPr lang="en-US" sz="2100">
                  <a:solidFill>
                    <a:srgbClr val="0000FF"/>
                  </a:solidFill>
                </a:rPr>
                <a:t>missiya</a:t>
              </a:r>
              <a:r>
                <a:rPr lang="uz-Cyrl-UZ" sz="2100">
                  <a:solidFill>
                    <a:srgbClr val="0000FF"/>
                  </a:solidFill>
                </a:rPr>
                <a:t> </a:t>
              </a:r>
              <a:r>
                <a:rPr lang="en-US" sz="2100">
                  <a:solidFill>
                    <a:srgbClr val="0000FF"/>
                  </a:solidFill>
                </a:rPr>
                <a:t>a</a:t>
              </a:r>
              <a:r>
                <a:rPr lang="ru-RU" sz="2100">
                  <a:solidFill>
                    <a:srgbClr val="0000FF"/>
                  </a:solidFill>
                </a:rPr>
                <a:t>'</a:t>
              </a:r>
              <a:r>
                <a:rPr lang="en-US" sz="2100">
                  <a:solidFill>
                    <a:srgbClr val="0000FF"/>
                  </a:solidFill>
                </a:rPr>
                <a:t>z</a:t>
              </a:r>
              <a:r>
                <a:rPr lang="ru-RU" sz="2100">
                  <a:solidFill>
                    <a:srgbClr val="0000FF"/>
                  </a:solidFill>
                </a:rPr>
                <a:t>о</a:t>
              </a:r>
              <a:r>
                <a:rPr lang="en-US" sz="2100">
                  <a:solidFill>
                    <a:srgbClr val="0000FF"/>
                  </a:solidFill>
                </a:rPr>
                <a:t>larining</a:t>
              </a:r>
              <a:r>
                <a:rPr lang="ru-RU" sz="2100">
                  <a:solidFill>
                    <a:srgbClr val="0000FF"/>
                  </a:solidFill>
                </a:rPr>
                <a:t> </a:t>
              </a:r>
              <a:r>
                <a:rPr lang="en-US" sz="2100">
                  <a:solidFill>
                    <a:srgbClr val="0000FF"/>
                  </a:solidFill>
                </a:rPr>
                <a:t>amaliy</a:t>
              </a:r>
              <a:r>
                <a:rPr lang="ru-RU" sz="2100">
                  <a:solidFill>
                    <a:srgbClr val="0000FF"/>
                  </a:solidFill>
                </a:rPr>
                <a:t> </a:t>
              </a:r>
              <a:r>
                <a:rPr lang="en-US" sz="2100">
                  <a:solidFill>
                    <a:srgbClr val="0000FF"/>
                  </a:solidFill>
                </a:rPr>
                <a:t>ishtir</a:t>
              </a:r>
              <a:r>
                <a:rPr lang="ru-RU" sz="2100">
                  <a:solidFill>
                    <a:srgbClr val="0000FF"/>
                  </a:solidFill>
                </a:rPr>
                <a:t>о</a:t>
              </a:r>
              <a:r>
                <a:rPr lang="en-US" sz="2100">
                  <a:solidFill>
                    <a:srgbClr val="0000FF"/>
                  </a:solidFill>
                </a:rPr>
                <a:t>ki</a:t>
              </a:r>
              <a:endParaRPr lang="ru-RU" sz="2100">
                <a:solidFill>
                  <a:srgbClr val="0000FF"/>
                </a:solidFill>
              </a:endParaRPr>
            </a:p>
          </p:txBody>
        </p:sp>
        <p:sp>
          <p:nvSpPr>
            <p:cNvPr id="24583" name="Rectangle 17"/>
            <p:cNvSpPr>
              <a:spLocks noChangeArrowheads="1"/>
            </p:cNvSpPr>
            <p:nvPr/>
          </p:nvSpPr>
          <p:spPr bwMode="auto">
            <a:xfrm>
              <a:off x="7632" y="12384"/>
              <a:ext cx="2736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Uzluksizlik</a:t>
              </a:r>
              <a:r>
                <a:rPr lang="ru-RU" sz="2200">
                  <a:solidFill>
                    <a:srgbClr val="0000FF"/>
                  </a:solidFill>
                </a:rPr>
                <a:t>  </a:t>
              </a:r>
            </a:p>
          </p:txBody>
        </p:sp>
        <p:sp>
          <p:nvSpPr>
            <p:cNvPr id="24584" name="Rectangle 18"/>
            <p:cNvSpPr>
              <a:spLocks noChangeArrowheads="1"/>
            </p:cNvSpPr>
            <p:nvPr/>
          </p:nvSpPr>
          <p:spPr bwMode="auto">
            <a:xfrm>
              <a:off x="7632" y="13392"/>
              <a:ext cx="2736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en-US" sz="2200">
                  <a:solidFill>
                    <a:srgbClr val="0000FF"/>
                  </a:solidFill>
                </a:rPr>
                <a:t>M</a:t>
              </a:r>
              <a:r>
                <a:rPr lang="ru-RU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ddiy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br>
                <a:rPr lang="ru-RU" sz="2200">
                  <a:solidFill>
                    <a:srgbClr val="0000FF"/>
                  </a:solidFill>
                </a:rPr>
              </a:br>
              <a:r>
                <a:rPr lang="en-US" sz="2200">
                  <a:solidFill>
                    <a:srgbClr val="0000FF"/>
                  </a:solidFill>
                </a:rPr>
                <a:t>jav</a:t>
              </a:r>
              <a:r>
                <a:rPr lang="ru-RU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bgar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r>
                <a:rPr lang="en-US" sz="2200">
                  <a:solidFill>
                    <a:srgbClr val="0000FF"/>
                  </a:solidFill>
                </a:rPr>
                <a:t>sha</a:t>
              </a:r>
              <a:r>
                <a:rPr lang="ru-RU" sz="2200">
                  <a:solidFill>
                    <a:srgbClr val="0000FF"/>
                  </a:solidFill>
                </a:rPr>
                <a:t>х</a:t>
              </a:r>
              <a:r>
                <a:rPr lang="en-US" sz="2200">
                  <a:solidFill>
                    <a:srgbClr val="0000FF"/>
                  </a:solidFill>
                </a:rPr>
                <a:t>slar</a:t>
              </a:r>
              <a:r>
                <a:rPr lang="ru-RU" sz="2200">
                  <a:solidFill>
                    <a:srgbClr val="0000FF"/>
                  </a:solidFill>
                </a:rPr>
                <a:t> </a:t>
              </a:r>
              <a:br>
                <a:rPr lang="ru-RU" sz="2200">
                  <a:solidFill>
                    <a:srgbClr val="0000FF"/>
                  </a:solidFill>
                </a:rPr>
              </a:br>
              <a:r>
                <a:rPr lang="en-US" sz="2200">
                  <a:solidFill>
                    <a:srgbClr val="0000FF"/>
                  </a:solidFill>
                </a:rPr>
                <a:t>ishtir</a:t>
              </a:r>
              <a:r>
                <a:rPr lang="ru-RU" sz="2200">
                  <a:solidFill>
                    <a:srgbClr val="0000FF"/>
                  </a:solidFill>
                </a:rPr>
                <a:t>о</a:t>
              </a:r>
              <a:r>
                <a:rPr lang="en-US" sz="2200">
                  <a:solidFill>
                    <a:srgbClr val="0000FF"/>
                  </a:solidFill>
                </a:rPr>
                <a:t>ki</a:t>
              </a:r>
              <a:endParaRPr lang="ru-RU" sz="2200">
                <a:solidFill>
                  <a:srgbClr val="0000FF"/>
                </a:solidFill>
              </a:endParaRPr>
            </a:p>
          </p:txBody>
        </p:sp>
        <p:sp>
          <p:nvSpPr>
            <p:cNvPr id="24585" name="Line 19"/>
            <p:cNvSpPr>
              <a:spLocks noChangeShapeType="1"/>
            </p:cNvSpPr>
            <p:nvPr/>
          </p:nvSpPr>
          <p:spPr bwMode="auto">
            <a:xfrm>
              <a:off x="5328" y="14688"/>
              <a:ext cx="11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586" name="Line 20"/>
            <p:cNvSpPr>
              <a:spLocks noChangeShapeType="1"/>
            </p:cNvSpPr>
            <p:nvPr/>
          </p:nvSpPr>
          <p:spPr bwMode="auto">
            <a:xfrm flipV="1">
              <a:off x="6480" y="11952"/>
              <a:ext cx="0" cy="27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587" name="Line 21"/>
            <p:cNvSpPr>
              <a:spLocks noChangeShapeType="1"/>
            </p:cNvSpPr>
            <p:nvPr/>
          </p:nvSpPr>
          <p:spPr bwMode="auto">
            <a:xfrm>
              <a:off x="5328" y="12816"/>
              <a:ext cx="23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588" name="Line 22"/>
            <p:cNvSpPr>
              <a:spLocks noChangeShapeType="1"/>
            </p:cNvSpPr>
            <p:nvPr/>
          </p:nvSpPr>
          <p:spPr bwMode="auto">
            <a:xfrm>
              <a:off x="5328" y="13824"/>
              <a:ext cx="11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589" name="Line 23"/>
            <p:cNvSpPr>
              <a:spLocks noChangeShapeType="1"/>
            </p:cNvSpPr>
            <p:nvPr/>
          </p:nvSpPr>
          <p:spPr bwMode="auto">
            <a:xfrm flipH="1">
              <a:off x="6480" y="14112"/>
              <a:ext cx="11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4146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2"/>
          <p:cNvGrpSpPr>
            <a:grpSpLocks/>
          </p:cNvGrpSpPr>
          <p:nvPr/>
        </p:nvGrpSpPr>
        <p:grpSpPr bwMode="auto">
          <a:xfrm>
            <a:off x="114746" y="115593"/>
            <a:ext cx="11950634" cy="6249908"/>
            <a:chOff x="1413" y="9165"/>
            <a:chExt cx="9352" cy="6192"/>
          </a:xfrm>
        </p:grpSpPr>
        <p:grpSp>
          <p:nvGrpSpPr>
            <p:cNvPr id="25603" name="Group 13"/>
            <p:cNvGrpSpPr>
              <a:grpSpLocks/>
            </p:cNvGrpSpPr>
            <p:nvPr/>
          </p:nvGrpSpPr>
          <p:grpSpPr bwMode="auto">
            <a:xfrm>
              <a:off x="6325" y="11018"/>
              <a:ext cx="264" cy="2228"/>
              <a:chOff x="6496" y="11437"/>
              <a:chExt cx="264" cy="2228"/>
            </a:xfrm>
          </p:grpSpPr>
          <p:sp>
            <p:nvSpPr>
              <p:cNvPr id="25645" name="Line 14"/>
              <p:cNvSpPr>
                <a:spLocks noChangeShapeType="1"/>
              </p:cNvSpPr>
              <p:nvPr/>
            </p:nvSpPr>
            <p:spPr bwMode="auto">
              <a:xfrm>
                <a:off x="6496" y="12675"/>
                <a:ext cx="26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  <p:sp>
            <p:nvSpPr>
              <p:cNvPr id="25646" name="Line 15"/>
              <p:cNvSpPr>
                <a:spLocks noChangeShapeType="1"/>
              </p:cNvSpPr>
              <p:nvPr/>
            </p:nvSpPr>
            <p:spPr bwMode="auto">
              <a:xfrm>
                <a:off x="6496" y="11437"/>
                <a:ext cx="0" cy="222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  <p:sp>
            <p:nvSpPr>
              <p:cNvPr id="25647" name="Line 16"/>
              <p:cNvSpPr>
                <a:spLocks noChangeShapeType="1"/>
              </p:cNvSpPr>
              <p:nvPr/>
            </p:nvSpPr>
            <p:spPr bwMode="auto">
              <a:xfrm>
                <a:off x="6496" y="13665"/>
                <a:ext cx="26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</p:grpSp>
        <p:sp>
          <p:nvSpPr>
            <p:cNvPr id="25604" name="Line 17"/>
            <p:cNvSpPr>
              <a:spLocks noChangeShapeType="1"/>
            </p:cNvSpPr>
            <p:nvPr/>
          </p:nvSpPr>
          <p:spPr bwMode="auto">
            <a:xfrm>
              <a:off x="6324" y="11664"/>
              <a:ext cx="2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endParaRPr lang="ru-RU"/>
            </a:p>
          </p:txBody>
        </p:sp>
        <p:sp>
          <p:nvSpPr>
            <p:cNvPr id="25605" name="Line 18"/>
            <p:cNvSpPr>
              <a:spLocks noChangeShapeType="1"/>
            </p:cNvSpPr>
            <p:nvPr/>
          </p:nvSpPr>
          <p:spPr bwMode="auto">
            <a:xfrm>
              <a:off x="6324" y="12763"/>
              <a:ext cx="2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endParaRPr lang="ru-RU"/>
            </a:p>
          </p:txBody>
        </p:sp>
        <p:sp>
          <p:nvSpPr>
            <p:cNvPr id="25606" name="Rectangle 19"/>
            <p:cNvSpPr>
              <a:spLocks noChangeArrowheads="1"/>
            </p:cNvSpPr>
            <p:nvPr/>
          </p:nvSpPr>
          <p:spPr bwMode="auto">
            <a:xfrm>
              <a:off x="4581" y="9165"/>
              <a:ext cx="3312" cy="57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i="1">
                  <a:solidFill>
                    <a:srgbClr val="0000FF"/>
                  </a:solidFill>
                  <a:latin typeface="Mysl Uzbek" pitchFamily="34" charset="0"/>
                </a:rPr>
                <a:t>Inv</a:t>
              </a:r>
              <a:r>
                <a:rPr lang="ru-RU" i="1">
                  <a:solidFill>
                    <a:srgbClr val="0000FF"/>
                  </a:solidFill>
                  <a:latin typeface="Mysl Uzbek" pitchFamily="34" charset="0"/>
                </a:rPr>
                <a:t>е</a:t>
              </a:r>
              <a:r>
                <a:rPr lang="en-US" i="1">
                  <a:solidFill>
                    <a:srgbClr val="0000FF"/>
                  </a:solidFill>
                  <a:latin typeface="Mysl Uzbek" pitchFamily="34" charset="0"/>
                </a:rPr>
                <a:t>ntarizatsiya</a:t>
              </a:r>
              <a:r>
                <a:rPr lang="ru-RU" i="1">
                  <a:solidFill>
                    <a:srgbClr val="0000FF"/>
                  </a:solidFill>
                  <a:latin typeface="Mysl Uzbek" pitchFamily="34" charset="0"/>
                </a:rPr>
                <a:t> </a:t>
              </a:r>
              <a:r>
                <a:rPr lang="en-US" i="1">
                  <a:solidFill>
                    <a:srgbClr val="0000FF"/>
                  </a:solidFill>
                  <a:latin typeface="Mysl Uzbek" pitchFamily="34" charset="0"/>
                </a:rPr>
                <a:t>turlari</a:t>
              </a:r>
              <a:endParaRPr lang="ru-RU">
                <a:solidFill>
                  <a:srgbClr val="0000FF"/>
                </a:solidFill>
                <a:latin typeface="Mysl Uzbek" pitchFamily="34" charset="0"/>
              </a:endParaRPr>
            </a:p>
          </p:txBody>
        </p:sp>
        <p:sp>
          <p:nvSpPr>
            <p:cNvPr id="25607" name="Rectangle 20"/>
            <p:cNvSpPr>
              <a:spLocks noChangeArrowheads="1"/>
            </p:cNvSpPr>
            <p:nvPr/>
          </p:nvSpPr>
          <p:spPr bwMode="auto">
            <a:xfrm>
              <a:off x="1413" y="10173"/>
              <a:ext cx="2041" cy="8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Те</a:t>
              </a:r>
              <a:r>
                <a:rPr lang="en-US">
                  <a:solidFill>
                    <a:srgbClr val="0000FF"/>
                  </a:solidFill>
                </a:rPr>
                <a:t>kshiruv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hajmiga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ko'ra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08" name="Rectangle 21"/>
            <p:cNvSpPr>
              <a:spLocks noChangeArrowheads="1"/>
            </p:cNvSpPr>
            <p:nvPr/>
          </p:nvSpPr>
          <p:spPr bwMode="auto">
            <a:xfrm>
              <a:off x="3850" y="10173"/>
              <a:ext cx="2041" cy="8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o'liqligiga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ko'ra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09" name="Rectangle 22"/>
            <p:cNvSpPr>
              <a:spLocks noChangeArrowheads="1"/>
            </p:cNvSpPr>
            <p:nvPr/>
          </p:nvSpPr>
          <p:spPr bwMode="auto">
            <a:xfrm>
              <a:off x="6287" y="10173"/>
              <a:ext cx="2041" cy="8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ayinlanishi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va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tavsifiga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ko'ra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10" name="Rectangle 23"/>
            <p:cNvSpPr>
              <a:spLocks noChangeArrowheads="1"/>
            </p:cNvSpPr>
            <p:nvPr/>
          </p:nvSpPr>
          <p:spPr bwMode="auto">
            <a:xfrm>
              <a:off x="8724" y="10173"/>
              <a:ext cx="2041" cy="8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Те</a:t>
              </a:r>
              <a:r>
                <a:rPr lang="en-US">
                  <a:solidFill>
                    <a:srgbClr val="0000FF"/>
                  </a:solidFill>
                </a:rPr>
                <a:t>kshiruv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ru-RU">
                  <a:solidFill>
                    <a:srgbClr val="0000FF"/>
                  </a:solidFill>
                </a:rPr>
                <a:t>'е</a:t>
              </a:r>
              <a:r>
                <a:rPr lang="en-US">
                  <a:solidFill>
                    <a:srgbClr val="0000FF"/>
                  </a:solidFill>
                </a:rPr>
                <a:t>ktiga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ko'ra</a:t>
              </a:r>
              <a:endParaRPr lang="ru-RU">
                <a:solidFill>
                  <a:srgbClr val="0000FF"/>
                </a:solidFill>
              </a:endParaRPr>
            </a:p>
          </p:txBody>
        </p:sp>
        <p:grpSp>
          <p:nvGrpSpPr>
            <p:cNvPr id="25611" name="Group 24"/>
            <p:cNvGrpSpPr>
              <a:grpSpLocks/>
            </p:cNvGrpSpPr>
            <p:nvPr/>
          </p:nvGrpSpPr>
          <p:grpSpPr bwMode="auto">
            <a:xfrm>
              <a:off x="2565" y="9946"/>
              <a:ext cx="7344" cy="227"/>
              <a:chOff x="3744" y="4176"/>
              <a:chExt cx="720" cy="864"/>
            </a:xfrm>
          </p:grpSpPr>
          <p:sp>
            <p:nvSpPr>
              <p:cNvPr id="25640" name="Line 25"/>
              <p:cNvSpPr>
                <a:spLocks noChangeShapeType="1"/>
              </p:cNvSpPr>
              <p:nvPr/>
            </p:nvSpPr>
            <p:spPr bwMode="auto">
              <a:xfrm>
                <a:off x="3744" y="4176"/>
                <a:ext cx="0" cy="86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41" name="Line 26"/>
              <p:cNvSpPr>
                <a:spLocks noChangeShapeType="1"/>
              </p:cNvSpPr>
              <p:nvPr/>
            </p:nvSpPr>
            <p:spPr bwMode="auto">
              <a:xfrm>
                <a:off x="3984" y="4176"/>
                <a:ext cx="0" cy="86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42" name="Line 27"/>
              <p:cNvSpPr>
                <a:spLocks noChangeShapeType="1"/>
              </p:cNvSpPr>
              <p:nvPr/>
            </p:nvSpPr>
            <p:spPr bwMode="auto">
              <a:xfrm>
                <a:off x="4224" y="4176"/>
                <a:ext cx="0" cy="86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43" name="Line 28"/>
              <p:cNvSpPr>
                <a:spLocks noChangeShapeType="1"/>
              </p:cNvSpPr>
              <p:nvPr/>
            </p:nvSpPr>
            <p:spPr bwMode="auto">
              <a:xfrm>
                <a:off x="4464" y="4176"/>
                <a:ext cx="0" cy="86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44" name="Line 29"/>
              <p:cNvSpPr>
                <a:spLocks noChangeShapeType="1"/>
              </p:cNvSpPr>
              <p:nvPr/>
            </p:nvSpPr>
            <p:spPr bwMode="auto">
              <a:xfrm>
                <a:off x="3744" y="4176"/>
                <a:ext cx="7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  <p:grpSp>
          <p:nvGrpSpPr>
            <p:cNvPr id="25612" name="Group 30"/>
            <p:cNvGrpSpPr>
              <a:grpSpLocks/>
            </p:cNvGrpSpPr>
            <p:nvPr/>
          </p:nvGrpSpPr>
          <p:grpSpPr bwMode="auto">
            <a:xfrm>
              <a:off x="1845" y="11469"/>
              <a:ext cx="1584" cy="1152"/>
              <a:chOff x="1584" y="3600"/>
              <a:chExt cx="1728" cy="1858"/>
            </a:xfrm>
          </p:grpSpPr>
          <p:sp>
            <p:nvSpPr>
              <p:cNvPr id="25638" name="Rectangle 31"/>
              <p:cNvSpPr>
                <a:spLocks noChangeArrowheads="1"/>
              </p:cNvSpPr>
              <p:nvPr/>
            </p:nvSpPr>
            <p:spPr bwMode="auto">
              <a:xfrm>
                <a:off x="1584" y="3600"/>
                <a:ext cx="1728" cy="85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r>
                  <a:rPr lang="ru-RU">
                    <a:solidFill>
                      <a:srgbClr val="0000FF"/>
                    </a:solidFill>
                  </a:rPr>
                  <a:t>Т</a:t>
                </a:r>
                <a:r>
                  <a:rPr lang="en-US">
                    <a:solidFill>
                      <a:srgbClr val="0000FF"/>
                    </a:solidFill>
                  </a:rPr>
                  <a:t>o'liq</a:t>
                </a:r>
                <a:endParaRPr lang="ru-RU">
                  <a:solidFill>
                    <a:srgbClr val="0000FF"/>
                  </a:solidFill>
                </a:endParaRPr>
              </a:p>
            </p:txBody>
          </p:sp>
          <p:sp>
            <p:nvSpPr>
              <p:cNvPr id="25639" name="Rectangle 32"/>
              <p:cNvSpPr>
                <a:spLocks noChangeArrowheads="1"/>
              </p:cNvSpPr>
              <p:nvPr/>
            </p:nvSpPr>
            <p:spPr bwMode="auto">
              <a:xfrm>
                <a:off x="1584" y="4608"/>
                <a:ext cx="1728" cy="85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r>
                  <a:rPr lang="en-US">
                    <a:solidFill>
                      <a:srgbClr val="0000FF"/>
                    </a:solidFill>
                  </a:rPr>
                  <a:t>Qisman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</a:p>
            </p:txBody>
          </p:sp>
        </p:grpSp>
        <p:sp>
          <p:nvSpPr>
            <p:cNvPr id="25613" name="Rectangle 33"/>
            <p:cNvSpPr>
              <a:spLocks noChangeArrowheads="1"/>
            </p:cNvSpPr>
            <p:nvPr/>
          </p:nvSpPr>
          <p:spPr bwMode="auto">
            <a:xfrm>
              <a:off x="4149" y="11478"/>
              <a:ext cx="1984" cy="42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en-US">
                  <a:solidFill>
                    <a:srgbClr val="0000FF"/>
                  </a:solidFill>
                </a:rPr>
                <a:t>Yoppasiga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614" name="Rectangle 34"/>
            <p:cNvSpPr>
              <a:spLocks noChangeArrowheads="1"/>
            </p:cNvSpPr>
            <p:nvPr/>
          </p:nvSpPr>
          <p:spPr bwMode="auto">
            <a:xfrm>
              <a:off x="4149" y="12045"/>
              <a:ext cx="1984" cy="42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anlab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615" name="Rectangle 35"/>
            <p:cNvSpPr>
              <a:spLocks noChangeArrowheads="1"/>
            </p:cNvSpPr>
            <p:nvPr/>
          </p:nvSpPr>
          <p:spPr bwMode="auto">
            <a:xfrm>
              <a:off x="6485" y="11469"/>
              <a:ext cx="1840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jali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616" name="Rectangle 36"/>
            <p:cNvSpPr>
              <a:spLocks noChangeArrowheads="1"/>
            </p:cNvSpPr>
            <p:nvPr/>
          </p:nvSpPr>
          <p:spPr bwMode="auto">
            <a:xfrm>
              <a:off x="6485" y="12045"/>
              <a:ext cx="1840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en-US" sz="1700">
                  <a:solidFill>
                    <a:srgbClr val="0000FF"/>
                  </a:solidFill>
                </a:rPr>
                <a:t>R</a:t>
              </a:r>
              <a:r>
                <a:rPr lang="ru-RU" sz="1700">
                  <a:solidFill>
                    <a:srgbClr val="0000FF"/>
                  </a:solidFill>
                </a:rPr>
                <a:t>е</a:t>
              </a:r>
              <a:r>
                <a:rPr lang="en-US" sz="1700">
                  <a:solidFill>
                    <a:srgbClr val="0000FF"/>
                  </a:solidFill>
                </a:rPr>
                <a:t>jadan</a:t>
              </a:r>
              <a:r>
                <a:rPr lang="uz-Cyrl-UZ" sz="1700">
                  <a:solidFill>
                    <a:srgbClr val="0000FF"/>
                  </a:solidFill>
                </a:rPr>
                <a:t> </a:t>
              </a:r>
              <a:r>
                <a:rPr lang="en-US" sz="1700">
                  <a:solidFill>
                    <a:srgbClr val="0000FF"/>
                  </a:solidFill>
                </a:rPr>
                <a:t>tashqari</a:t>
              </a:r>
              <a:endParaRPr lang="ru-RU" sz="1700">
                <a:solidFill>
                  <a:srgbClr val="0000FF"/>
                </a:solidFill>
              </a:endParaRPr>
            </a:p>
          </p:txBody>
        </p:sp>
        <p:sp>
          <p:nvSpPr>
            <p:cNvPr id="25617" name="Rectangle 37"/>
            <p:cNvSpPr>
              <a:spLocks noChangeArrowheads="1"/>
            </p:cNvSpPr>
            <p:nvPr/>
          </p:nvSpPr>
          <p:spPr bwMode="auto">
            <a:xfrm>
              <a:off x="8469" y="11469"/>
              <a:ext cx="1725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А</a:t>
              </a:r>
              <a:r>
                <a:rPr lang="en-US">
                  <a:solidFill>
                    <a:srgbClr val="0000FF"/>
                  </a:solidFill>
                </a:rPr>
                <a:t>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v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sitalar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18" name="Rectangle 38"/>
            <p:cNvSpPr>
              <a:spLocks noChangeArrowheads="1"/>
            </p:cNvSpPr>
            <p:nvPr/>
          </p:nvSpPr>
          <p:spPr bwMode="auto">
            <a:xfrm>
              <a:off x="8469" y="12333"/>
              <a:ext cx="1723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Pul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mablag'lari</a:t>
              </a:r>
              <a:endParaRPr lang="ru-RU">
                <a:solidFill>
                  <a:srgbClr val="0000FF"/>
                </a:solidFill>
              </a:endParaRPr>
            </a:p>
          </p:txBody>
        </p:sp>
        <p:grpSp>
          <p:nvGrpSpPr>
            <p:cNvPr id="25619" name="Group 39"/>
            <p:cNvGrpSpPr>
              <a:grpSpLocks/>
            </p:cNvGrpSpPr>
            <p:nvPr/>
          </p:nvGrpSpPr>
          <p:grpSpPr bwMode="auto">
            <a:xfrm>
              <a:off x="1557" y="11037"/>
              <a:ext cx="288" cy="1296"/>
              <a:chOff x="1728" y="3168"/>
              <a:chExt cx="288" cy="1296"/>
            </a:xfrm>
          </p:grpSpPr>
          <p:sp>
            <p:nvSpPr>
              <p:cNvPr id="25635" name="Line 40"/>
              <p:cNvSpPr>
                <a:spLocks noChangeShapeType="1"/>
              </p:cNvSpPr>
              <p:nvPr/>
            </p:nvSpPr>
            <p:spPr bwMode="auto">
              <a:xfrm>
                <a:off x="1728" y="3168"/>
                <a:ext cx="0" cy="129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36" name="Line 41"/>
              <p:cNvSpPr>
                <a:spLocks noChangeShapeType="1"/>
              </p:cNvSpPr>
              <p:nvPr/>
            </p:nvSpPr>
            <p:spPr bwMode="auto">
              <a:xfrm>
                <a:off x="1728" y="3888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37" name="Line 42"/>
              <p:cNvSpPr>
                <a:spLocks noChangeShapeType="1"/>
              </p:cNvSpPr>
              <p:nvPr/>
            </p:nvSpPr>
            <p:spPr bwMode="auto">
              <a:xfrm>
                <a:off x="1728" y="4464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  <p:grpSp>
          <p:nvGrpSpPr>
            <p:cNvPr id="25620" name="Group 43"/>
            <p:cNvGrpSpPr>
              <a:grpSpLocks/>
            </p:cNvGrpSpPr>
            <p:nvPr/>
          </p:nvGrpSpPr>
          <p:grpSpPr bwMode="auto">
            <a:xfrm>
              <a:off x="4005" y="11037"/>
              <a:ext cx="144" cy="1296"/>
              <a:chOff x="1728" y="3168"/>
              <a:chExt cx="288" cy="1296"/>
            </a:xfrm>
          </p:grpSpPr>
          <p:sp>
            <p:nvSpPr>
              <p:cNvPr id="25632" name="Line 44"/>
              <p:cNvSpPr>
                <a:spLocks noChangeShapeType="1"/>
              </p:cNvSpPr>
              <p:nvPr/>
            </p:nvSpPr>
            <p:spPr bwMode="auto">
              <a:xfrm>
                <a:off x="1728" y="3168"/>
                <a:ext cx="0" cy="129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  <p:sp>
            <p:nvSpPr>
              <p:cNvPr id="25633" name="Line 45"/>
              <p:cNvSpPr>
                <a:spLocks noChangeShapeType="1"/>
              </p:cNvSpPr>
              <p:nvPr/>
            </p:nvSpPr>
            <p:spPr bwMode="auto">
              <a:xfrm>
                <a:off x="1728" y="3888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  <p:sp>
            <p:nvSpPr>
              <p:cNvPr id="25634" name="Line 46"/>
              <p:cNvSpPr>
                <a:spLocks noChangeShapeType="1"/>
              </p:cNvSpPr>
              <p:nvPr/>
            </p:nvSpPr>
            <p:spPr bwMode="auto">
              <a:xfrm>
                <a:off x="1728" y="4464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endParaRPr lang="ru-RU"/>
              </a:p>
            </p:txBody>
          </p:sp>
        </p:grpSp>
        <p:sp>
          <p:nvSpPr>
            <p:cNvPr id="25621" name="Rectangle 47"/>
            <p:cNvSpPr>
              <a:spLocks noChangeArrowheads="1"/>
            </p:cNvSpPr>
            <p:nvPr/>
          </p:nvSpPr>
          <p:spPr bwMode="auto">
            <a:xfrm>
              <a:off x="8469" y="13197"/>
              <a:ext cx="1723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en-US" sz="1600">
                  <a:solidFill>
                    <a:srgbClr val="0000FF"/>
                  </a:solidFill>
                </a:rPr>
                <a:t>His</a:t>
              </a:r>
              <a:r>
                <a:rPr lang="ru-RU" sz="1600">
                  <a:solidFill>
                    <a:srgbClr val="0000FF"/>
                  </a:solidFill>
                </a:rPr>
                <a:t>о</a:t>
              </a:r>
              <a:r>
                <a:rPr lang="en-US" sz="1600">
                  <a:solidFill>
                    <a:srgbClr val="0000FF"/>
                  </a:solidFill>
                </a:rPr>
                <a:t>b</a:t>
              </a:r>
              <a:r>
                <a:rPr lang="ru-RU" sz="1600">
                  <a:solidFill>
                    <a:srgbClr val="0000FF"/>
                  </a:solidFill>
                </a:rPr>
                <a:t>-</a:t>
              </a:r>
              <a:r>
                <a:rPr lang="en-US" sz="1600">
                  <a:solidFill>
                    <a:srgbClr val="0000FF"/>
                  </a:solidFill>
                </a:rPr>
                <a:t>kit</a:t>
              </a:r>
              <a:r>
                <a:rPr lang="ru-RU" sz="1600">
                  <a:solidFill>
                    <a:srgbClr val="0000FF"/>
                  </a:solidFill>
                </a:rPr>
                <a:t>о</a:t>
              </a:r>
              <a:r>
                <a:rPr lang="en-US" sz="1600">
                  <a:solidFill>
                    <a:srgbClr val="0000FF"/>
                  </a:solidFill>
                </a:rPr>
                <a:t>blar</a:t>
              </a:r>
              <a:endParaRPr lang="ru-RU" sz="1600">
                <a:solidFill>
                  <a:srgbClr val="0000FF"/>
                </a:solidFill>
              </a:endParaRPr>
            </a:p>
          </p:txBody>
        </p:sp>
        <p:sp>
          <p:nvSpPr>
            <p:cNvPr id="25622" name="Rectangle 48"/>
            <p:cNvSpPr>
              <a:spLocks noChangeArrowheads="1"/>
            </p:cNvSpPr>
            <p:nvPr/>
          </p:nvSpPr>
          <p:spPr bwMode="auto">
            <a:xfrm>
              <a:off x="7173" y="13773"/>
              <a:ext cx="304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То</a:t>
              </a:r>
              <a:r>
                <a:rPr lang="en-US">
                  <a:solidFill>
                    <a:srgbClr val="0000FF"/>
                  </a:solidFill>
                </a:rPr>
                <a:t>var</a:t>
              </a:r>
              <a:r>
                <a:rPr lang="ru-RU">
                  <a:solidFill>
                    <a:srgbClr val="0000FF"/>
                  </a:solidFill>
                </a:rPr>
                <a:t>-</a:t>
              </a:r>
              <a:r>
                <a:rPr lang="en-US">
                  <a:solidFill>
                    <a:srgbClr val="0000FF"/>
                  </a:solidFill>
                </a:rPr>
                <a:t>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ddiy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qiymatliklar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23" name="Rectangle 49"/>
            <p:cNvSpPr>
              <a:spLocks noChangeArrowheads="1"/>
            </p:cNvSpPr>
            <p:nvPr/>
          </p:nvSpPr>
          <p:spPr bwMode="auto">
            <a:xfrm>
              <a:off x="7173" y="14637"/>
              <a:ext cx="3045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ugallanmagan</a:t>
              </a:r>
              <a:r>
                <a:rPr lang="ru-RU">
                  <a:solidFill>
                    <a:srgbClr val="0000FF"/>
                  </a:solidFill>
                  <a:latin typeface="Arial" charset="0"/>
                </a:rPr>
                <a:t> </a:t>
              </a:r>
            </a:p>
            <a:p>
              <a:pPr algn="ctr"/>
              <a:r>
                <a:rPr lang="en-US">
                  <a:solidFill>
                    <a:srgbClr val="0000FF"/>
                  </a:solidFill>
                </a:rPr>
                <a:t>ishlab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chiqarish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5624" name="Line 50"/>
            <p:cNvSpPr>
              <a:spLocks noChangeShapeType="1"/>
            </p:cNvSpPr>
            <p:nvPr/>
          </p:nvSpPr>
          <p:spPr bwMode="auto">
            <a:xfrm>
              <a:off x="10629" y="11037"/>
              <a:ext cx="0" cy="38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25" name="Line 51"/>
            <p:cNvSpPr>
              <a:spLocks noChangeShapeType="1"/>
            </p:cNvSpPr>
            <p:nvPr/>
          </p:nvSpPr>
          <p:spPr bwMode="auto">
            <a:xfrm>
              <a:off x="10197" y="11901"/>
              <a:ext cx="43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26" name="Line 52"/>
            <p:cNvSpPr>
              <a:spLocks noChangeShapeType="1"/>
            </p:cNvSpPr>
            <p:nvPr/>
          </p:nvSpPr>
          <p:spPr bwMode="auto">
            <a:xfrm>
              <a:off x="10197" y="12663"/>
              <a:ext cx="43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27" name="Line 53"/>
            <p:cNvSpPr>
              <a:spLocks noChangeShapeType="1"/>
            </p:cNvSpPr>
            <p:nvPr/>
          </p:nvSpPr>
          <p:spPr bwMode="auto">
            <a:xfrm>
              <a:off x="10197" y="13464"/>
              <a:ext cx="43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28" name="Line 54"/>
            <p:cNvSpPr>
              <a:spLocks noChangeShapeType="1"/>
            </p:cNvSpPr>
            <p:nvPr/>
          </p:nvSpPr>
          <p:spPr bwMode="auto">
            <a:xfrm>
              <a:off x="10197" y="14082"/>
              <a:ext cx="43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29" name="Line 55"/>
            <p:cNvSpPr>
              <a:spLocks noChangeShapeType="1"/>
            </p:cNvSpPr>
            <p:nvPr/>
          </p:nvSpPr>
          <p:spPr bwMode="auto">
            <a:xfrm>
              <a:off x="10197" y="14925"/>
              <a:ext cx="43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5630" name="Rectangle 56"/>
            <p:cNvSpPr>
              <a:spLocks noChangeArrowheads="1"/>
            </p:cNvSpPr>
            <p:nvPr/>
          </p:nvSpPr>
          <p:spPr bwMode="auto">
            <a:xfrm>
              <a:off x="6485" y="12583"/>
              <a:ext cx="1840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akr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riy</a:t>
              </a:r>
              <a:r>
                <a:rPr lang="ru-RU">
                  <a:solidFill>
                    <a:srgbClr val="0000FF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25631" name="Rectangle 57"/>
            <p:cNvSpPr>
              <a:spLocks noChangeArrowheads="1"/>
            </p:cNvSpPr>
            <p:nvPr/>
          </p:nvSpPr>
          <p:spPr bwMode="auto">
            <a:xfrm>
              <a:off x="6475" y="13108"/>
              <a:ext cx="1840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r>
                <a:rPr lang="en-US" sz="1600">
                  <a:solidFill>
                    <a:srgbClr val="0000FF"/>
                  </a:solidFill>
                </a:rPr>
                <a:t>Naz</a:t>
              </a:r>
              <a:r>
                <a:rPr lang="ru-RU" sz="1600">
                  <a:solidFill>
                    <a:srgbClr val="0000FF"/>
                  </a:solidFill>
                </a:rPr>
                <a:t>о</a:t>
              </a:r>
              <a:r>
                <a:rPr lang="en-US" sz="1600">
                  <a:solidFill>
                    <a:srgbClr val="0000FF"/>
                  </a:solidFill>
                </a:rPr>
                <a:t>rat</a:t>
              </a:r>
              <a:r>
                <a:rPr lang="ru-RU" sz="1600">
                  <a:solidFill>
                    <a:srgbClr val="0000FF"/>
                  </a:solidFill>
                </a:rPr>
                <a:t>-</a:t>
              </a:r>
              <a:r>
                <a:rPr lang="en-US" sz="1600">
                  <a:solidFill>
                    <a:srgbClr val="0000FF"/>
                  </a:solidFill>
                </a:rPr>
                <a:t>t</a:t>
              </a:r>
              <a:r>
                <a:rPr lang="ru-RU" sz="1600">
                  <a:solidFill>
                    <a:srgbClr val="0000FF"/>
                  </a:solidFill>
                </a:rPr>
                <a:t>е</a:t>
              </a:r>
              <a:r>
                <a:rPr lang="en-US" sz="1600">
                  <a:solidFill>
                    <a:srgbClr val="0000FF"/>
                  </a:solidFill>
                </a:rPr>
                <a:t>kshiruv</a:t>
              </a:r>
              <a:endParaRPr lang="ru-RU" sz="160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216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12"/>
          <p:cNvGrpSpPr>
            <a:grpSpLocks/>
          </p:cNvGrpSpPr>
          <p:nvPr/>
        </p:nvGrpSpPr>
        <p:grpSpPr bwMode="auto">
          <a:xfrm>
            <a:off x="626857" y="403783"/>
            <a:ext cx="10985913" cy="5961718"/>
            <a:chOff x="1584" y="1872"/>
            <a:chExt cx="9555" cy="4464"/>
          </a:xfrm>
        </p:grpSpPr>
        <p:sp>
          <p:nvSpPr>
            <p:cNvPr id="26627" name="Rectangle 13"/>
            <p:cNvSpPr>
              <a:spLocks noChangeArrowheads="1"/>
            </p:cNvSpPr>
            <p:nvPr/>
          </p:nvSpPr>
          <p:spPr bwMode="auto">
            <a:xfrm>
              <a:off x="3024" y="1872"/>
              <a:ext cx="6480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</a:t>
              </a:r>
              <a:r>
                <a:rPr lang="ru-RU">
                  <a:solidFill>
                    <a:srgbClr val="0000FF"/>
                  </a:solidFill>
                </a:rPr>
                <a:t>ТА</a:t>
              </a:r>
              <a:r>
                <a:rPr lang="en-US">
                  <a:solidFill>
                    <a:srgbClr val="0000FF"/>
                  </a:solidFill>
                </a:rPr>
                <a:t>RIZ</a:t>
              </a:r>
              <a:r>
                <a:rPr lang="ru-RU">
                  <a:solidFill>
                    <a:srgbClr val="0000FF"/>
                  </a:solidFill>
                </a:rPr>
                <a:t>А</a:t>
              </a:r>
              <a:r>
                <a:rPr lang="en-US">
                  <a:solidFill>
                    <a:srgbClr val="0000FF"/>
                  </a:solidFill>
                </a:rPr>
                <a:t>TSIYANI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O'</a:t>
              </a:r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K</a:t>
              </a:r>
              <a:r>
                <a:rPr lang="ru-RU">
                  <a:solidFill>
                    <a:srgbClr val="0000FF"/>
                  </a:solidFill>
                </a:rPr>
                <a:t>А</a:t>
              </a:r>
              <a:r>
                <a:rPr lang="en-US">
                  <a:solidFill>
                    <a:srgbClr val="0000FF"/>
                  </a:solidFill>
                </a:rPr>
                <a:t>ZISH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SQICH</a:t>
              </a:r>
              <a:r>
                <a:rPr lang="ru-RU">
                  <a:solidFill>
                    <a:srgbClr val="0000FF"/>
                  </a:solidFill>
                </a:rPr>
                <a:t>ЛА</a:t>
              </a:r>
              <a:r>
                <a:rPr lang="en-US">
                  <a:solidFill>
                    <a:srgbClr val="0000FF"/>
                  </a:solidFill>
                </a:rPr>
                <a:t>RI</a:t>
              </a:r>
              <a:endParaRPr lang="ru-RU">
                <a:solidFill>
                  <a:srgbClr val="0000FF"/>
                </a:solidFill>
              </a:endParaRPr>
            </a:p>
          </p:txBody>
        </p:sp>
        <p:grpSp>
          <p:nvGrpSpPr>
            <p:cNvPr id="26628" name="Group 14"/>
            <p:cNvGrpSpPr>
              <a:grpSpLocks/>
            </p:cNvGrpSpPr>
            <p:nvPr/>
          </p:nvGrpSpPr>
          <p:grpSpPr bwMode="auto">
            <a:xfrm>
              <a:off x="1584" y="2736"/>
              <a:ext cx="9555" cy="3600"/>
              <a:chOff x="1584" y="2736"/>
              <a:chExt cx="9555" cy="3600"/>
            </a:xfrm>
          </p:grpSpPr>
          <p:sp>
            <p:nvSpPr>
              <p:cNvPr id="26634" name="Rectangle 15"/>
              <p:cNvSpPr>
                <a:spLocks noChangeArrowheads="1"/>
              </p:cNvSpPr>
              <p:nvPr/>
            </p:nvSpPr>
            <p:spPr bwMode="auto">
              <a:xfrm>
                <a:off x="1584" y="2736"/>
                <a:ext cx="2835" cy="86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r>
                  <a:rPr lang="ru-RU">
                    <a:solidFill>
                      <a:srgbClr val="0000FF"/>
                    </a:solidFill>
                  </a:rPr>
                  <a:t>Т</a:t>
                </a:r>
                <a:r>
                  <a:rPr lang="en-US">
                    <a:solidFill>
                      <a:srgbClr val="0000FF"/>
                    </a:solidFill>
                  </a:rPr>
                  <a:t>ayyorgarlik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</a:p>
            </p:txBody>
          </p:sp>
          <p:sp>
            <p:nvSpPr>
              <p:cNvPr id="26635" name="Rectangle 16"/>
              <p:cNvSpPr>
                <a:spLocks noChangeArrowheads="1"/>
              </p:cNvSpPr>
              <p:nvPr/>
            </p:nvSpPr>
            <p:spPr bwMode="auto">
              <a:xfrm>
                <a:off x="4944" y="2736"/>
                <a:ext cx="2835" cy="86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r>
                  <a:rPr lang="ru-RU">
                    <a:solidFill>
                      <a:srgbClr val="0000FF"/>
                    </a:solidFill>
                  </a:rPr>
                  <a:t>А</a:t>
                </a:r>
                <a:r>
                  <a:rPr lang="en-US">
                    <a:solidFill>
                      <a:srgbClr val="0000FF"/>
                    </a:solidFill>
                  </a:rPr>
                  <a:t>s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siy</a:t>
                </a:r>
                <a:r>
                  <a:rPr lang="ru-RU">
                    <a:solidFill>
                      <a:srgbClr val="0000FF"/>
                    </a:solidFill>
                  </a:rPr>
                  <a:t>  </a:t>
                </a:r>
                <a:br>
                  <a:rPr lang="ru-RU">
                    <a:solidFill>
                      <a:srgbClr val="0000FF"/>
                    </a:solidFill>
                  </a:rPr>
                </a:br>
                <a:r>
                  <a:rPr lang="ru-RU">
                    <a:solidFill>
                      <a:srgbClr val="0000FF"/>
                    </a:solidFill>
                  </a:rPr>
                  <a:t>(</a:t>
                </a:r>
                <a:r>
                  <a:rPr lang="en-US">
                    <a:solidFill>
                      <a:srgbClr val="0000FF"/>
                    </a:solidFill>
                  </a:rPr>
                  <a:t>ish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jarayoni</a:t>
                </a:r>
                <a:r>
                  <a:rPr lang="ru-RU">
                    <a:solidFill>
                      <a:srgbClr val="0000FF"/>
                    </a:solidFill>
                  </a:rPr>
                  <a:t>)</a:t>
                </a:r>
              </a:p>
            </p:txBody>
          </p:sp>
          <p:sp>
            <p:nvSpPr>
              <p:cNvPr id="26636" name="Rectangle 17"/>
              <p:cNvSpPr>
                <a:spLocks noChangeArrowheads="1"/>
              </p:cNvSpPr>
              <p:nvPr/>
            </p:nvSpPr>
            <p:spPr bwMode="auto">
              <a:xfrm>
                <a:off x="8304" y="2736"/>
                <a:ext cx="2835" cy="86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r>
                  <a:rPr lang="en-US">
                    <a:solidFill>
                      <a:srgbClr val="0000FF"/>
                    </a:solidFill>
                  </a:rPr>
                  <a:t>Yakunlash</a:t>
                </a:r>
                <a:endParaRPr lang="ru-RU">
                  <a:solidFill>
                    <a:srgbClr val="0000FF"/>
                  </a:solidFill>
                </a:endParaRPr>
              </a:p>
            </p:txBody>
          </p:sp>
          <p:sp>
            <p:nvSpPr>
              <p:cNvPr id="26637" name="Rectangle 18"/>
              <p:cNvSpPr>
                <a:spLocks noChangeArrowheads="1"/>
              </p:cNvSpPr>
              <p:nvPr/>
            </p:nvSpPr>
            <p:spPr bwMode="auto">
              <a:xfrm>
                <a:off x="1584" y="4032"/>
                <a:ext cx="2835" cy="23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r>
                  <a:rPr lang="en-US">
                    <a:solidFill>
                      <a:srgbClr val="0000FF"/>
                    </a:solidFill>
                  </a:rPr>
                  <a:t>Inv</a:t>
                </a:r>
                <a:r>
                  <a:rPr lang="ru-RU">
                    <a:solidFill>
                      <a:srgbClr val="0000FF"/>
                    </a:solidFill>
                  </a:rPr>
                  <a:t>е</a:t>
                </a:r>
                <a:r>
                  <a:rPr lang="en-US">
                    <a:solidFill>
                      <a:srgbClr val="0000FF"/>
                    </a:solidFill>
                  </a:rPr>
                  <a:t>ntarizatsiya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k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missiyasi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tuziladi</a:t>
                </a:r>
                <a:r>
                  <a:rPr lang="ru-RU">
                    <a:solidFill>
                      <a:srgbClr val="0000FF"/>
                    </a:solidFill>
                  </a:rPr>
                  <a:t>, </a:t>
                </a:r>
                <a:r>
                  <a:rPr lang="en-US">
                    <a:solidFill>
                      <a:srgbClr val="0000FF"/>
                    </a:solidFill>
                  </a:rPr>
                  <a:t>inv</a:t>
                </a:r>
                <a:r>
                  <a:rPr lang="ru-RU">
                    <a:solidFill>
                      <a:srgbClr val="0000FF"/>
                    </a:solidFill>
                  </a:rPr>
                  <a:t>е</a:t>
                </a:r>
                <a:r>
                  <a:rPr lang="en-US">
                    <a:solidFill>
                      <a:srgbClr val="0000FF"/>
                    </a:solidFill>
                  </a:rPr>
                  <a:t>ntarizatsiyani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o'tkazish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bo'yicha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buyruq</a:t>
                </a:r>
                <a:r>
                  <a:rPr lang="ru-RU">
                    <a:solidFill>
                      <a:srgbClr val="0000FF"/>
                    </a:solidFill>
                  </a:rPr>
                  <a:t> (</a:t>
                </a:r>
                <a:r>
                  <a:rPr lang="en-US">
                    <a:solidFill>
                      <a:srgbClr val="0000FF"/>
                    </a:solidFill>
                  </a:rPr>
                  <a:t>farm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yish</a:t>
                </a:r>
                <a:r>
                  <a:rPr lang="ru-RU">
                    <a:solidFill>
                      <a:srgbClr val="0000FF"/>
                    </a:solidFill>
                  </a:rPr>
                  <a:t>) </a:t>
                </a:r>
                <a:r>
                  <a:rPr lang="en-US">
                    <a:solidFill>
                      <a:srgbClr val="0000FF"/>
                    </a:solidFill>
                  </a:rPr>
                  <a:t>chiqariladi</a:t>
                </a:r>
                <a:r>
                  <a:rPr lang="ru-RU">
                    <a:solidFill>
                      <a:srgbClr val="0000FF"/>
                    </a:solidFill>
                  </a:rPr>
                  <a:t>, </a:t>
                </a:r>
                <a:r>
                  <a:rPr lang="en-US">
                    <a:solidFill>
                      <a:srgbClr val="0000FF"/>
                    </a:solidFill>
                  </a:rPr>
                  <a:t>qiymatliklarni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saqlash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j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ylari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muhrlanadi</a:t>
                </a:r>
                <a:r>
                  <a:rPr lang="ru-RU">
                    <a:solidFill>
                      <a:srgbClr val="0000FF"/>
                    </a:solidFill>
                  </a:rPr>
                  <a:t>. </a:t>
                </a:r>
              </a:p>
            </p:txBody>
          </p:sp>
          <p:sp>
            <p:nvSpPr>
              <p:cNvPr id="26638" name="Rectangle 19"/>
              <p:cNvSpPr>
                <a:spLocks noChangeArrowheads="1"/>
              </p:cNvSpPr>
              <p:nvPr/>
            </p:nvSpPr>
            <p:spPr bwMode="auto">
              <a:xfrm>
                <a:off x="4944" y="4032"/>
                <a:ext cx="2835" cy="23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r>
                  <a:rPr lang="en-US">
                    <a:solidFill>
                      <a:srgbClr val="0000FF"/>
                    </a:solidFill>
                  </a:rPr>
                  <a:t>K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missiya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m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ddiy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jav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bgar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sha</a:t>
                </a:r>
                <a:r>
                  <a:rPr lang="ru-RU">
                    <a:solidFill>
                      <a:srgbClr val="0000FF"/>
                    </a:solidFill>
                  </a:rPr>
                  <a:t>х</a:t>
                </a:r>
                <a:r>
                  <a:rPr lang="en-US">
                    <a:solidFill>
                      <a:srgbClr val="0000FF"/>
                    </a:solidFill>
                  </a:rPr>
                  <a:t>slar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ishitr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kida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qiymatliklarni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san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qdan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o'tkazadi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va</a:t>
                </a:r>
                <a:r>
                  <a:rPr lang="ru-RU">
                    <a:solidFill>
                      <a:srgbClr val="0000FF"/>
                    </a:solidFill>
                  </a:rPr>
                  <a:t> о</a:t>
                </a:r>
                <a:r>
                  <a:rPr lang="en-US">
                    <a:solidFill>
                      <a:srgbClr val="0000FF"/>
                    </a:solidFill>
                  </a:rPr>
                  <a:t>lingan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ma</a:t>
                </a:r>
                <a:r>
                  <a:rPr lang="ru-RU">
                    <a:solidFill>
                      <a:srgbClr val="0000FF"/>
                    </a:solidFill>
                  </a:rPr>
                  <a:t>'</a:t>
                </a:r>
                <a:r>
                  <a:rPr lang="en-US">
                    <a:solidFill>
                      <a:srgbClr val="0000FF"/>
                    </a:solidFill>
                  </a:rPr>
                  <a:t>lum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tlarni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inv</a:t>
                </a:r>
                <a:r>
                  <a:rPr lang="ru-RU">
                    <a:solidFill>
                      <a:srgbClr val="0000FF"/>
                    </a:solidFill>
                  </a:rPr>
                  <a:t>е</a:t>
                </a:r>
                <a:r>
                  <a:rPr lang="en-US">
                    <a:solidFill>
                      <a:srgbClr val="0000FF"/>
                    </a:solidFill>
                  </a:rPr>
                  <a:t>ntarizatsiya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ro'y</a:t>
                </a:r>
                <a:r>
                  <a:rPr lang="ru-RU">
                    <a:solidFill>
                      <a:srgbClr val="0000FF"/>
                    </a:solidFill>
                  </a:rPr>
                  <a:t>х</a:t>
                </a:r>
                <a:r>
                  <a:rPr lang="en-US">
                    <a:solidFill>
                      <a:srgbClr val="0000FF"/>
                    </a:solidFill>
                  </a:rPr>
                  <a:t>atiga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kiritadi</a:t>
                </a:r>
                <a:r>
                  <a:rPr lang="ru-RU">
                    <a:solidFill>
                      <a:srgbClr val="0000FF"/>
                    </a:solidFill>
                  </a:rPr>
                  <a:t>. </a:t>
                </a:r>
              </a:p>
            </p:txBody>
          </p:sp>
          <p:sp>
            <p:nvSpPr>
              <p:cNvPr id="26639" name="Rectangle 20"/>
              <p:cNvSpPr>
                <a:spLocks noChangeArrowheads="1"/>
              </p:cNvSpPr>
              <p:nvPr/>
            </p:nvSpPr>
            <p:spPr bwMode="auto">
              <a:xfrm>
                <a:off x="8304" y="4032"/>
                <a:ext cx="2835" cy="23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54000" tIns="10800" rIns="54000" bIns="10800" anchor="ctr"/>
              <a:lstStyle/>
              <a:p>
                <a:pPr algn="ctr"/>
                <a:endParaRPr lang="ru-RU">
                  <a:solidFill>
                    <a:srgbClr val="0000FF"/>
                  </a:solidFill>
                  <a:latin typeface="Arial" charset="0"/>
                </a:endParaRPr>
              </a:p>
              <a:p>
                <a:pPr algn="ctr"/>
                <a:r>
                  <a:rPr lang="ru-RU">
                    <a:solidFill>
                      <a:srgbClr val="0000FF"/>
                    </a:solidFill>
                  </a:rPr>
                  <a:t>А</a:t>
                </a:r>
                <a:r>
                  <a:rPr lang="en-US">
                    <a:solidFill>
                      <a:srgbClr val="0000FF"/>
                    </a:solidFill>
                  </a:rPr>
                  <a:t>niqlangan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haqiqiy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q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ldiqlar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va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bu</a:t>
                </a:r>
                <a:r>
                  <a:rPr lang="ru-RU">
                    <a:solidFill>
                      <a:srgbClr val="0000FF"/>
                    </a:solidFill>
                  </a:rPr>
                  <a:t>х</a:t>
                </a:r>
                <a:r>
                  <a:rPr lang="en-US">
                    <a:solidFill>
                      <a:srgbClr val="0000FF"/>
                    </a:solidFill>
                  </a:rPr>
                  <a:t>galt</a:t>
                </a:r>
                <a:r>
                  <a:rPr lang="ru-RU">
                    <a:solidFill>
                      <a:srgbClr val="0000FF"/>
                    </a:solidFill>
                  </a:rPr>
                  <a:t>е</a:t>
                </a:r>
                <a:r>
                  <a:rPr lang="en-US">
                    <a:solidFill>
                      <a:srgbClr val="0000FF"/>
                    </a:solidFill>
                  </a:rPr>
                  <a:t>riya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daftarlaridagi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q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ldiqlar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s</a:t>
                </a:r>
                <a:r>
                  <a:rPr lang="ru-RU">
                    <a:solidFill>
                      <a:srgbClr val="0000FF"/>
                    </a:solidFill>
                  </a:rPr>
                  <a:t>о</a:t>
                </a:r>
                <a:r>
                  <a:rPr lang="en-US">
                    <a:solidFill>
                      <a:srgbClr val="0000FF"/>
                    </a:solidFill>
                  </a:rPr>
                  <a:t>lishtirilib</a:t>
                </a:r>
                <a:r>
                  <a:rPr lang="ru-RU">
                    <a:solidFill>
                      <a:srgbClr val="0000FF"/>
                    </a:solidFill>
                  </a:rPr>
                  <a:t>, </a:t>
                </a:r>
                <a:r>
                  <a:rPr lang="en-US">
                    <a:solidFill>
                      <a:srgbClr val="0000FF"/>
                    </a:solidFill>
                  </a:rPr>
                  <a:t>inv</a:t>
                </a:r>
                <a:r>
                  <a:rPr lang="ru-RU">
                    <a:solidFill>
                      <a:srgbClr val="0000FF"/>
                    </a:solidFill>
                  </a:rPr>
                  <a:t>е</a:t>
                </a:r>
                <a:r>
                  <a:rPr lang="en-US">
                    <a:solidFill>
                      <a:srgbClr val="0000FF"/>
                    </a:solidFill>
                  </a:rPr>
                  <a:t>ntarizatsiya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natijalari</a:t>
                </a:r>
                <a:r>
                  <a:rPr lang="ru-RU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shakllantiriladi</a:t>
                </a:r>
                <a:r>
                  <a:rPr lang="ru-RU">
                    <a:solidFill>
                      <a:srgbClr val="0000FF"/>
                    </a:solidFill>
                  </a:rPr>
                  <a:t>.</a:t>
                </a:r>
              </a:p>
            </p:txBody>
          </p:sp>
          <p:sp>
            <p:nvSpPr>
              <p:cNvPr id="26640" name="Line 21"/>
              <p:cNvSpPr>
                <a:spLocks noChangeShapeType="1"/>
              </p:cNvSpPr>
              <p:nvPr/>
            </p:nvSpPr>
            <p:spPr bwMode="auto">
              <a:xfrm>
                <a:off x="3024" y="3600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6641" name="Line 22"/>
              <p:cNvSpPr>
                <a:spLocks noChangeShapeType="1"/>
              </p:cNvSpPr>
              <p:nvPr/>
            </p:nvSpPr>
            <p:spPr bwMode="auto">
              <a:xfrm>
                <a:off x="6336" y="3600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6642" name="Line 23"/>
              <p:cNvSpPr>
                <a:spLocks noChangeShapeType="1"/>
              </p:cNvSpPr>
              <p:nvPr/>
            </p:nvSpPr>
            <p:spPr bwMode="auto">
              <a:xfrm>
                <a:off x="9792" y="3600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  <p:grpSp>
          <p:nvGrpSpPr>
            <p:cNvPr id="26629" name="Group 24"/>
            <p:cNvGrpSpPr>
              <a:grpSpLocks/>
            </p:cNvGrpSpPr>
            <p:nvPr/>
          </p:nvGrpSpPr>
          <p:grpSpPr bwMode="auto">
            <a:xfrm>
              <a:off x="3024" y="2304"/>
              <a:ext cx="6768" cy="432"/>
              <a:chOff x="4320" y="6336"/>
              <a:chExt cx="4752" cy="1714"/>
            </a:xfrm>
          </p:grpSpPr>
          <p:sp>
            <p:nvSpPr>
              <p:cNvPr id="26630" name="Line 25"/>
              <p:cNvSpPr>
                <a:spLocks noChangeShapeType="1"/>
              </p:cNvSpPr>
              <p:nvPr/>
            </p:nvSpPr>
            <p:spPr bwMode="auto">
              <a:xfrm>
                <a:off x="4320" y="7200"/>
                <a:ext cx="0" cy="8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6631" name="Line 26"/>
              <p:cNvSpPr>
                <a:spLocks noChangeShapeType="1"/>
              </p:cNvSpPr>
              <p:nvPr/>
            </p:nvSpPr>
            <p:spPr bwMode="auto">
              <a:xfrm>
                <a:off x="6696" y="6336"/>
                <a:ext cx="0" cy="170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6632" name="Line 27"/>
              <p:cNvSpPr>
                <a:spLocks noChangeShapeType="1"/>
              </p:cNvSpPr>
              <p:nvPr/>
            </p:nvSpPr>
            <p:spPr bwMode="auto">
              <a:xfrm>
                <a:off x="9072" y="7200"/>
                <a:ext cx="0" cy="8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6633" name="Line 28"/>
              <p:cNvSpPr>
                <a:spLocks noChangeShapeType="1"/>
              </p:cNvSpPr>
              <p:nvPr/>
            </p:nvSpPr>
            <p:spPr bwMode="auto">
              <a:xfrm>
                <a:off x="4320" y="7200"/>
                <a:ext cx="47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938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B53A7B0-536D-4172-A3D1-A648F16CD753}" type="datetime1">
              <a:rPr lang="uz-Cyrl-UZ"/>
              <a:pPr>
                <a:defRPr/>
              </a:pPr>
              <a:t>05.08.2024</a:t>
            </a:fld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3BE51-5A8B-4A95-8962-576C3ED10A7F}" type="slidenum">
              <a:rPr lang="ru-RU"/>
              <a:pPr>
                <a:defRPr/>
              </a:pPr>
              <a:t>31</a:t>
            </a:fld>
            <a:endParaRPr lang="ru-RU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68" y="259688"/>
            <a:ext cx="10061567" cy="5899964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2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9"/>
          <p:cNvGrpSpPr>
            <a:grpSpLocks/>
          </p:cNvGrpSpPr>
          <p:nvPr/>
        </p:nvGrpSpPr>
        <p:grpSpPr bwMode="auto">
          <a:xfrm>
            <a:off x="240119" y="188433"/>
            <a:ext cx="11663767" cy="6032974"/>
            <a:chOff x="113" y="119"/>
            <a:chExt cx="5489" cy="3810"/>
          </a:xfrm>
        </p:grpSpPr>
        <p:sp>
          <p:nvSpPr>
            <p:cNvPr id="28675" name="Rectangle 13"/>
            <p:cNvSpPr>
              <a:spLocks noChangeArrowheads="1"/>
            </p:cNvSpPr>
            <p:nvPr/>
          </p:nvSpPr>
          <p:spPr bwMode="auto">
            <a:xfrm>
              <a:off x="971" y="119"/>
              <a:ext cx="3688" cy="3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ntarizatsiya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natijalarini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rasmiylashtirish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28676" name="AutoShape 14"/>
            <p:cNvSpPr>
              <a:spLocks noChangeArrowheads="1"/>
            </p:cNvSpPr>
            <p:nvPr/>
          </p:nvSpPr>
          <p:spPr bwMode="auto">
            <a:xfrm>
              <a:off x="2429" y="679"/>
              <a:ext cx="772" cy="69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2154 w 21600"/>
                <a:gd name="T13" fmla="*/ 12334 h 21600"/>
                <a:gd name="T14" fmla="*/ 19446 w 21600"/>
                <a:gd name="T15" fmla="*/ 1850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6171"/>
                  </a:lnTo>
                  <a:lnTo>
                    <a:pt x="8640" y="6171"/>
                  </a:lnTo>
                  <a:lnTo>
                    <a:pt x="8640" y="12343"/>
                  </a:lnTo>
                  <a:lnTo>
                    <a:pt x="4320" y="12343"/>
                  </a:lnTo>
                  <a:lnTo>
                    <a:pt x="4320" y="9257"/>
                  </a:lnTo>
                  <a:lnTo>
                    <a:pt x="0" y="15429"/>
                  </a:lnTo>
                  <a:lnTo>
                    <a:pt x="4320" y="21600"/>
                  </a:lnTo>
                  <a:lnTo>
                    <a:pt x="4320" y="18514"/>
                  </a:lnTo>
                  <a:lnTo>
                    <a:pt x="17280" y="18514"/>
                  </a:lnTo>
                  <a:lnTo>
                    <a:pt x="17280" y="21600"/>
                  </a:lnTo>
                  <a:lnTo>
                    <a:pt x="21600" y="15429"/>
                  </a:lnTo>
                  <a:lnTo>
                    <a:pt x="17280" y="9257"/>
                  </a:lnTo>
                  <a:lnTo>
                    <a:pt x="17280" y="12343"/>
                  </a:lnTo>
                  <a:lnTo>
                    <a:pt x="12960" y="12343"/>
                  </a:lnTo>
                  <a:lnTo>
                    <a:pt x="12960" y="6171"/>
                  </a:lnTo>
                  <a:lnTo>
                    <a:pt x="15120" y="6171"/>
                  </a:lnTo>
                  <a:lnTo>
                    <a:pt x="1080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ru-RU"/>
            </a:p>
          </p:txBody>
        </p:sp>
        <p:sp>
          <p:nvSpPr>
            <p:cNvPr id="28677" name="Rectangle 15"/>
            <p:cNvSpPr>
              <a:spLocks noChangeArrowheads="1"/>
            </p:cNvSpPr>
            <p:nvPr/>
          </p:nvSpPr>
          <p:spPr bwMode="auto">
            <a:xfrm>
              <a:off x="113" y="679"/>
              <a:ext cx="2060" cy="12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ntarizatsiya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br>
                <a:rPr lang="ru-RU">
                  <a:solidFill>
                    <a:srgbClr val="0000FF"/>
                  </a:solidFill>
                </a:rPr>
              </a:br>
              <a:r>
                <a:rPr lang="en-US">
                  <a:solidFill>
                    <a:srgbClr val="0000FF"/>
                  </a:solidFill>
                </a:rPr>
                <a:t>ro'y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ati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</a:p>
            <a:p>
              <a:pPr algn="ctr"/>
              <a:r>
                <a:rPr lang="ru-RU">
                  <a:solidFill>
                    <a:srgbClr val="0000FF"/>
                  </a:solidFill>
                </a:rPr>
                <a:t>(3-4 </a:t>
              </a:r>
              <a:r>
                <a:rPr lang="en-US">
                  <a:solidFill>
                    <a:srgbClr val="0000FF"/>
                  </a:solidFill>
                </a:rPr>
                <a:t>nus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</a:t>
              </a:r>
              <a:r>
                <a:rPr lang="ru-RU">
                  <a:solidFill>
                    <a:srgbClr val="0000FF"/>
                  </a:solidFill>
                </a:rPr>
                <a:t>)</a:t>
              </a:r>
            </a:p>
          </p:txBody>
        </p:sp>
        <p:sp>
          <p:nvSpPr>
            <p:cNvPr id="28678" name="Rectangle 16"/>
            <p:cNvSpPr>
              <a:spLocks noChangeArrowheads="1"/>
            </p:cNvSpPr>
            <p:nvPr/>
          </p:nvSpPr>
          <p:spPr bwMode="auto">
            <a:xfrm>
              <a:off x="3544" y="679"/>
              <a:ext cx="2058" cy="12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aqq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slash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qaydn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masi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ru-RU">
                  <a:solidFill>
                    <a:srgbClr val="0000FF"/>
                  </a:solidFill>
                </a:rPr>
                <a:t>(</a:t>
              </a:r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miqd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r</a:t>
              </a:r>
              <a:r>
                <a:rPr lang="ru-RU">
                  <a:solidFill>
                    <a:srgbClr val="0000FF"/>
                  </a:solidFill>
                </a:rPr>
                <a:t>-</a:t>
              </a:r>
              <a:r>
                <a:rPr lang="en-US">
                  <a:solidFill>
                    <a:srgbClr val="0000FF"/>
                  </a:solidFill>
                </a:rPr>
                <a:t>nav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bo'yicha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ru-RU">
                  <a:solidFill>
                    <a:srgbClr val="0000FF"/>
                  </a:solidFill>
                </a:rPr>
                <a:t>ю</a:t>
              </a:r>
              <a:r>
                <a:rPr lang="en-US">
                  <a:solidFill>
                    <a:srgbClr val="0000FF"/>
                  </a:solidFill>
                </a:rPr>
                <a:t>ritilganda</a:t>
              </a:r>
              <a:r>
                <a:rPr lang="ru-RU">
                  <a:solidFill>
                    <a:srgbClr val="0000FF"/>
                  </a:solidFill>
                </a:rPr>
                <a:t>)</a:t>
              </a:r>
              <a:r>
                <a:rPr lang="uz-Cyrl-UZ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ntarizasiya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natijalarini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rasmiylashtirish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dal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latn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masi</a:t>
              </a:r>
              <a:r>
                <a:rPr lang="ru-RU">
                  <a:solidFill>
                    <a:srgbClr val="0000FF"/>
                  </a:solidFill>
                </a:rPr>
                <a:t> (</a:t>
              </a:r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so'mda</a:t>
              </a:r>
              <a:r>
                <a:rPr lang="ru-RU">
                  <a:solidFill>
                    <a:srgbClr val="0000FF"/>
                  </a:solidFill>
                </a:rPr>
                <a:t> ю</a:t>
              </a:r>
              <a:r>
                <a:rPr lang="en-US">
                  <a:solidFill>
                    <a:srgbClr val="0000FF"/>
                  </a:solidFill>
                </a:rPr>
                <a:t>ritilganda</a:t>
              </a:r>
              <a:r>
                <a:rPr lang="ru-RU">
                  <a:solidFill>
                    <a:srgbClr val="0000FF"/>
                  </a:solidFill>
                </a:rPr>
                <a:t>)</a:t>
              </a:r>
            </a:p>
          </p:txBody>
        </p:sp>
        <p:sp>
          <p:nvSpPr>
            <p:cNvPr id="28679" name="Rectangle 17"/>
            <p:cNvSpPr>
              <a:spLocks noChangeArrowheads="1"/>
            </p:cNvSpPr>
            <p:nvPr/>
          </p:nvSpPr>
          <p:spPr bwMode="auto">
            <a:xfrm>
              <a:off x="113" y="2248"/>
              <a:ext cx="2058" cy="168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ntarizatsiya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ro'y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atida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var</a:t>
              </a:r>
              <a:r>
                <a:rPr lang="ru-RU">
                  <a:solidFill>
                    <a:srgbClr val="0000FF"/>
                  </a:solidFill>
                </a:rPr>
                <a:t>-</a:t>
              </a:r>
              <a:r>
                <a:rPr lang="en-US">
                  <a:solidFill>
                    <a:srgbClr val="0000FF"/>
                  </a:solidFill>
                </a:rPr>
                <a:t>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ddiy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qiymat</a:t>
              </a:r>
              <a:r>
                <a:rPr lang="ru-RU">
                  <a:solidFill>
                    <a:srgbClr val="0000FF"/>
                  </a:solidFill>
                </a:rPr>
                <a:t>-</a:t>
              </a:r>
              <a:r>
                <a:rPr lang="en-US">
                  <a:solidFill>
                    <a:srgbClr val="0000FF"/>
                  </a:solidFill>
                </a:rPr>
                <a:t>liklarning</a:t>
              </a:r>
              <a:r>
                <a:rPr lang="ru-RU">
                  <a:solidFill>
                    <a:srgbClr val="0000FF"/>
                  </a:solidFill>
                </a:rPr>
                <a:t> (</a:t>
              </a:r>
              <a:r>
                <a:rPr lang="en-US">
                  <a:solidFill>
                    <a:srgbClr val="0000FF"/>
                  </a:solidFill>
                </a:rPr>
                <a:t>n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mlari</a:t>
              </a:r>
              <a:r>
                <a:rPr lang="ru-RU">
                  <a:solidFill>
                    <a:srgbClr val="0000FF"/>
                  </a:solidFill>
                </a:rPr>
                <a:t>, </a:t>
              </a:r>
              <a:r>
                <a:rPr lang="en-US">
                  <a:solidFill>
                    <a:srgbClr val="0000FF"/>
                  </a:solidFill>
                </a:rPr>
                <a:t>miqd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ri</a:t>
              </a:r>
              <a:r>
                <a:rPr lang="ru-RU">
                  <a:solidFill>
                    <a:srgbClr val="0000FF"/>
                  </a:solidFill>
                </a:rPr>
                <a:t>, </a:t>
              </a:r>
              <a:r>
                <a:rPr lang="en-US">
                  <a:solidFill>
                    <a:srgbClr val="0000FF"/>
                  </a:solidFill>
                </a:rPr>
                <a:t>o'lch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v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birligi</a:t>
              </a:r>
              <a:r>
                <a:rPr lang="ru-RU">
                  <a:solidFill>
                    <a:srgbClr val="0000FF"/>
                  </a:solidFill>
                </a:rPr>
                <a:t>, </a:t>
              </a:r>
              <a:r>
                <a:rPr lang="en-US">
                  <a:solidFill>
                    <a:srgbClr val="0000FF"/>
                  </a:solidFill>
                </a:rPr>
                <a:t>bah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si</a:t>
              </a:r>
              <a:r>
                <a:rPr lang="ru-RU">
                  <a:solidFill>
                    <a:srgbClr val="0000FF"/>
                  </a:solidFill>
                </a:rPr>
                <a:t>) </a:t>
              </a:r>
              <a:r>
                <a:rPr lang="en-US">
                  <a:solidFill>
                    <a:srgbClr val="0000FF"/>
                  </a:solidFill>
                </a:rPr>
                <a:t>haqiqatda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mavjudligi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to'g'risidagi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</a:t>
              </a:r>
              <a:r>
                <a:rPr lang="ru-RU">
                  <a:solidFill>
                    <a:srgbClr val="0000FF"/>
                  </a:solidFill>
                </a:rPr>
                <a:t>'</a:t>
              </a:r>
              <a:r>
                <a:rPr lang="en-US">
                  <a:solidFill>
                    <a:srgbClr val="0000FF"/>
                  </a:solidFill>
                </a:rPr>
                <a:t>lum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tlar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aks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ettiriladi</a:t>
              </a:r>
              <a:r>
                <a:rPr lang="ru-RU">
                  <a:solidFill>
                    <a:srgbClr val="0000FF"/>
                  </a:solidFill>
                </a:rPr>
                <a:t>. </a:t>
              </a:r>
            </a:p>
          </p:txBody>
        </p:sp>
        <p:sp>
          <p:nvSpPr>
            <p:cNvPr id="28680" name="Rectangle 18"/>
            <p:cNvSpPr>
              <a:spLocks noChangeArrowheads="1"/>
            </p:cNvSpPr>
            <p:nvPr/>
          </p:nvSpPr>
          <p:spPr bwMode="auto">
            <a:xfrm>
              <a:off x="3544" y="2248"/>
              <a:ext cx="2058" cy="168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54000" tIns="10800" rIns="54000" bIns="10800" anchor="ctr"/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Т</a:t>
              </a:r>
              <a:r>
                <a:rPr lang="en-US">
                  <a:solidFill>
                    <a:srgbClr val="0000FF"/>
                  </a:solidFill>
                </a:rPr>
                <a:t>aqq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slash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d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sti</a:t>
              </a:r>
              <a:r>
                <a:rPr lang="ru-RU">
                  <a:solidFill>
                    <a:srgbClr val="0000FF"/>
                  </a:solidFill>
                </a:rPr>
                <a:t>(</a:t>
              </a:r>
              <a:r>
                <a:rPr lang="en-US">
                  <a:solidFill>
                    <a:srgbClr val="0000FF"/>
                  </a:solidFill>
                </a:rPr>
                <a:t>inv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ntarizatsiya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dal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latn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masi</a:t>
              </a:r>
              <a:r>
                <a:rPr lang="ru-RU">
                  <a:solidFill>
                    <a:srgbClr val="0000FF"/>
                  </a:solidFill>
                </a:rPr>
                <a:t>)</a:t>
              </a:r>
              <a:r>
                <a:rPr lang="en-US">
                  <a:solidFill>
                    <a:srgbClr val="0000FF"/>
                  </a:solidFill>
                </a:rPr>
                <a:t>da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haqiqiy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q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ldiqlar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bilan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bu</a:t>
              </a:r>
              <a:r>
                <a:rPr lang="ru-RU">
                  <a:solidFill>
                    <a:srgbClr val="0000FF"/>
                  </a:solidFill>
                </a:rPr>
                <a:t>х</a:t>
              </a:r>
              <a:r>
                <a:rPr lang="en-US">
                  <a:solidFill>
                    <a:srgbClr val="0000FF"/>
                  </a:solidFill>
                </a:rPr>
                <a:t>galt</a:t>
              </a:r>
              <a:r>
                <a:rPr lang="ru-RU">
                  <a:solidFill>
                    <a:srgbClr val="0000FF"/>
                  </a:solidFill>
                </a:rPr>
                <a:t>е</a:t>
              </a:r>
              <a:r>
                <a:rPr lang="en-US">
                  <a:solidFill>
                    <a:srgbClr val="0000FF"/>
                  </a:solidFill>
                </a:rPr>
                <a:t>riya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his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bi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ma</a:t>
              </a:r>
              <a:r>
                <a:rPr lang="ru-RU">
                  <a:solidFill>
                    <a:srgbClr val="0000FF"/>
                  </a:solidFill>
                </a:rPr>
                <a:t>'</a:t>
              </a:r>
              <a:r>
                <a:rPr lang="en-US">
                  <a:solidFill>
                    <a:srgbClr val="0000FF"/>
                  </a:solidFill>
                </a:rPr>
                <a:t>lu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tlarini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taqq</a:t>
              </a:r>
              <a:r>
                <a:rPr lang="ru-RU">
                  <a:solidFill>
                    <a:srgbClr val="0000FF"/>
                  </a:solidFill>
                </a:rPr>
                <a:t>о</a:t>
              </a:r>
              <a:r>
                <a:rPr lang="en-US">
                  <a:solidFill>
                    <a:srgbClr val="0000FF"/>
                  </a:solidFill>
                </a:rPr>
                <a:t>slash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natijalari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aks</a:t>
              </a:r>
              <a:r>
                <a:rPr lang="ru-RU">
                  <a:solidFill>
                    <a:srgbClr val="0000FF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ettiriladi</a:t>
              </a:r>
              <a:r>
                <a:rPr lang="ru-RU">
                  <a:solidFill>
                    <a:srgbClr val="0000FF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66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69273" y="179909"/>
            <a:ext cx="8343027" cy="76275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Qimmatbaho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buyumlar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aylanma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mablag'larning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yetishmovchiligi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zararlanishi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hisobiga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yozishmalar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(5910)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025910"/>
              </p:ext>
            </p:extLst>
          </p:nvPr>
        </p:nvGraphicFramePr>
        <p:xfrm>
          <a:off x="215156" y="1260028"/>
          <a:ext cx="11665296" cy="546811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224839"/>
                <a:gridCol w="6624033"/>
                <a:gridCol w="1803243"/>
                <a:gridCol w="2013181"/>
              </a:tblGrid>
              <a:tr h="109192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Biznes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bitimining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mazmuni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yozishmalari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Inventarizatsiyaning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etishmasligi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shikastlanishi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1010-2990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5250" algn="l"/>
                        </a:tabLs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Asosiy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vositalar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nomoddiy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aktivlarning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etishmasligi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shikastlanishi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9210, 9220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1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Aybdorlardan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undiriladigan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summalar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4860, 4730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8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7800" algn="l"/>
                        </a:tabLs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Berilmagan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summalar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hisobdan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chiqarildi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shuningdek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etishmayotgan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yo'qotishlar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hisobiga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undirildi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9430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5910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86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471989"/>
              </p:ext>
            </p:extLst>
          </p:nvPr>
        </p:nvGraphicFramePr>
        <p:xfrm>
          <a:off x="143148" y="1121881"/>
          <a:ext cx="11953327" cy="553874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35478"/>
                <a:gridCol w="7057410"/>
                <a:gridCol w="1897550"/>
                <a:gridCol w="2062889"/>
              </a:tblGrid>
              <a:tr h="46974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Biznes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bitimining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mazmuni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Hisob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yozishmalari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9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Дебет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Кредит</a:t>
                      </a:r>
                      <a:endParaRPr lang="ru-RU" sz="2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Nosozlikdan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ko'rilgan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zararlar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moddiy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zarar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etkazishda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aybdor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bo'lgan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xodimlar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hisobidan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hisobdan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chiqariladi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2610</a:t>
                      </a:r>
                      <a:endParaRPr lang="ru-RU" sz="2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Asosiy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vositalar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nomoddiy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aktivlar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yetishmovchiligida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aybdor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shaxslardan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undiriladigan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summalar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9210, 9220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Qimmatli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qog'ozlarning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etishmasligi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uchun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aybdor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shaxslardan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undirilishi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kerak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bo'lgan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summalar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0610-0690,</a:t>
                      </a:r>
                      <a:b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5810-5830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Tovar-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moddiy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boyliklar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yetishmovchiligi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uchun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aybdorlardan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undiriladigan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summalar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1010-2990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2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Inventarizatsiya paytida naqd pul va naqd pul ekvivalentlarining etishmasligi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5010, 5020,</a:t>
                      </a:r>
                      <a:b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5610</a:t>
                      </a:r>
                      <a:endParaRPr lang="ru-RU" sz="2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5" marR="6857" marT="6857" marB="68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943348" y="107901"/>
            <a:ext cx="8343027" cy="76275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4730-“Xodimlarning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moddiy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zararni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qoplash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qarzi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schyotlari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korrespondensiya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9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220" y="251917"/>
            <a:ext cx="10729192" cy="15696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Inventarizatsiya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etishmovchilik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fakti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aniqlangan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vositalarning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etishmayotgan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ob'ektlarini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aks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ettirish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vositalarning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taqchilligi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qiymatida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summasi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50 000.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tiklash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- 52 000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407490" y="3220564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902536" y="3220564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5669" y="2768268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55696" y="2780300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02037" y="3221544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30740" y="2768268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013134" y="3290651"/>
            <a:ext cx="8164" cy="1317172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508182" y="3290651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09283" y="2850387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3215" y="2838355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5156" y="3304214"/>
            <a:ext cx="2844048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36386" y="2838355"/>
            <a:ext cx="733342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3868" y="3234127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854652" y="4604819"/>
            <a:ext cx="2146454" cy="3004"/>
          </a:xfrm>
          <a:prstGeom prst="straightConnector1">
            <a:avLst/>
          </a:prstGeom>
          <a:ln w="571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560946" y="4139409"/>
            <a:ext cx="889987" cy="4308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n-US" sz="22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  <a:endParaRPr lang="ru-RU" sz="22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02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3527603" y="1776209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>
            <a:off x="2022649" y="1776209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035782" y="1323913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5809" y="1335945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2150" y="1777189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0853" y="1323913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963983" y="1843292"/>
            <a:ext cx="8164" cy="1317172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459031" y="1843292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460132" y="1403028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64064" y="1390996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75665" y="1856855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87235" y="1390996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136" y="1789772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5422991" y="3160464"/>
            <a:ext cx="2146454" cy="3004"/>
          </a:xfrm>
          <a:prstGeom prst="straightConnector1">
            <a:avLst/>
          </a:prstGeom>
          <a:ln w="571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129285" y="2695054"/>
            <a:ext cx="748923" cy="4308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n-US" sz="22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endParaRPr lang="ru-RU" sz="22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0021928" y="4985338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516974" y="4985338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30107" y="4533042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70134" y="4545074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45178" y="4533042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627572" y="5055425"/>
            <a:ext cx="8164" cy="1317172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122620" y="5055425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23721" y="4615161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27653" y="4603129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5989" y="5068988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50824" y="4603129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24701" y="4998901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5510295" y="6347635"/>
            <a:ext cx="2146454" cy="3004"/>
          </a:xfrm>
          <a:prstGeom prst="straightConnector1">
            <a:avLst/>
          </a:prstGeom>
          <a:ln w="571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6216589" y="5882225"/>
            <a:ext cx="748923" cy="4308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n-US" sz="22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endParaRPr lang="ru-RU" sz="22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311500" y="213008"/>
            <a:ext cx="6118225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vositalarning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qoldiq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qiymati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bo'yicha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hisobdan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chiqarilishining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etishmasligi-2000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165583" y="3445152"/>
            <a:ext cx="7019552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vositalarning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etishmasligi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aybdor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shaxslardan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undiriladigan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summalar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0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2903798" y="1776209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>
            <a:off x="1398844" y="1776209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1977" y="1323913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2004" y="1335945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8345" y="1777189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7048" y="1323913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31" y="1789772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799186" y="3160464"/>
            <a:ext cx="2146454" cy="3004"/>
          </a:xfrm>
          <a:prstGeom prst="straightConnector1">
            <a:avLst/>
          </a:prstGeom>
          <a:ln w="571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505480" y="2695054"/>
            <a:ext cx="889987" cy="4308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n-US" sz="22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48000</a:t>
            </a:r>
            <a:endParaRPr lang="ru-RU" sz="22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288164" y="1741686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783210" y="1741686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96343" y="1289390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36370" y="1301422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2711" y="1742666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1414" y="1289390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9430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8697" y="1755249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913637" y="6009553"/>
            <a:ext cx="2146454" cy="3004"/>
          </a:xfrm>
          <a:prstGeom prst="straightConnector1">
            <a:avLst/>
          </a:prstGeom>
          <a:ln w="571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619931" y="5544143"/>
            <a:ext cx="889987" cy="4308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n-US" sz="22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48000</a:t>
            </a:r>
            <a:endParaRPr lang="ru-RU" sz="2200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402615" y="4590775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897661" y="4590775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910794" y="4138479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50821" y="4150511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97162" y="4591755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25865" y="4138479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9910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93148" y="4604338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917401" y="4628302"/>
            <a:ext cx="13603" cy="1384255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412447" y="4628302"/>
            <a:ext cx="3037114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25580" y="4176006"/>
            <a:ext cx="611065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65607" y="4188038"/>
            <a:ext cx="622286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К-т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40651" y="4176006"/>
            <a:ext cx="748923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9430</a:t>
            </a:r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934" y="4641865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005811" y="179909"/>
            <a:ext cx="6118225" cy="120032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Aybdor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shaxslarga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hisobdan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chiqarilgandan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keyin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vositalarning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debet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qoldig'ini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yopish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646907" y="3594225"/>
            <a:ext cx="2836033" cy="46166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yopish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9430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57833" y="4644405"/>
            <a:ext cx="2914580" cy="4308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Boshlang`ich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balans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∑</a:t>
            </a:r>
          </a:p>
        </p:txBody>
      </p:sp>
    </p:spTree>
    <p:extLst>
      <p:ext uri="{BB962C8B-B14F-4D97-AF65-F5344CB8AC3E}">
        <p14:creationId xmlns:p14="http://schemas.microsoft.com/office/powerpoint/2010/main" val="238388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дписи русские вектор: стоковые векторные изображения, иллюстрации |  Depositpho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3" b="12022"/>
          <a:stretch/>
        </p:blipFill>
        <p:spPr bwMode="auto">
          <a:xfrm>
            <a:off x="-8955" y="0"/>
            <a:ext cx="12248580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901700" y="787400"/>
            <a:ext cx="10947400" cy="4953000"/>
          </a:xfrm>
          <a:prstGeom prst="roundRect">
            <a:avLst/>
          </a:prstGeom>
          <a:solidFill>
            <a:srgbClr val="C7D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08100" y="952500"/>
            <a:ext cx="10198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9900CC"/>
                </a:solidFill>
              </a:rPr>
              <a:t>E`tiboringiz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uchun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rahmat</a:t>
            </a:r>
            <a:r>
              <a:rPr lang="en-US" sz="9600" dirty="0" smtClean="0">
                <a:solidFill>
                  <a:srgbClr val="9900CC"/>
                </a:solidFill>
              </a:rPr>
              <a:t>!!!</a:t>
            </a:r>
            <a:endParaRPr lang="ru-RU" sz="96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1834</TotalTime>
  <Words>2747</Words>
  <Application>Microsoft Office PowerPoint</Application>
  <PresentationFormat>Произвольный</PresentationFormat>
  <Paragraphs>346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Документация и инвентаризация</dc:title>
  <dc:creator>Windows8</dc:creator>
  <cp:lastModifiedBy>Asd</cp:lastModifiedBy>
  <cp:revision>273</cp:revision>
  <dcterms:created xsi:type="dcterms:W3CDTF">2018-04-06T16:20:03Z</dcterms:created>
  <dcterms:modified xsi:type="dcterms:W3CDTF">2024-08-05T06:28:44Z</dcterms:modified>
</cp:coreProperties>
</file>