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  <p:sldMasterId id="2147483720" r:id="rId2"/>
  </p:sldMasterIdLst>
  <p:notesMasterIdLst>
    <p:notesMasterId r:id="rId158"/>
  </p:notesMasterIdLst>
  <p:sldIdLst>
    <p:sldId id="388" r:id="rId3"/>
    <p:sldId id="389" r:id="rId4"/>
    <p:sldId id="390" r:id="rId5"/>
    <p:sldId id="391" r:id="rId6"/>
    <p:sldId id="392" r:id="rId7"/>
    <p:sldId id="407" r:id="rId8"/>
    <p:sldId id="408" r:id="rId9"/>
    <p:sldId id="404" r:id="rId10"/>
    <p:sldId id="403" r:id="rId11"/>
    <p:sldId id="393" r:id="rId12"/>
    <p:sldId id="394" r:id="rId13"/>
    <p:sldId id="395" r:id="rId14"/>
    <p:sldId id="396" r:id="rId15"/>
    <p:sldId id="397" r:id="rId16"/>
    <p:sldId id="401" r:id="rId17"/>
    <p:sldId id="398" r:id="rId18"/>
    <p:sldId id="402" r:id="rId19"/>
    <p:sldId id="399" r:id="rId20"/>
    <p:sldId id="400" r:id="rId21"/>
    <p:sldId id="405" r:id="rId22"/>
    <p:sldId id="406" r:id="rId23"/>
    <p:sldId id="409" r:id="rId24"/>
    <p:sldId id="410" r:id="rId25"/>
    <p:sldId id="377" r:id="rId26"/>
    <p:sldId id="387" r:id="rId27"/>
    <p:sldId id="378" r:id="rId28"/>
    <p:sldId id="379" r:id="rId29"/>
    <p:sldId id="380" r:id="rId30"/>
    <p:sldId id="381" r:id="rId31"/>
    <p:sldId id="382" r:id="rId32"/>
    <p:sldId id="383" r:id="rId33"/>
    <p:sldId id="384" r:id="rId34"/>
    <p:sldId id="386" r:id="rId35"/>
    <p:sldId id="385" r:id="rId36"/>
    <p:sldId id="359" r:id="rId37"/>
    <p:sldId id="360" r:id="rId38"/>
    <p:sldId id="361" r:id="rId39"/>
    <p:sldId id="362" r:id="rId40"/>
    <p:sldId id="363" r:id="rId41"/>
    <p:sldId id="364" r:id="rId42"/>
    <p:sldId id="365" r:id="rId43"/>
    <p:sldId id="366" r:id="rId44"/>
    <p:sldId id="367" r:id="rId45"/>
    <p:sldId id="368" r:id="rId46"/>
    <p:sldId id="369" r:id="rId47"/>
    <p:sldId id="370" r:id="rId48"/>
    <p:sldId id="371" r:id="rId49"/>
    <p:sldId id="372" r:id="rId50"/>
    <p:sldId id="373" r:id="rId51"/>
    <p:sldId id="374" r:id="rId52"/>
    <p:sldId id="375" r:id="rId53"/>
    <p:sldId id="376" r:id="rId54"/>
    <p:sldId id="341" r:id="rId55"/>
    <p:sldId id="342" r:id="rId56"/>
    <p:sldId id="343" r:id="rId57"/>
    <p:sldId id="344" r:id="rId58"/>
    <p:sldId id="345" r:id="rId59"/>
    <p:sldId id="346" r:id="rId60"/>
    <p:sldId id="350" r:id="rId61"/>
    <p:sldId id="347" r:id="rId62"/>
    <p:sldId id="348" r:id="rId63"/>
    <p:sldId id="349" r:id="rId64"/>
    <p:sldId id="351" r:id="rId65"/>
    <p:sldId id="352" r:id="rId66"/>
    <p:sldId id="353" r:id="rId67"/>
    <p:sldId id="354" r:id="rId68"/>
    <p:sldId id="355" r:id="rId69"/>
    <p:sldId id="356" r:id="rId70"/>
    <p:sldId id="357" r:id="rId71"/>
    <p:sldId id="358" r:id="rId72"/>
    <p:sldId id="332" r:id="rId73"/>
    <p:sldId id="333" r:id="rId74"/>
    <p:sldId id="334" r:id="rId75"/>
    <p:sldId id="335" r:id="rId76"/>
    <p:sldId id="336" r:id="rId77"/>
    <p:sldId id="337" r:id="rId78"/>
    <p:sldId id="338" r:id="rId79"/>
    <p:sldId id="339" r:id="rId80"/>
    <p:sldId id="340" r:id="rId81"/>
    <p:sldId id="312" r:id="rId82"/>
    <p:sldId id="314" r:id="rId83"/>
    <p:sldId id="315" r:id="rId84"/>
    <p:sldId id="316" r:id="rId85"/>
    <p:sldId id="317" r:id="rId86"/>
    <p:sldId id="318" r:id="rId87"/>
    <p:sldId id="319" r:id="rId88"/>
    <p:sldId id="320" r:id="rId89"/>
    <p:sldId id="321" r:id="rId90"/>
    <p:sldId id="322" r:id="rId91"/>
    <p:sldId id="323" r:id="rId92"/>
    <p:sldId id="324" r:id="rId93"/>
    <p:sldId id="325" r:id="rId94"/>
    <p:sldId id="326" r:id="rId95"/>
    <p:sldId id="327" r:id="rId96"/>
    <p:sldId id="328" r:id="rId97"/>
    <p:sldId id="329" r:id="rId98"/>
    <p:sldId id="330" r:id="rId99"/>
    <p:sldId id="331" r:id="rId100"/>
    <p:sldId id="298" r:id="rId101"/>
    <p:sldId id="299" r:id="rId102"/>
    <p:sldId id="306" r:id="rId103"/>
    <p:sldId id="300" r:id="rId104"/>
    <p:sldId id="310" r:id="rId105"/>
    <p:sldId id="301" r:id="rId106"/>
    <p:sldId id="305" r:id="rId107"/>
    <p:sldId id="308" r:id="rId108"/>
    <p:sldId id="302" r:id="rId109"/>
    <p:sldId id="311" r:id="rId110"/>
    <p:sldId id="303" r:id="rId111"/>
    <p:sldId id="304" r:id="rId112"/>
    <p:sldId id="309" r:id="rId113"/>
    <p:sldId id="307" r:id="rId114"/>
    <p:sldId id="313" r:id="rId115"/>
    <p:sldId id="280" r:id="rId116"/>
    <p:sldId id="297" r:id="rId117"/>
    <p:sldId id="285" r:id="rId118"/>
    <p:sldId id="286" r:id="rId119"/>
    <p:sldId id="287" r:id="rId120"/>
    <p:sldId id="288" r:id="rId121"/>
    <p:sldId id="281" r:id="rId122"/>
    <p:sldId id="289" r:id="rId123"/>
    <p:sldId id="290" r:id="rId124"/>
    <p:sldId id="291" r:id="rId125"/>
    <p:sldId id="282" r:id="rId126"/>
    <p:sldId id="283" r:id="rId127"/>
    <p:sldId id="295" r:id="rId128"/>
    <p:sldId id="284" r:id="rId129"/>
    <p:sldId id="296" r:id="rId130"/>
    <p:sldId id="292" r:id="rId131"/>
    <p:sldId id="293" r:id="rId132"/>
    <p:sldId id="294" r:id="rId133"/>
    <p:sldId id="262" r:id="rId134"/>
    <p:sldId id="263" r:id="rId135"/>
    <p:sldId id="264" r:id="rId136"/>
    <p:sldId id="265" r:id="rId137"/>
    <p:sldId id="266" r:id="rId138"/>
    <p:sldId id="267" r:id="rId139"/>
    <p:sldId id="268" r:id="rId140"/>
    <p:sldId id="269" r:id="rId141"/>
    <p:sldId id="270" r:id="rId142"/>
    <p:sldId id="271" r:id="rId143"/>
    <p:sldId id="272" r:id="rId144"/>
    <p:sldId id="273" r:id="rId145"/>
    <p:sldId id="274" r:id="rId146"/>
    <p:sldId id="275" r:id="rId147"/>
    <p:sldId id="276" r:id="rId148"/>
    <p:sldId id="277" r:id="rId149"/>
    <p:sldId id="278" r:id="rId150"/>
    <p:sldId id="279" r:id="rId151"/>
    <p:sldId id="256" r:id="rId152"/>
    <p:sldId id="257" r:id="rId153"/>
    <p:sldId id="258" r:id="rId154"/>
    <p:sldId id="259" r:id="rId155"/>
    <p:sldId id="260" r:id="rId156"/>
    <p:sldId id="261" r:id="rId15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276" y="-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117" Type="http://schemas.openxmlformats.org/officeDocument/2006/relationships/slide" Target="slides/slide115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slide" Target="slides/slide82.xml"/><Relationship Id="rId89" Type="http://schemas.openxmlformats.org/officeDocument/2006/relationships/slide" Target="slides/slide87.xml"/><Relationship Id="rId112" Type="http://schemas.openxmlformats.org/officeDocument/2006/relationships/slide" Target="slides/slide110.xml"/><Relationship Id="rId133" Type="http://schemas.openxmlformats.org/officeDocument/2006/relationships/slide" Target="slides/slide131.xml"/><Relationship Id="rId138" Type="http://schemas.openxmlformats.org/officeDocument/2006/relationships/slide" Target="slides/slide136.xml"/><Relationship Id="rId154" Type="http://schemas.openxmlformats.org/officeDocument/2006/relationships/slide" Target="slides/slide152.xml"/><Relationship Id="rId159" Type="http://schemas.openxmlformats.org/officeDocument/2006/relationships/presProps" Target="presProps.xml"/><Relationship Id="rId16" Type="http://schemas.openxmlformats.org/officeDocument/2006/relationships/slide" Target="slides/slide14.xml"/><Relationship Id="rId107" Type="http://schemas.openxmlformats.org/officeDocument/2006/relationships/slide" Target="slides/slide105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102" Type="http://schemas.openxmlformats.org/officeDocument/2006/relationships/slide" Target="slides/slide100.xml"/><Relationship Id="rId123" Type="http://schemas.openxmlformats.org/officeDocument/2006/relationships/slide" Target="slides/slide121.xml"/><Relationship Id="rId128" Type="http://schemas.openxmlformats.org/officeDocument/2006/relationships/slide" Target="slides/slide126.xml"/><Relationship Id="rId144" Type="http://schemas.openxmlformats.org/officeDocument/2006/relationships/slide" Target="slides/slide142.xml"/><Relationship Id="rId149" Type="http://schemas.openxmlformats.org/officeDocument/2006/relationships/slide" Target="slides/slide147.xml"/><Relationship Id="rId5" Type="http://schemas.openxmlformats.org/officeDocument/2006/relationships/slide" Target="slides/slide3.xml"/><Relationship Id="rId90" Type="http://schemas.openxmlformats.org/officeDocument/2006/relationships/slide" Target="slides/slide88.xml"/><Relationship Id="rId95" Type="http://schemas.openxmlformats.org/officeDocument/2006/relationships/slide" Target="slides/slide93.xml"/><Relationship Id="rId160" Type="http://schemas.openxmlformats.org/officeDocument/2006/relationships/viewProps" Target="viewProps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113" Type="http://schemas.openxmlformats.org/officeDocument/2006/relationships/slide" Target="slides/slide111.xml"/><Relationship Id="rId118" Type="http://schemas.openxmlformats.org/officeDocument/2006/relationships/slide" Target="slides/slide116.xml"/><Relationship Id="rId134" Type="http://schemas.openxmlformats.org/officeDocument/2006/relationships/slide" Target="slides/slide132.xml"/><Relationship Id="rId139" Type="http://schemas.openxmlformats.org/officeDocument/2006/relationships/slide" Target="slides/slide137.xml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150" Type="http://schemas.openxmlformats.org/officeDocument/2006/relationships/slide" Target="slides/slide148.xml"/><Relationship Id="rId155" Type="http://schemas.openxmlformats.org/officeDocument/2006/relationships/slide" Target="slides/slide153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59" Type="http://schemas.openxmlformats.org/officeDocument/2006/relationships/slide" Target="slides/slide57.xml"/><Relationship Id="rId103" Type="http://schemas.openxmlformats.org/officeDocument/2006/relationships/slide" Target="slides/slide101.xml"/><Relationship Id="rId108" Type="http://schemas.openxmlformats.org/officeDocument/2006/relationships/slide" Target="slides/slide106.xml"/><Relationship Id="rId124" Type="http://schemas.openxmlformats.org/officeDocument/2006/relationships/slide" Target="slides/slide122.xml"/><Relationship Id="rId129" Type="http://schemas.openxmlformats.org/officeDocument/2006/relationships/slide" Target="slides/slide127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slide" Target="slides/slide81.xml"/><Relationship Id="rId88" Type="http://schemas.openxmlformats.org/officeDocument/2006/relationships/slide" Target="slides/slide86.xml"/><Relationship Id="rId91" Type="http://schemas.openxmlformats.org/officeDocument/2006/relationships/slide" Target="slides/slide89.xml"/><Relationship Id="rId96" Type="http://schemas.openxmlformats.org/officeDocument/2006/relationships/slide" Target="slides/slide94.xml"/><Relationship Id="rId111" Type="http://schemas.openxmlformats.org/officeDocument/2006/relationships/slide" Target="slides/slide109.xml"/><Relationship Id="rId132" Type="http://schemas.openxmlformats.org/officeDocument/2006/relationships/slide" Target="slides/slide130.xml"/><Relationship Id="rId140" Type="http://schemas.openxmlformats.org/officeDocument/2006/relationships/slide" Target="slides/slide138.xml"/><Relationship Id="rId145" Type="http://schemas.openxmlformats.org/officeDocument/2006/relationships/slide" Target="slides/slide143.xml"/><Relationship Id="rId153" Type="http://schemas.openxmlformats.org/officeDocument/2006/relationships/slide" Target="slides/slide151.xml"/><Relationship Id="rId16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6" Type="http://schemas.openxmlformats.org/officeDocument/2006/relationships/slide" Target="slides/slide104.xml"/><Relationship Id="rId114" Type="http://schemas.openxmlformats.org/officeDocument/2006/relationships/slide" Target="slides/slide112.xml"/><Relationship Id="rId119" Type="http://schemas.openxmlformats.org/officeDocument/2006/relationships/slide" Target="slides/slide117.xml"/><Relationship Id="rId127" Type="http://schemas.openxmlformats.org/officeDocument/2006/relationships/slide" Target="slides/slide12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slide" Target="slides/slide79.xml"/><Relationship Id="rId86" Type="http://schemas.openxmlformats.org/officeDocument/2006/relationships/slide" Target="slides/slide84.xml"/><Relationship Id="rId94" Type="http://schemas.openxmlformats.org/officeDocument/2006/relationships/slide" Target="slides/slide92.xml"/><Relationship Id="rId99" Type="http://schemas.openxmlformats.org/officeDocument/2006/relationships/slide" Target="slides/slide97.xml"/><Relationship Id="rId101" Type="http://schemas.openxmlformats.org/officeDocument/2006/relationships/slide" Target="slides/slide99.xml"/><Relationship Id="rId122" Type="http://schemas.openxmlformats.org/officeDocument/2006/relationships/slide" Target="slides/slide120.xml"/><Relationship Id="rId130" Type="http://schemas.openxmlformats.org/officeDocument/2006/relationships/slide" Target="slides/slide128.xml"/><Relationship Id="rId135" Type="http://schemas.openxmlformats.org/officeDocument/2006/relationships/slide" Target="slides/slide133.xml"/><Relationship Id="rId143" Type="http://schemas.openxmlformats.org/officeDocument/2006/relationships/slide" Target="slides/slide141.xml"/><Relationship Id="rId148" Type="http://schemas.openxmlformats.org/officeDocument/2006/relationships/slide" Target="slides/slide146.xml"/><Relationship Id="rId151" Type="http://schemas.openxmlformats.org/officeDocument/2006/relationships/slide" Target="slides/slide149.xml"/><Relationship Id="rId156" Type="http://schemas.openxmlformats.org/officeDocument/2006/relationships/slide" Target="slides/slide154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109" Type="http://schemas.openxmlformats.org/officeDocument/2006/relationships/slide" Target="slides/slide10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97" Type="http://schemas.openxmlformats.org/officeDocument/2006/relationships/slide" Target="slides/slide95.xml"/><Relationship Id="rId104" Type="http://schemas.openxmlformats.org/officeDocument/2006/relationships/slide" Target="slides/slide102.xml"/><Relationship Id="rId120" Type="http://schemas.openxmlformats.org/officeDocument/2006/relationships/slide" Target="slides/slide118.xml"/><Relationship Id="rId125" Type="http://schemas.openxmlformats.org/officeDocument/2006/relationships/slide" Target="slides/slide123.xml"/><Relationship Id="rId141" Type="http://schemas.openxmlformats.org/officeDocument/2006/relationships/slide" Target="slides/slide139.xml"/><Relationship Id="rId146" Type="http://schemas.openxmlformats.org/officeDocument/2006/relationships/slide" Target="slides/slide144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slide" Target="slides/slide90.xml"/><Relationship Id="rId16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slide" Target="slides/slide85.xml"/><Relationship Id="rId110" Type="http://schemas.openxmlformats.org/officeDocument/2006/relationships/slide" Target="slides/slide108.xml"/><Relationship Id="rId115" Type="http://schemas.openxmlformats.org/officeDocument/2006/relationships/slide" Target="slides/slide113.xml"/><Relationship Id="rId131" Type="http://schemas.openxmlformats.org/officeDocument/2006/relationships/slide" Target="slides/slide129.xml"/><Relationship Id="rId136" Type="http://schemas.openxmlformats.org/officeDocument/2006/relationships/slide" Target="slides/slide134.xml"/><Relationship Id="rId157" Type="http://schemas.openxmlformats.org/officeDocument/2006/relationships/slide" Target="slides/slide155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152" Type="http://schemas.openxmlformats.org/officeDocument/2006/relationships/slide" Target="slides/slide150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56" Type="http://schemas.openxmlformats.org/officeDocument/2006/relationships/slide" Target="slides/slide54.xml"/><Relationship Id="rId77" Type="http://schemas.openxmlformats.org/officeDocument/2006/relationships/slide" Target="slides/slide75.xml"/><Relationship Id="rId100" Type="http://schemas.openxmlformats.org/officeDocument/2006/relationships/slide" Target="slides/slide98.xml"/><Relationship Id="rId105" Type="http://schemas.openxmlformats.org/officeDocument/2006/relationships/slide" Target="slides/slide103.xml"/><Relationship Id="rId126" Type="http://schemas.openxmlformats.org/officeDocument/2006/relationships/slide" Target="slides/slide124.xml"/><Relationship Id="rId147" Type="http://schemas.openxmlformats.org/officeDocument/2006/relationships/slide" Target="slides/slide145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93" Type="http://schemas.openxmlformats.org/officeDocument/2006/relationships/slide" Target="slides/slide91.xml"/><Relationship Id="rId98" Type="http://schemas.openxmlformats.org/officeDocument/2006/relationships/slide" Target="slides/slide96.xml"/><Relationship Id="rId121" Type="http://schemas.openxmlformats.org/officeDocument/2006/relationships/slide" Target="slides/slide119.xml"/><Relationship Id="rId142" Type="http://schemas.openxmlformats.org/officeDocument/2006/relationships/slide" Target="slides/slide140.xml"/><Relationship Id="rId3" Type="http://schemas.openxmlformats.org/officeDocument/2006/relationships/slide" Target="slides/slide1.xml"/><Relationship Id="rId25" Type="http://schemas.openxmlformats.org/officeDocument/2006/relationships/slide" Target="slides/slide23.xml"/><Relationship Id="rId46" Type="http://schemas.openxmlformats.org/officeDocument/2006/relationships/slide" Target="slides/slide44.xml"/><Relationship Id="rId67" Type="http://schemas.openxmlformats.org/officeDocument/2006/relationships/slide" Target="slides/slide65.xml"/><Relationship Id="rId116" Type="http://schemas.openxmlformats.org/officeDocument/2006/relationships/slide" Target="slides/slide114.xml"/><Relationship Id="rId137" Type="http://schemas.openxmlformats.org/officeDocument/2006/relationships/slide" Target="slides/slide135.xml"/><Relationship Id="rId158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2B57A8-94E5-4881-BECA-614B3CDD060B}" type="datetimeFigureOut">
              <a:rPr lang="ru-RU" smtClean="0"/>
              <a:t>22.11.2024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397B42-6C07-452D-8D37-4394BE178F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98830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397B42-6C07-452D-8D37-4394BE178F81}" type="slidenum">
              <a:rPr lang="ru-RU" smtClean="0"/>
              <a:t>110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75577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22.11.2024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22.11.2024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22.11.2024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Объект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Объект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Объект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22.11.2024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en-US" dirty="0" err="1" smtClean="0"/>
              <a:t>vstavka</a:t>
            </a:r>
            <a:r>
              <a:rPr kumimoji="0" lang="ru-RU" dirty="0" smtClean="0"/>
              <a:t> </a:t>
            </a:r>
            <a:r>
              <a:rPr kumimoji="0" lang="en-US" dirty="0" err="1" smtClean="0"/>
              <a:t>risunka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22.11.2024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22.11.2024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22.11.2024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22.11.2024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err="1" smtClean="0"/>
              <a:t>vstavka</a:t>
            </a:r>
            <a:r>
              <a:rPr lang="ru-RU" dirty="0" smtClean="0"/>
              <a:t> </a:t>
            </a:r>
            <a:r>
              <a:rPr lang="en-US" dirty="0" err="1" smtClean="0"/>
              <a:t>risunka</a:t>
            </a:r>
            <a:endParaRPr 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22.11.2024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22.11.2024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hyperlink" Target="https://uz.fashionrebelsbook.com/17275260-sources-and-causes-of-soil-pollution-types-of-soil-pollution-and-consequences-for-the-environment#menu-7" TargetMode="External"/><Relationship Id="rId3" Type="http://schemas.openxmlformats.org/officeDocument/2006/relationships/hyperlink" Target="https://uz.fashionrebelsbook.com/17275260-sources-and-causes-of-soil-pollution-types-of-soil-pollution-and-consequences-for-the-environment#menu-2" TargetMode="External"/><Relationship Id="rId7" Type="http://schemas.openxmlformats.org/officeDocument/2006/relationships/hyperlink" Target="https://uz.fashionrebelsbook.com/17275260-sources-and-causes-of-soil-pollution-types-of-soil-pollution-and-consequences-for-the-environment#menu-6" TargetMode="External"/><Relationship Id="rId2" Type="http://schemas.openxmlformats.org/officeDocument/2006/relationships/hyperlink" Target="https://uz.fashionrebelsbook.com/17275260-sources-and-causes-of-soil-pollution-types-of-soil-pollution-and-consequences-for-the-environment#menu-1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uz.fashionrebelsbook.com/17275260-sources-and-causes-of-soil-pollution-types-of-soil-pollution-and-consequences-for-the-environment#menu-5" TargetMode="External"/><Relationship Id="rId5" Type="http://schemas.openxmlformats.org/officeDocument/2006/relationships/hyperlink" Target="https://uz.fashionrebelsbook.com/17275260-sources-and-causes-of-soil-pollution-types-of-soil-pollution-and-consequences-for-the-environment#menu-4" TargetMode="External"/><Relationship Id="rId4" Type="http://schemas.openxmlformats.org/officeDocument/2006/relationships/hyperlink" Target="https://uz.fashionrebelsbook.com/17275260-sources-and-causes-of-soil-pollution-types-of-soil-pollution-and-consequences-for-the-environment#menu-3" TargetMode="Externa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s://muhaz.org/iqlim-ve-energetika-sahesinde-milli-siyasetin.html" TargetMode="External"/><Relationship Id="rId2" Type="http://schemas.openxmlformats.org/officeDocument/2006/relationships/hyperlink" Target="https://muhaz.org/asadbek-temirov.html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muhaz.org/4-maruza-qonun-ustuvorligi--fuqarolik-jamiyatining-muhim-omili.html" TargetMode="External"/><Relationship Id="rId4" Type="http://schemas.openxmlformats.org/officeDocument/2006/relationships/hyperlink" Target="https://muhaz.org/1-matritsa-haqida-tushuncha-matritsalarning-tengligi.html" TargetMode="Externa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s://muhaz.org/mavzu-dasturiy-taminot-ishlab-chiqarishning-asosiy-tamoyilari.html" TargetMode="External"/><Relationship Id="rId2" Type="http://schemas.openxmlformats.org/officeDocument/2006/relationships/hyperlink" Target="https://muhaz.org/5-sinf-informatika.html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muhaz.org/mavzu-tez-toynuvchi-transfarmatorli-tok-transfarmatorlari.html" TargetMode="External"/><Relationship Id="rId4" Type="http://schemas.openxmlformats.org/officeDocument/2006/relationships/hyperlink" Target="https://muhaz.org/mavzu-tuproq-mineral-elementlar-manbai-tuproq-eritmasiuning-ta.html" TargetMode="Externa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s://muhaz.org/mundarija-issiqlik-almashinish-jarayonlarining-nazariy-asoslar.html" TargetMode="External"/><Relationship Id="rId2" Type="http://schemas.openxmlformats.org/officeDocument/2006/relationships/hyperlink" Target="https://muhaz.org/mavzu-iqtisodiyot-tizimda-xufyona-iqtisodiyotning-orni-va-funk.html" TargetMode="External"/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hyperlink" Target="https://muhaz.org/nikelin-mirablit-soda.html" TargetMode="External"/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https://muhaz.org/daryo-tuproqlari.html" TargetMode="External"/><Relationship Id="rId2" Type="http://schemas.openxmlformats.org/officeDocument/2006/relationships/hyperlink" Target="https://muhaz.org/navoiy-kon-metallurgiya-kombinati-navoiy-davlat-konchilik-va-t.html" TargetMode="External"/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https://muhaz.org/mavzu-dehqonchilikda-kompleks-va-mikroogitlarni-qollash-reja-k.html" TargetMode="External"/><Relationship Id="rId2" Type="http://schemas.openxmlformats.org/officeDocument/2006/relationships/hyperlink" Target="https://muhaz.org/1-suniy-neyron-tarmoqlarga-kirish-ning-rivojlanish-tarixidoira.html" TargetMode="External"/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hyperlink" Target="https://muhaz.org/bulut-insaat-yasammerkezigumus-city-ve-home-insaat.html" TargetMode="External"/><Relationship Id="rId2" Type="http://schemas.openxmlformats.org/officeDocument/2006/relationships/hyperlink" Target="https://muhaz.org/reja-ilmiy-tadqiqotning-tiplari-ilmiy-bilishning-osish-qonuniy.html" TargetMode="External"/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hyperlink" Target="https://muhaz.org/21-variant-talab.html" TargetMode="External"/><Relationship Id="rId1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hyperlink" Target="https://muhaz.org/chiziqning-parametrik-tenglamalari-v2.html" TargetMode="External"/><Relationship Id="rId1" Type="http://schemas.openxmlformats.org/officeDocument/2006/relationships/slideLayout" Target="../slideLayouts/slideLayout1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hyperlink" Target="https://muhaz.org/gazning-xususiyatlari.html" TargetMode="External"/><Relationship Id="rId2" Type="http://schemas.openxmlformats.org/officeDocument/2006/relationships/hyperlink" Target="https://muhaz.org/yer-osti-boyliklarini-muhofaza-qilish.html" TargetMode="External"/><Relationship Id="rId1" Type="http://schemas.openxmlformats.org/officeDocument/2006/relationships/slideLayout" Target="../slideLayouts/slideLayout13.xml"/><Relationship Id="rId4" Type="http://schemas.openxmlformats.org/officeDocument/2006/relationships/hyperlink" Target="https://muhaz.org/kirish-hisoblash-modellari-algoritmlar-va-ularning-murakkablig.html" TargetMode="Externa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hyperlink" Target="https://muhaz.org/2-ozbekistonda-arxeologiya-faniga-hissa-qoshgan-olimlar-shahar.html" TargetMode="External"/><Relationship Id="rId1" Type="http://schemas.openxmlformats.org/officeDocument/2006/relationships/slideLayout" Target="../slideLayouts/slideLayout1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hyperlink" Target="https://muhaz.org/sinf-ajratilgan-vaqt-soat-1-qism-har-bir-topshiriq-11-balldan.html" TargetMode="External"/><Relationship Id="rId1" Type="http://schemas.openxmlformats.org/officeDocument/2006/relationships/slideLayout" Target="../slideLayouts/slideLayout13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hyperlink" Target="https://muhaz.org/obyektiv-mavjud-reallikni-ifodalovchi-falsafiy-tushuncha-u-mod.html" TargetMode="External"/><Relationship Id="rId7" Type="http://schemas.openxmlformats.org/officeDocument/2006/relationships/hyperlink" Target="https://muhaz.org/abu-rayhon-beruniyning-pedagogik-qarashlari-reja.html" TargetMode="External"/><Relationship Id="rId2" Type="http://schemas.openxmlformats.org/officeDocument/2006/relationships/hyperlink" Target="https://muhaz.org/daryo-tuproqlari.html" TargetMode="Externa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s://muhaz.org/6-tarix-1-5-mavzular.html" TargetMode="External"/><Relationship Id="rId5" Type="http://schemas.openxmlformats.org/officeDocument/2006/relationships/hyperlink" Target="https://muhaz.org/reja-turli-xil-materiallar-haqida-tushuncha.html" TargetMode="External"/><Relationship Id="rId4" Type="http://schemas.openxmlformats.org/officeDocument/2006/relationships/hyperlink" Target="https://muhaz.org/issiklik-mexanik-ishga-aylanishi-siklik-jarayon-va-sikl-ishi-t.html" TargetMode="Externa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hyperlink" Target="https://muhaz.org/1-monopoliya-nima.html" TargetMode="External"/><Relationship Id="rId1" Type="http://schemas.openxmlformats.org/officeDocument/2006/relationships/slideLayout" Target="../slideLayouts/slideLayout13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1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Reja</a:t>
            </a:r>
            <a:r>
              <a:rPr lang="en-US" dirty="0" smtClean="0"/>
              <a:t>:</a:t>
            </a:r>
          </a:p>
          <a:p>
            <a:r>
              <a:rPr lang="en-US" dirty="0" err="1" smtClean="0"/>
              <a:t>Sho’rlanishni</a:t>
            </a:r>
            <a:r>
              <a:rPr lang="en-US" dirty="0" smtClean="0"/>
              <a:t> </a:t>
            </a:r>
            <a:r>
              <a:rPr lang="en-US" dirty="0" err="1" smtClean="0"/>
              <a:t>mohiyati</a:t>
            </a:r>
            <a:endParaRPr lang="en-US" dirty="0" smtClean="0"/>
          </a:p>
          <a:p>
            <a:r>
              <a:rPr lang="en-US" dirty="0" err="1" smtClean="0"/>
              <a:t>Tuproqni</a:t>
            </a:r>
            <a:r>
              <a:rPr lang="en-US" dirty="0" smtClean="0"/>
              <a:t> </a:t>
            </a:r>
            <a:r>
              <a:rPr lang="en-US" dirty="0" err="1" smtClean="0"/>
              <a:t>sho’rlanish</a:t>
            </a:r>
            <a:r>
              <a:rPr lang="en-US" dirty="0" smtClean="0"/>
              <a:t> </a:t>
            </a:r>
            <a:r>
              <a:rPr lang="en-US" dirty="0" err="1" smtClean="0"/>
              <a:t>sabablari</a:t>
            </a:r>
            <a:endParaRPr lang="en-US" dirty="0" smtClean="0"/>
          </a:p>
          <a:p>
            <a:r>
              <a:rPr lang="en-US" dirty="0" err="1" smtClean="0"/>
              <a:t>Melorativ</a:t>
            </a:r>
            <a:r>
              <a:rPr lang="en-US" dirty="0" smtClean="0"/>
              <a:t> </a:t>
            </a:r>
            <a:r>
              <a:rPr lang="en-US" dirty="0" err="1" smtClean="0"/>
              <a:t>tadbirlar</a:t>
            </a:r>
            <a:r>
              <a:rPr lang="en-US" dirty="0" smtClean="0"/>
              <a:t> </a:t>
            </a:r>
            <a:r>
              <a:rPr lang="en-US" dirty="0" err="1" smtClean="0"/>
              <a:t>va</a:t>
            </a:r>
            <a:r>
              <a:rPr lang="en-US" dirty="0" smtClean="0"/>
              <a:t> </a:t>
            </a:r>
            <a:r>
              <a:rPr lang="en-US" dirty="0" err="1" smtClean="0"/>
              <a:t>sho’r</a:t>
            </a:r>
            <a:r>
              <a:rPr lang="en-US" dirty="0" smtClean="0"/>
              <a:t> </a:t>
            </a:r>
            <a:r>
              <a:rPr lang="en-US" dirty="0" err="1" smtClean="0"/>
              <a:t>yuvish</a:t>
            </a:r>
            <a:endParaRPr lang="en-US" dirty="0" smtClean="0"/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Mavzu</a:t>
            </a:r>
            <a:r>
              <a:rPr lang="en-US" dirty="0" smtClean="0"/>
              <a:t>:</a:t>
            </a:r>
            <a:r>
              <a:rPr lang="uz-Cyrl-UZ" dirty="0">
                <a:effectLst/>
              </a:rPr>
              <a:t> Tuproqlarning sho‘rlanishi</a:t>
            </a:r>
            <a:r>
              <a:rPr lang="uz-Cyrl-UZ" dirty="0" smtClean="0">
                <a:effectLst/>
              </a:rPr>
              <a:t>.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29000"/>
            <a:ext cx="4355976" cy="34672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3356992"/>
            <a:ext cx="4778312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760324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07504" y="33822"/>
            <a:ext cx="8949680" cy="6707545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Shoʻrlanish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shoʻrlanishi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—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suvda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eriydigan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mineral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tuzlarning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tuproqsa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toʻplanish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jarayoni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Shoʻrlanish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asosan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choʻl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chala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choʻllardagi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pasttekisliklar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hamda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yer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osti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suvlari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oqib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chiqmaydigan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botiklarga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xos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Shoʻrlanish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birlamchi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ikkilamchi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boʻlishi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mumkin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Birlamchi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Shoʻrlanish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—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shoʻr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minerallashgan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sizot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suvlarining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bugʻlanishi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hosil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qiluvchi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ona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jinslar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tarkibidagi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tuzlarning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erishi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yoki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suv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havzalari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atrofidagi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tuzli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toʻzonlarning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shamol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taʼsirida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uchishi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eol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omil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oʻsimliklar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vositasida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tuzlarning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biologik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toʻplanishi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Ikkilamchi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Shoʻrlanish</a:t>
            </a:r>
            <a:r>
              <a:rPr lang="en-US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tuproqda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suv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rejimining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buzilishi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yaʼni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notoʻgʻri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sugʻorish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natijasida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birlamchi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shahrida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yuz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bergan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joylarda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sodir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boʻladi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Ikkilamchi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shahrining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mavsumiy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dogʻli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yoppasiga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yuz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berishi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mumkin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boʻlgan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xillari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bor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Mavsumiy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Shoʻrlanish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tuzning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qishloq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xoʻjaligi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ekinlarining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vegetatsiya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davrida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toʻplanishi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Bu,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asosan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yoz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oylarida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sugʻorish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natijasida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sathi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koʻtarilgan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grunt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suvlari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bugʻlanishining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kuchayishi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tufayli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yuz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beradi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Mavsumiy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shahriga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qarshi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kuzgiqishki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shoʻr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yuvish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ishlari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oʻtkaziladi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Dogʻli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Shoʻrlanish</a:t>
            </a:r>
            <a:r>
              <a:rPr lang="en-US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maydondagi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yaxshi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yuvilmay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qolgan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grunt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suvlari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kuchli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bugʻlanadigan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joylarda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sodir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boʻladi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Yoppasiga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Shoʻrlanish</a:t>
            </a:r>
            <a:r>
              <a:rPr lang="en-US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kuchli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minerallashgan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grunt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suvlar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sathi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yer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yuzasiga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yaqin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boʻlgan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joylarda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roʻy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berib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sugʻoriladigan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maydon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yuzasining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hamma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qismini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egallaydi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83329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0" y="26374"/>
            <a:ext cx="9144000" cy="6831625"/>
          </a:xfrm>
        </p:spPr>
        <p:txBody>
          <a:bodyPr>
            <a:normAutofit fontScale="85000" lnSpcReduction="10000"/>
          </a:bodyPr>
          <a:lstStyle/>
          <a:p>
            <a:pPr algn="just"/>
            <a:r>
              <a:rPr lang="en-US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Shoʻrlanish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koʻpincha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sulfat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xlorid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karbonat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kislota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tuzlari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ayrim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hollardagina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choʻllarda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nitrat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kislotaning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natriyli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kaliyli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tuzlari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toʻplanadi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Bu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turlarning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koʻpchiligi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oʻsimliklar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uchun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juda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zararli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Xlorid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sulfat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kislota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tuzlarining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miqdori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0,1%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boʻlgandayoq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oʻsimlik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zaharlana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boshlaydi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0,3%—0,5%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yetganda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nobud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boʻladi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Xlorid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kislotaning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barcha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tuzlari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osh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tuzi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MaCl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magniy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xlorid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MaCL2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kaltsiy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xlorid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SaCL2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oʻta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zaharli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Xlorid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kislota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tuzlarining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xavfli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taʼsiri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yana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shundaki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oʻsimlik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toʻqimalari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devorini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yemiradi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natijada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oʻsimlik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organizmida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kechayotgan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butun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fiziologik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jarayonlar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buziladi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oʻsimlik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nobud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boʻladi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Bu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tuzlar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eritmasining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osmotik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bosimini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oshirib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fiziologik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"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quruqtik"ni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vujudga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keltiradi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bunday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sharoitda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oʻsimliklar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xudsi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quruq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tuproqdagidek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oʻziga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zarur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suv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oziq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moddalarni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shima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olmaydi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en-US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Shoʻrlanish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ning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asosiy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sababi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yer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yuzasiga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yaqin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minerallashgan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grunt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suvlar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sathining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koʻtarilib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bugʻlanishidir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Bunda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tuzlar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yuqori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qatlamlari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yuzasida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asta-sekin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toʻplana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boradi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Mana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shu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jarayonlar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kechadigan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kuchli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bugʻlanish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boshlanadigan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grunt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suv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sathi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kritik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chuqurlik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deyiladi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shahrini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toʻxtatish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uchun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grunt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suvlar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balandligini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shu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nuqtadan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yaʼni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kritik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chuqurlikdan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drenaj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yordamida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doimo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pasaytirib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turish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kerak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Tuzlarning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kimyoviy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tarkibi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Shoʻrlanish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tipi)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koʻra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sodali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sodasulfatli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sulfatli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sulfatxloridli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xloridsulfatli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xloridli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boshqalar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Shoʻrlanish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lar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boʻladi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766661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442" y="36000"/>
            <a:ext cx="9139557" cy="6822000"/>
          </a:xfrm>
        </p:spPr>
        <p:txBody>
          <a:bodyPr>
            <a:normAutofit/>
          </a:bodyPr>
          <a:lstStyle/>
          <a:p>
            <a:pPr algn="just"/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Ikkilamchi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qaytalangan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sz="2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Shoʻrlanish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odam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faoliyati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taʼsirida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vujudga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keladi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Shuning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uchun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uni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baʼzan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antropogen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Sh. ham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deyiladi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Sugorish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taʼsirida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grunt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suvlarining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koʻpayishi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sarflanishi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oʻrtasidagi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muvozanat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buziladi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Sugorishga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beriladigan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suvning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tuproqqa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koʻp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miqdorda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sizib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ketishi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filtratsiyalanishi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natijasida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tuproqda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grunt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suvlar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zaxirasi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keskin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koʻpayadn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sathi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koʻtarilib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shahriga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sharoit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yaratiladi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. Agar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funt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suvlar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sathi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kritik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chuqurlikdan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past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boʻlsa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, u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holda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sugʻorish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ikkilamchi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shahrini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vujudga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keltirmaydi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. </a:t>
            </a:r>
            <a:endParaRPr lang="en-US" sz="22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Qayta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Shoʻrlanish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odatda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, grunt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yer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osti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suvlar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yer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osti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oqimi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yomon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yoki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umuman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oqmaydigan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maydonlardagi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tuproqlarda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sodir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boʻladi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Bunday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gidrogeologik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sharoit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Mirzachoʻl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Qarshi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choʻli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Markaziy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Fargʻona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Quyi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Amudaryo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boshqalar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joylarga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xos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. Bu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hududlarda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grunt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suvlar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sathini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pasaytirish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yaʼni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drenajlar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qurish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shart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4293096"/>
            <a:ext cx="4355975" cy="25649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4528066"/>
            <a:ext cx="4680520" cy="2094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209978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0" y="16750"/>
            <a:ext cx="9144000" cy="6724618"/>
          </a:xfrm>
        </p:spPr>
        <p:txBody>
          <a:bodyPr>
            <a:normAutofit/>
          </a:bodyPr>
          <a:lstStyle/>
          <a:p>
            <a:pPr algn="just"/>
            <a:r>
              <a:rPr lang="en-US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Sho'rlangan</a:t>
            </a:r>
            <a:r>
              <a:rPr lang="en-US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tuproqlarga</a:t>
            </a:r>
            <a:r>
              <a:rPr lang="en-US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o'simliklar</a:t>
            </a:r>
            <a:r>
              <a:rPr lang="en-US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uchun</a:t>
            </a:r>
            <a:r>
              <a:rPr lang="en-US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zararli</a:t>
            </a:r>
            <a:r>
              <a:rPr lang="en-US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miqdorda</a:t>
            </a:r>
            <a:r>
              <a:rPr lang="en-US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mineral </a:t>
            </a:r>
            <a:r>
              <a:rPr lang="en-US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tuzlar</a:t>
            </a:r>
            <a:r>
              <a:rPr lang="en-US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mavjud</a:t>
            </a:r>
            <a:r>
              <a:rPr lang="en-US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bo'lgan</a:t>
            </a:r>
            <a:r>
              <a:rPr lang="en-US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tuproqlar</a:t>
            </a:r>
            <a:r>
              <a:rPr lang="en-US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kiradi</a:t>
            </a:r>
            <a:r>
              <a:rPr lang="en-US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en-US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Qishloq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xo'jaligi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ekinlarining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ezilishi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profildagi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tuz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miqdori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massasining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0,25%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ortiq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bo'lganda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boshlanadi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chuqur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namlanishi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boʻlmagan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qurgʻoqchil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choʻl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chala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choʻl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zonalarida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tuzlarning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toʻplanishi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ularning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biogen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toʻplanishi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nurash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hosil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boʻlishi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shuningdek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impuls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hosil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boʻlishi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shamol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oʻtishi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natijasida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sodir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boʻlishi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mumkin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Yarim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cho'l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cho'l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hududlarida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natriy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sulfatlari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xloridlari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gips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nitratlar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hosil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bo'lishi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uchun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qulay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sharoitlar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mavjud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Ba'zida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soda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hosil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bo'lishi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sho'rlanishning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sodali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tuproqlarning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shakllanishi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mumkin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Shoʻrlangan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past,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oʻrta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koʻp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shoʻrlangan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shuningdek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shoʻr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shoʻrxok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solodlarga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boʻlinadi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oz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shoʻrlangan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tuproqlarda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suvda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0,25-0,4%,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oʻrtacha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shoʻrlanganda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0,4-0,7%,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kuchli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shoʻrlanganda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0,7-0,1%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boʻladi</a:t>
            </a:r>
            <a:r>
              <a:rPr lang="en-US" dirty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732455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0" y="36000"/>
            <a:ext cx="9108504" cy="6561352"/>
          </a:xfrm>
        </p:spPr>
        <p:txBody>
          <a:bodyPr>
            <a:normAutofit lnSpcReduction="10000"/>
          </a:bodyPr>
          <a:lstStyle/>
          <a:p>
            <a:r>
              <a:rPr lang="en-US" dirty="0" err="1"/>
              <a:t>Sho‘rlangan</a:t>
            </a:r>
            <a:r>
              <a:rPr lang="en-US" dirty="0"/>
              <a:t> </a:t>
            </a:r>
            <a:r>
              <a:rPr lang="en-US" dirty="0" err="1"/>
              <a:t>tuproqlar</a:t>
            </a:r>
            <a:r>
              <a:rPr lang="en-US" dirty="0"/>
              <a:t> </a:t>
            </a:r>
            <a:r>
              <a:rPr lang="en-US" dirty="0" err="1"/>
              <a:t>deganda</a:t>
            </a:r>
            <a:r>
              <a:rPr lang="en-US" dirty="0"/>
              <a:t>, </a:t>
            </a:r>
            <a:r>
              <a:rPr lang="en-US" dirty="0" err="1"/>
              <a:t>tarkibida</a:t>
            </a:r>
            <a:r>
              <a:rPr lang="en-US" dirty="0"/>
              <a:t> 0,3 %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ko‘p</a:t>
            </a:r>
            <a:r>
              <a:rPr lang="en-US" dirty="0"/>
              <a:t> </a:t>
            </a:r>
            <a:r>
              <a:rPr lang="en-US" dirty="0" err="1"/>
              <a:t>miqdorda</a:t>
            </a:r>
            <a:r>
              <a:rPr lang="en-US" dirty="0"/>
              <a:t> </a:t>
            </a:r>
            <a:r>
              <a:rPr lang="en-US" dirty="0" err="1"/>
              <a:t>suvda</a:t>
            </a:r>
            <a:r>
              <a:rPr lang="en-US" dirty="0"/>
              <a:t> </a:t>
            </a:r>
            <a:r>
              <a:rPr lang="en-US" dirty="0" err="1"/>
              <a:t>oson</a:t>
            </a:r>
            <a:r>
              <a:rPr lang="en-US" dirty="0"/>
              <a:t> </a:t>
            </a:r>
            <a:r>
              <a:rPr lang="en-US" dirty="0" err="1"/>
              <a:t>eriydigan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osimliklarga</a:t>
            </a:r>
            <a:r>
              <a:rPr lang="en-US" dirty="0"/>
              <a:t> </a:t>
            </a:r>
            <a:r>
              <a:rPr lang="en-US" dirty="0" err="1"/>
              <a:t>salbiy</a:t>
            </a:r>
            <a:r>
              <a:rPr lang="en-US" dirty="0"/>
              <a:t> </a:t>
            </a:r>
            <a:r>
              <a:rPr lang="en-US" dirty="0" err="1"/>
              <a:t>ta’sir</a:t>
            </a:r>
            <a:r>
              <a:rPr lang="en-US" dirty="0"/>
              <a:t> </a:t>
            </a:r>
            <a:r>
              <a:rPr lang="en-US" dirty="0" err="1" smtClean="0"/>
              <a:t>qiladigan</a:t>
            </a:r>
            <a:r>
              <a:rPr lang="en-US" dirty="0" smtClean="0"/>
              <a:t> </a:t>
            </a:r>
            <a:r>
              <a:rPr lang="en-US" dirty="0" err="1" smtClean="0"/>
              <a:t>tuzlar</a:t>
            </a:r>
            <a:r>
              <a:rPr lang="en-US" dirty="0" smtClean="0"/>
              <a:t> </a:t>
            </a:r>
            <a:r>
              <a:rPr lang="en-US" dirty="0" err="1"/>
              <a:t>boigan</a:t>
            </a:r>
            <a:r>
              <a:rPr lang="en-US" dirty="0"/>
              <a:t> </a:t>
            </a:r>
            <a:r>
              <a:rPr lang="en-US" dirty="0" err="1"/>
              <a:t>tuproqlar</a:t>
            </a:r>
            <a:r>
              <a:rPr lang="en-US" dirty="0"/>
              <a:t> </a:t>
            </a:r>
            <a:r>
              <a:rPr lang="en-US" dirty="0" err="1"/>
              <a:t>tushuniladi</a:t>
            </a:r>
            <a:r>
              <a:rPr lang="en-US" dirty="0"/>
              <a:t>. </a:t>
            </a:r>
            <a:r>
              <a:rPr lang="en-US" dirty="0" err="1"/>
              <a:t>Sho‘rlangan</a:t>
            </a:r>
            <a:r>
              <a:rPr lang="en-US" dirty="0"/>
              <a:t> </a:t>
            </a:r>
            <a:r>
              <a:rPr lang="en-US" dirty="0" err="1"/>
              <a:t>tuproqlar</a:t>
            </a:r>
            <a:r>
              <a:rPr lang="en-US" dirty="0"/>
              <a:t>, </a:t>
            </a:r>
            <a:r>
              <a:rPr lang="en-US" dirty="0" err="1" smtClean="0"/>
              <a:t>asosan</a:t>
            </a:r>
            <a:r>
              <a:rPr lang="en-US" dirty="0" smtClean="0"/>
              <a:t> chalacho‘1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choi</a:t>
            </a:r>
            <a:r>
              <a:rPr lang="en-US" dirty="0"/>
              <a:t> </a:t>
            </a:r>
            <a:r>
              <a:rPr lang="en-US" dirty="0" err="1"/>
              <a:t>mintaqasida</a:t>
            </a:r>
            <a:r>
              <a:rPr lang="en-US" dirty="0"/>
              <a:t>, </a:t>
            </a:r>
            <a:r>
              <a:rPr lang="en-US" dirty="0" err="1"/>
              <a:t>darvolarning</a:t>
            </a:r>
            <a:r>
              <a:rPr lang="en-US" dirty="0"/>
              <a:t> </a:t>
            </a:r>
            <a:r>
              <a:rPr lang="en-US" dirty="0" err="1"/>
              <a:t>quyi</a:t>
            </a:r>
            <a:r>
              <a:rPr lang="en-US" dirty="0"/>
              <a:t> </a:t>
            </a:r>
            <a:r>
              <a:rPr lang="en-US" dirty="0" err="1"/>
              <a:t>oqimida</a:t>
            </a:r>
            <a:r>
              <a:rPr lang="en-US" dirty="0"/>
              <a:t> </a:t>
            </a:r>
            <a:r>
              <a:rPr lang="en-US" dirty="0" err="1"/>
              <a:t>joylashgan</a:t>
            </a:r>
            <a:r>
              <a:rPr lang="en-US" dirty="0"/>
              <a:t> </a:t>
            </a:r>
            <a:r>
              <a:rPr lang="en-US" dirty="0" err="1"/>
              <a:t>allyuvial</a:t>
            </a:r>
            <a:r>
              <a:rPr lang="en-US" dirty="0"/>
              <a:t> </a:t>
            </a:r>
            <a:r>
              <a:rPr lang="en-US" dirty="0" err="1"/>
              <a:t>tekisliklarda</a:t>
            </a:r>
            <a:r>
              <a:rPr lang="en-US" dirty="0"/>
              <a:t> </a:t>
            </a:r>
            <a:r>
              <a:rPr lang="en-US" dirty="0" err="1"/>
              <a:t>tarqalgan</a:t>
            </a:r>
            <a:r>
              <a:rPr lang="en-US" dirty="0"/>
              <a:t>. </a:t>
            </a:r>
            <a:r>
              <a:rPr lang="en-US" dirty="0" err="1"/>
              <a:t>Orol</a:t>
            </a:r>
            <a:r>
              <a:rPr lang="en-US" dirty="0"/>
              <a:t> </a:t>
            </a:r>
            <a:r>
              <a:rPr lang="en-US" dirty="0" err="1"/>
              <a:t>dengizi</a:t>
            </a:r>
            <a:r>
              <a:rPr lang="en-US" dirty="0"/>
              <a:t> </a:t>
            </a:r>
            <a:r>
              <a:rPr lang="en-US" dirty="0" err="1"/>
              <a:t>havzasida</a:t>
            </a:r>
            <a:r>
              <a:rPr lang="en-US" dirty="0"/>
              <a:t> </a:t>
            </a:r>
            <a:r>
              <a:rPr lang="en-US" dirty="0" err="1" smtClean="0"/>
              <a:t>tarqalgan</a:t>
            </a:r>
            <a:r>
              <a:rPr lang="en-US" dirty="0" smtClean="0"/>
              <a:t> </a:t>
            </a:r>
            <a:r>
              <a:rPr lang="en-US" dirty="0" err="1"/>
              <a:t>sho‘rlangan</a:t>
            </a:r>
            <a:r>
              <a:rPr lang="en-US" dirty="0"/>
              <a:t> </a:t>
            </a:r>
            <a:r>
              <a:rPr lang="en-US" dirty="0" err="1"/>
              <a:t>tuproqiar</a:t>
            </a:r>
            <a:r>
              <a:rPr lang="en-US" dirty="0"/>
              <a:t> </a:t>
            </a:r>
            <a:r>
              <a:rPr lang="en-US" dirty="0" err="1"/>
              <a:t>asosan</a:t>
            </a:r>
            <a:r>
              <a:rPr lang="en-US" dirty="0"/>
              <a:t> C l, </a:t>
            </a:r>
            <a:r>
              <a:rPr lang="en-US" dirty="0" smtClean="0"/>
              <a:t>SO4 CO3</a:t>
            </a:r>
            <a:r>
              <a:rPr lang="en-US" dirty="0"/>
              <a:t>“, NCO, </a:t>
            </a:r>
            <a:r>
              <a:rPr lang="en-US" dirty="0" err="1"/>
              <a:t>anionlari</a:t>
            </a:r>
            <a:endParaRPr lang="en-US" dirty="0"/>
          </a:p>
          <a:p>
            <a:r>
              <a:rPr lang="en-US" dirty="0" err="1"/>
              <a:t>va</a:t>
            </a:r>
            <a:r>
              <a:rPr lang="en-US" dirty="0"/>
              <a:t> Ca2+, Mg2+, Na+ </a:t>
            </a:r>
            <a:r>
              <a:rPr lang="en-US" dirty="0" err="1"/>
              <a:t>kationlarining</a:t>
            </a:r>
            <a:r>
              <a:rPr lang="en-US" dirty="0"/>
              <a:t> </a:t>
            </a:r>
            <a:r>
              <a:rPr lang="en-US" dirty="0" err="1"/>
              <a:t>o'zaro</a:t>
            </a:r>
            <a:r>
              <a:rPr lang="en-US" dirty="0"/>
              <a:t> </a:t>
            </a:r>
            <a:r>
              <a:rPr lang="en-US" dirty="0" err="1"/>
              <a:t>ekvivalent</a:t>
            </a:r>
            <a:r>
              <a:rPr lang="en-US" dirty="0"/>
              <a:t> </a:t>
            </a:r>
            <a:r>
              <a:rPr lang="en-US" dirty="0" err="1"/>
              <a:t>miqdorda</a:t>
            </a:r>
            <a:r>
              <a:rPr lang="en-US" dirty="0"/>
              <a:t> </a:t>
            </a:r>
            <a:r>
              <a:rPr lang="en-US" dirty="0" err="1"/>
              <a:t>reaksiyaga</a:t>
            </a:r>
            <a:r>
              <a:rPr lang="en-US" dirty="0"/>
              <a:t> </a:t>
            </a:r>
            <a:r>
              <a:rPr lang="en-US" dirty="0" err="1"/>
              <a:t>kirishishi</a:t>
            </a:r>
            <a:r>
              <a:rPr lang="en-US" dirty="0"/>
              <a:t> </a:t>
            </a:r>
            <a:r>
              <a:rPr lang="en-US" dirty="0" err="1"/>
              <a:t>natijasida</a:t>
            </a:r>
            <a:r>
              <a:rPr lang="en-US" dirty="0"/>
              <a:t> </a:t>
            </a:r>
            <a:r>
              <a:rPr lang="en-US" dirty="0" err="1"/>
              <a:t>hosil</a:t>
            </a:r>
            <a:r>
              <a:rPr lang="en-US" dirty="0"/>
              <a:t> </a:t>
            </a:r>
            <a:r>
              <a:rPr lang="en-US" dirty="0" err="1"/>
              <a:t>boigan</a:t>
            </a:r>
            <a:r>
              <a:rPr lang="en-US" dirty="0"/>
              <a:t> </a:t>
            </a:r>
            <a:r>
              <a:rPr lang="en-US" dirty="0" err="1"/>
              <a:t>tuzlar</a:t>
            </a:r>
            <a:r>
              <a:rPr lang="en-US" dirty="0"/>
              <a:t> </a:t>
            </a:r>
            <a:r>
              <a:rPr lang="en-US" dirty="0" err="1"/>
              <a:t>asosida</a:t>
            </a:r>
            <a:r>
              <a:rPr lang="en-US" dirty="0"/>
              <a:t> </a:t>
            </a:r>
            <a:r>
              <a:rPr lang="en-US" dirty="0" err="1"/>
              <a:t>shakliangan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err="1"/>
              <a:t>Ularga</a:t>
            </a:r>
            <a:r>
              <a:rPr lang="en-US" dirty="0"/>
              <a:t> </a:t>
            </a:r>
            <a:r>
              <a:rPr lang="en-US" dirty="0" err="1"/>
              <a:t>quyidagilar</a:t>
            </a:r>
            <a:r>
              <a:rPr lang="en-US" dirty="0"/>
              <a:t> </a:t>
            </a:r>
            <a:r>
              <a:rPr lang="en-US" dirty="0" err="1"/>
              <a:t>kiradi</a:t>
            </a:r>
            <a:r>
              <a:rPr lang="en-US" dirty="0"/>
              <a:t>: CaCl2 CaS04 CaC03 </a:t>
            </a:r>
            <a:r>
              <a:rPr lang="en-US" dirty="0" smtClean="0"/>
              <a:t>MgCl2 </a:t>
            </a:r>
            <a:r>
              <a:rPr lang="en-US" dirty="0"/>
              <a:t>Mgso4 </a:t>
            </a:r>
            <a:r>
              <a:rPr lang="en-US" dirty="0" smtClean="0"/>
              <a:t>MgCo3 </a:t>
            </a:r>
            <a:r>
              <a:rPr lang="en-US" dirty="0" err="1" smtClean="0"/>
              <a:t>Na</a:t>
            </a:r>
            <a:r>
              <a:rPr lang="en-US" dirty="0" err="1"/>
              <a:t>Cl</a:t>
            </a:r>
            <a:endParaRPr lang="en-US" dirty="0"/>
          </a:p>
          <a:p>
            <a:r>
              <a:rPr lang="en-US" dirty="0" smtClean="0"/>
              <a:t>Bu </a:t>
            </a:r>
            <a:r>
              <a:rPr lang="en-US" dirty="0" err="1"/>
              <a:t>tuzlaming</a:t>
            </a:r>
            <a:r>
              <a:rPr lang="en-US" dirty="0"/>
              <a:t> </a:t>
            </a:r>
            <a:r>
              <a:rPr lang="en-US" dirty="0" err="1"/>
              <a:t>o'simlikka</a:t>
            </a:r>
            <a:r>
              <a:rPr lang="en-US" dirty="0"/>
              <a:t> </a:t>
            </a:r>
            <a:r>
              <a:rPr lang="en-US" dirty="0" err="1"/>
              <a:t>zararli</a:t>
            </a:r>
            <a:r>
              <a:rPr lang="en-US" dirty="0"/>
              <a:t> </a:t>
            </a:r>
            <a:r>
              <a:rPr lang="en-US" dirty="0" err="1"/>
              <a:t>ta’siri</a:t>
            </a:r>
            <a:r>
              <a:rPr lang="en-US" dirty="0"/>
              <a:t> </a:t>
            </a:r>
            <a:r>
              <a:rPr lang="en-US" dirty="0" err="1"/>
              <a:t>ularning</a:t>
            </a:r>
            <a:r>
              <a:rPr lang="en-US" dirty="0"/>
              <a:t> </a:t>
            </a:r>
            <a:r>
              <a:rPr lang="en-US" dirty="0" err="1"/>
              <a:t>suvda</a:t>
            </a:r>
            <a:r>
              <a:rPr lang="en-US" dirty="0"/>
              <a:t> </a:t>
            </a:r>
            <a:r>
              <a:rPr lang="en-US" dirty="0" err="1"/>
              <a:t>eruvchanlik</a:t>
            </a:r>
            <a:r>
              <a:rPr lang="en-US" dirty="0"/>
              <a:t> </a:t>
            </a:r>
            <a:r>
              <a:rPr lang="en-US" dirty="0" err="1"/>
              <a:t>darajasiga</a:t>
            </a:r>
            <a:r>
              <a:rPr lang="en-US" dirty="0"/>
              <a:t> </a:t>
            </a:r>
            <a:r>
              <a:rPr lang="en-US" dirty="0" err="1"/>
              <a:t>bogiiq</a:t>
            </a:r>
            <a:r>
              <a:rPr lang="en-US" dirty="0"/>
              <a:t>. </a:t>
            </a:r>
            <a:r>
              <a:rPr lang="en-US" dirty="0" err="1"/>
              <a:t>Shuni</a:t>
            </a:r>
            <a:r>
              <a:rPr lang="en-US" dirty="0"/>
              <a:t> </a:t>
            </a:r>
            <a:r>
              <a:rPr lang="en-US" dirty="0" err="1"/>
              <a:t>nazarda</a:t>
            </a:r>
            <a:r>
              <a:rPr lang="en-US" dirty="0"/>
              <a:t> </a:t>
            </a:r>
            <a:r>
              <a:rPr lang="en-US" dirty="0" err="1"/>
              <a:t>tutgan</a:t>
            </a:r>
            <a:r>
              <a:rPr lang="en-US" dirty="0"/>
              <a:t> </a:t>
            </a:r>
            <a:r>
              <a:rPr lang="en-US" dirty="0" err="1"/>
              <a:t>holda</a:t>
            </a:r>
            <a:r>
              <a:rPr lang="en-US" dirty="0"/>
              <a:t>. </a:t>
            </a:r>
            <a:r>
              <a:rPr lang="en-US" dirty="0" err="1"/>
              <a:t>eng</a:t>
            </a:r>
            <a:r>
              <a:rPr lang="en-US" dirty="0"/>
              <a:t> </a:t>
            </a:r>
            <a:r>
              <a:rPr lang="en-US" dirty="0" err="1"/>
              <a:t>zararli</a:t>
            </a:r>
            <a:r>
              <a:rPr lang="en-US" dirty="0"/>
              <a:t> </a:t>
            </a:r>
            <a:r>
              <a:rPr lang="en-US" dirty="0" err="1"/>
              <a:t>tuzlarga</a:t>
            </a:r>
            <a:r>
              <a:rPr lang="en-US" dirty="0"/>
              <a:t> </a:t>
            </a:r>
            <a:r>
              <a:rPr lang="en-US" dirty="0" err="1"/>
              <a:t>NaCl</a:t>
            </a:r>
            <a:r>
              <a:rPr lang="en-US" dirty="0"/>
              <a:t> (</a:t>
            </a:r>
            <a:r>
              <a:rPr lang="en-US" dirty="0" err="1"/>
              <a:t>osh</a:t>
            </a:r>
            <a:r>
              <a:rPr lang="en-US" dirty="0"/>
              <a:t> </a:t>
            </a:r>
            <a:r>
              <a:rPr lang="en-US" dirty="0" err="1"/>
              <a:t>tuzi</a:t>
            </a:r>
            <a:r>
              <a:rPr lang="en-US" dirty="0"/>
              <a:t>), </a:t>
            </a:r>
            <a:r>
              <a:rPr lang="en-US" dirty="0" err="1"/>
              <a:t>CaCl</a:t>
            </a:r>
            <a:r>
              <a:rPr lang="en-US" dirty="0"/>
              <a:t>, (</a:t>
            </a:r>
            <a:r>
              <a:rPr lang="en-US" dirty="0" err="1"/>
              <a:t>xlorli</a:t>
            </a:r>
            <a:r>
              <a:rPr lang="en-US" dirty="0"/>
              <a:t> </a:t>
            </a:r>
            <a:r>
              <a:rPr lang="en-US" dirty="0" err="1"/>
              <a:t>kalsiy</a:t>
            </a:r>
            <a:r>
              <a:rPr lang="en-US" dirty="0"/>
              <a:t>) </a:t>
            </a:r>
            <a:r>
              <a:rPr lang="en-US" dirty="0" err="1"/>
              <a:t>va</a:t>
            </a:r>
            <a:r>
              <a:rPr lang="en-US" dirty="0"/>
              <a:t> MgCl2 (</a:t>
            </a:r>
            <a:r>
              <a:rPr lang="en-US" dirty="0" err="1"/>
              <a:t>xlorli</a:t>
            </a:r>
            <a:r>
              <a:rPr lang="en-US" dirty="0"/>
              <a:t> </a:t>
            </a:r>
            <a:r>
              <a:rPr lang="en-US" dirty="0" err="1"/>
              <a:t>magniy</a:t>
            </a:r>
            <a:r>
              <a:rPr lang="en-US" dirty="0"/>
              <a:t>) </a:t>
            </a:r>
            <a:r>
              <a:rPr lang="en-US" dirty="0" err="1"/>
              <a:t>kiritilgan</a:t>
            </a:r>
            <a:r>
              <a:rPr lang="en-US" dirty="0"/>
              <a:t>. </a:t>
            </a:r>
            <a:r>
              <a:rPr lang="en-US" dirty="0" err="1"/>
              <a:t>Kam</a:t>
            </a:r>
            <a:r>
              <a:rPr lang="en-US" dirty="0"/>
              <a:t> </a:t>
            </a:r>
            <a:r>
              <a:rPr lang="en-US" dirty="0" err="1"/>
              <a:t>zararli</a:t>
            </a:r>
            <a:r>
              <a:rPr lang="en-US" dirty="0"/>
              <a:t> </a:t>
            </a:r>
            <a:r>
              <a:rPr lang="en-US" dirty="0" err="1"/>
              <a:t>tuzlarga</a:t>
            </a:r>
            <a:r>
              <a:rPr lang="en-US" dirty="0"/>
              <a:t> </a:t>
            </a:r>
            <a:r>
              <a:rPr lang="en-US" dirty="0" err="1"/>
              <a:t>MgSO</a:t>
            </a:r>
            <a:r>
              <a:rPr lang="en-US" dirty="0"/>
              <a:t>, (</a:t>
            </a:r>
            <a:r>
              <a:rPr lang="en-US" dirty="0" err="1"/>
              <a:t>laxir</a:t>
            </a:r>
            <a:r>
              <a:rPr lang="en-US" dirty="0"/>
              <a:t> </a:t>
            </a:r>
            <a:r>
              <a:rPr lang="en-US" dirty="0" err="1"/>
              <a:t>tuz</a:t>
            </a:r>
            <a:r>
              <a:rPr lang="en-US" dirty="0"/>
              <a:t>), CaSG4 2H20 (</a:t>
            </a:r>
            <a:r>
              <a:rPr lang="en-US" dirty="0" err="1"/>
              <a:t>gips</a:t>
            </a:r>
            <a:r>
              <a:rPr lang="en-US" dirty="0"/>
              <a:t>) </a:t>
            </a:r>
            <a:r>
              <a:rPr lang="en-US" dirty="0" err="1"/>
              <a:t>mansubdir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782745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710" y="16750"/>
            <a:ext cx="9135289" cy="6841250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hosil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bo‘lish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jarayonida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vulqonlar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otilishi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tog‘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jinslarining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yemirilishi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natijasida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ularning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tarkibidagi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birlamchi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minerallar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dirty="0" err="1">
                <a:latin typeface="Times New Roman" pitchFamily="18" charset="0"/>
                <a:cs typeface="Times New Roman" pitchFamily="18" charset="0"/>
              </a:rPr>
              <a:t>parchalanadi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Hosil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bo‘lgan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ikkilamchi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minerallar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muhitning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ta’siri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o‘zgarishi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natijasida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o‘zaro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reaksivaga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kirib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ikki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ko‘p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valentli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tuzlar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hosil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qiladi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Sug‘oriladigan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maydonlarga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berilayotgan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suv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tarkibida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ma’lum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dirty="0" err="1">
                <a:latin typeface="Times New Roman" pitchFamily="18" charset="0"/>
                <a:cs typeface="Times New Roman" pitchFamily="18" charset="0"/>
              </a:rPr>
              <a:t>miqdorda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tuzlar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bo‘lib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vaqt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o‘tishi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u!ar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ustki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qismida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dirty="0" err="1">
                <a:latin typeface="Times New Roman" pitchFamily="18" charset="0"/>
                <a:cs typeface="Times New Roman" pitchFamily="18" charset="0"/>
              </a:rPr>
              <a:t>yig‘iladi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Har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xil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darajada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sho‘rlangan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yer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osti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suvlarining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kapillyar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naychalar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orqali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ustki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qatlamiga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ko‘tarilishi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bug‘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lanishi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natijasida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dirty="0" err="1">
                <a:latin typeface="Times New Roman" pitchFamily="18" charset="0"/>
                <a:cs typeface="Times New Roman" pitchFamily="18" charset="0"/>
              </a:rPr>
              <a:t>ularning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tarkibidagi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tuzlar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o‘simlik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ildizi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tarqalgan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qatlamda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yig‘iladi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4.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Qurib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qolgan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ko‘l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suv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havzalaridagi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tuzlar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shamol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ta’sirida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dirty="0" err="1">
                <a:latin typeface="Times New Roman" pitchFamily="18" charset="0"/>
                <a:cs typeface="Times New Roman" pitchFamily="18" charset="0"/>
              </a:rPr>
              <a:t>atrofdagihududlarga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tarqaladi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ustki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qatlamini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sho‘rlantiradi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5.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Tuzga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chidamli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o‘simliklarning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vegetatsiya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davri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tugagach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 algn="just"/>
            <a:r>
              <a:rPr lang="en-US" dirty="0" err="1">
                <a:latin typeface="Times New Roman" pitchFamily="18" charset="0"/>
                <a:cs typeface="Times New Roman" pitchFamily="18" charset="0"/>
              </a:rPr>
              <a:t>uning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qoldiqlari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poyasi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bargi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ildizi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chirishi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natijasida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ularning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dirty="0" err="1">
                <a:latin typeface="Times New Roman" pitchFamily="18" charset="0"/>
                <a:cs typeface="Times New Roman" pitchFamily="18" charset="0"/>
              </a:rPr>
              <a:t>tarkibidagi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tuz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ustki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qatlamida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yig‘iladi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13718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8928992" cy="66247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823410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2" y="116632"/>
            <a:ext cx="9090981" cy="66247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994695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6508" y="36000"/>
            <a:ext cx="9009987" cy="6633360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en-US" dirty="0" err="1">
                <a:latin typeface="Times New Roman" pitchFamily="18" charset="0"/>
                <a:cs typeface="Times New Roman" pitchFamily="18" charset="0"/>
              </a:rPr>
              <a:t>Sho'rlangan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uzluksiz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taqsimlanishga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emas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lekin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asosiy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turlari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orasida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alohida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joylarda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topilib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ikkinchisi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komplekslar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hosil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qiladi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Ular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barcha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zonalarda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keng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tarqalgan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lekin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aksariyati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Qozog'istonda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Markaziy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Osiyo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G'arbiy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Sibir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O'rta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Quyi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Volga </a:t>
            </a:r>
            <a:r>
              <a:rPr lang="en-US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bo'yi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Ukraina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janubida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Sho'rlangan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hosil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bo'lishi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er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osti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suvlari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jinslarda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tuzlarning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to'planishi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ularning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tuproqlarda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to'planishi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uchun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qulay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shart-sharoitlar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bog'liq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Tog'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jinslarining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parchalanishi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paytida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sezilarli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miqdorda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tuzlar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hosil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bo'ladi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Quruqlikdan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okeanga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tez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eriydigan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tuzlarning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yillik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oqimi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2735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million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tonnani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tashkil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etadi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har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yili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1 milliard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tonnaga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yaqin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tuzlar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qit'alarning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yopiq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hududlariga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kiradi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Vulqon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otilishi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paytida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ko'plab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oson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eriydigan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tuzlar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hosil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bo'ladi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Tuzlarni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qayta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taqsimlashda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shamol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usti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oqar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suvlar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muhim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rol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o'ynaydi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ammo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iqlim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tuproqlarda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tuzlarning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to'planishi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qayta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taqsimlanishiga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ta'sir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qiluvchi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etakchi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omil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hisoblanadi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Yog'ingarchilik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bug'lanish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nisbati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filtratsiya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xususiyatlari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ona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jinslar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tuzlarning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turli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xildagi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eruvchanligi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iqlim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sharoiti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kuchli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o'zgaradi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shu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munosabat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tuzlarning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quruqlikda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tarqalishida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ma'lum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rayonlashtirish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aniq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kuzatiladi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osti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suvlari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tuproqdagi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tuzlarning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konsentratsiyasi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iqlimning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qurg'oqchilik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darajasi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oshishi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ortadi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40666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07504" y="116632"/>
            <a:ext cx="9036496" cy="6552728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Tuzlarning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yuqori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kontsentratsiyasi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cho'l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zonasida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pasti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esa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dasht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o'rmon-dasht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zonalarida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qayd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etilgan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In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nam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iqlim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suv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rejimining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yuvish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tuzlar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tuproqdan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yuviladi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shuning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uchun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to'planmaydi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Qurg'oqchil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iqlim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efuzyon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tipidagi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suv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rejimida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bug'lanish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yog'ingarchilik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miqdoridan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ancha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yuqori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bo'lganda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osti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suvlari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ona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jinslarida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tuzlarning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to'planishi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uchun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sharoit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yaratiladi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Bu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hududlarda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asosan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sho'rlangan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keng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tarqalgan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Alohida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tabiiy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zonalarda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tuzlarning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sifatli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tarkibida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shakllanishining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geokimyoviy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biokimyoviy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jarayonlariga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ta'sir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qiluvchi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iqlimning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o'ziga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xos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xususiyatlari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bog'liq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ma'lum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qonuniyat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mavjud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O'rmon-dasht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dasht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mintaqalarida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sho'rlanishi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osti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suvlari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mineralizatsiyasi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umuman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arzimas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tuzlar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tarkibida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natriy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karbonatlar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bikarbonatlar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ustunlik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qiladi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sho'rlanishining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sodali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sodali-sulfatli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turlarini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aniqlaydigan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sulfatlar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mavjud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Ushbu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zonalarda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soda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to'planishi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sulfatlar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natriy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xloridlarga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nisbatan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past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eruvchanligi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bog'liq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Tuzli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botqoqlarga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kiradi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metr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profilida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yuqori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gorizontdan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boshlab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ko'pchilik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51679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07504" y="0"/>
            <a:ext cx="9001000" cy="6741368"/>
          </a:xfrm>
        </p:spPr>
        <p:txBody>
          <a:bodyPr>
            <a:normAutofit fontScale="85000" lnSpcReduction="10000"/>
          </a:bodyPr>
          <a:lstStyle/>
          <a:p>
            <a:pPr algn="just"/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Tuzli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botqoqlar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turli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xil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pastliklar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bo'ylab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daryolar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tekisliklarida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ko'l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bo'yidagi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pastliklarda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qirg'oq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pasttekisliklarida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qurigan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ko'llarda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paydo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bo'ladi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Tuzli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botqoqlar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yuzasida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ko'plab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(25%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gacha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tuzlar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mavjud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bo'lib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bu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ularning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hosil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bo'lish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o'ziga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xos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xususiyatlari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bog'liq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asosan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suv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rejimining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efüzyon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tipida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bug'lanish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yog'ingarchilik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miqdoridan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oshib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ketganda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hosil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bo'ladi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Bunday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suv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rejimi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yuzasidan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suvning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doimiy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bug'lanishi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pastki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gorizontlardan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ko'tarilishi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mavjud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Agar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osti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suvlari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yaqin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joylashgan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bo'lsa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tarkibida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oson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eriydigan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tuzlar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bo'lsa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ikkinchisi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suv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birga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yer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yuzasiga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ko'chiriladi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suv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bug'langandan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keyin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yuqori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gorizontlarida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to'planadi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Tuzlarning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tarkibi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har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xil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hosil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bo'lish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sharoitiga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bog'liq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...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yuzasida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NaCl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Na2SO4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o'z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ichiga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olgan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xlorid-sulfat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sho'r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botqoqlari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boshqalarga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qaraganda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tez-tez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uchraydi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NaCl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sho'rlangan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sho'r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botqoqlarda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sirt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qobiq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qoplangan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Madaniy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o'simliklar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sho'r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botqoqlarda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o'smaydi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uchun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zararli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sho'r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botqoq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yuzasida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ko'p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miqdorda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soda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mavjud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bo'lganda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sodali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sho'rlanishi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Solonetz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deb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ataladi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unda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illyuvial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gorizontning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yutuvchi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majmuasi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almashinadigan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natriyning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singdirish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qobiliyatining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20%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ko'prog'ini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o'z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ichiga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oladi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 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99199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0" y="16750"/>
            <a:ext cx="9144000" cy="6841250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Turli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zonalarida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necha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metrdan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necha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kilometrgacha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bo'lgan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dog'larda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sho'r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yalang'ochlar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keng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tarqalgan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ko'pincha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engil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kashtan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orasida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joylashgan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Solonetlarning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yuqori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gorizontida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arzimas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miqdorda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oson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eriydigan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tuzlar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ostida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esa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almashinadigan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natriy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ko'p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bo'lgan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illyuvial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gorizont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yotadi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So'rilgan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kationlar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orasida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almashinadigan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natriyning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miqdori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tuproqlarning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fizik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fizik-kimyoviy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xususiyatlarini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buzadi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Tuzlar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yuvilganda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tuz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yalang'ochlari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hosil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bo'ladi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natriy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tuzlari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ko'p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bo'lgan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sho'rlangan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tuproqlarning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yuqori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gorizontlaridan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osti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suvlarining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ta'siri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yozgi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sho'rlanish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suv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birga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kapillyarlar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orqali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tuzlarning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ko'tarilishi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kuzgi-qishki-bahorgi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sho'rlanish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jarayonlarining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almashinishini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belgilaydi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O'simlik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qoldiqlarining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shuvoq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sho'r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boshqalar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parchalanishi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natriyning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biogen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to'planishiga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yog'ingarchilik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paytida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natriy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tuzlarining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tuproqqa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kirishiga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olib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keladi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atmosfera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yog'inlari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...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Solonetzalarning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hosil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bo'lishi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paytida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natriy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tuzlarining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miqdori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etarlicha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yuqori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bo'lib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qoladi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ammo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koagulyatsion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chegaradan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past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bo'ladi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buning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natijasida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so'rilgan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Mg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qismini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yutuvchi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kompleksidan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natriy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siqib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chiqarish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uchun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sharoitlar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yaratiladi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Tuzlilarning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nomi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orasida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joylashgan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zonal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turlariga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qarab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belgilanadi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...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Shakllanish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sharoitiga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ko'ra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har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turdagi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solonets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uchta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kichik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tipga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bo'linadi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: 1)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o'tloq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2)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o'tloq-dasht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3)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dasht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99351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3692" y="116632"/>
            <a:ext cx="9012803" cy="6696744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n-US" dirty="0" err="1">
                <a:latin typeface="Times New Roman" pitchFamily="18" charset="0"/>
                <a:cs typeface="Times New Roman" pitchFamily="18" charset="0"/>
              </a:rPr>
              <a:t>Qishloq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xo'jaligida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foydalanish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...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Dala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sabzavot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mevali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ekinlar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sho'rlanishiga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munosabati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farqlanadi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Sho'rlanishga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chidamli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lavlagi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o'rtacha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chidamli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- don,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pomidor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karam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kartoshka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sabzi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beqaror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kungaboqar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dukkaklilar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turp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piyoz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sarimsoq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bodring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Mevali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ekinlardan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tosh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mevalar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sho'rlanishga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anor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mevalari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esa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kamroq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chidamli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Ammo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tuzga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chidamli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o'simliklar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ham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nisbatan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past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tuz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konsentratsiyasiga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toqat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qiladilar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Shuning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uchun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sho'rlangan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tuproqlarni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haydaladigan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yerga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yaroqli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holga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keltirish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uchun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oldindan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yuviladi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har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gektarga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2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18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tonnagacha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suv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sarflanadi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).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Yuviladigan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sho'r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suv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drenaj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quvurlari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orqali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chiqariladi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Yomg'irli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dehqonchilik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zonalaridagi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sho'r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botqoqlardan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yaylov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sifatida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foydalaniladi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Tuzli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lilalarni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etishtirish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ularning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xossalariga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suprasolonets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gorizontining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chuqurligiga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maydoniga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qarab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turli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yo'llar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amalga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oshiriladi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Kichik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dog'larda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joylashgan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chernozem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zonasining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kichik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o'rta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kattalikdagi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solonets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tuproqlarining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suprasolonets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gorizontining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qalinligi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o'tlash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ortadi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Buning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uchun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tevarak-atrofdagi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sho'r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bo'lmagan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yer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ko'taruvchi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mashinalar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yordamida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solonetsning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depressiyasiga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tortiladi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Keyin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dala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yuzasi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tekislanadi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59751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6632"/>
            <a:ext cx="9144000" cy="6741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140986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1504" y="116632"/>
            <a:ext cx="9112496" cy="6552728"/>
          </a:xfrm>
        </p:spPr>
        <p:txBody>
          <a:bodyPr>
            <a:normAutofit fontScale="92500" lnSpcReduction="20000"/>
          </a:bodyPr>
          <a:lstStyle/>
          <a:p>
            <a:pPr algn="just" fontAlgn="t"/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Tuzli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o'simliklarni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etishtirishning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samarali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usuli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gips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hisoblanadi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ya'ni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gipsni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joriy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etish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har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gektarga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3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25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tonnagacha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qo'llaniladi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).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Gipsli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gipsdan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so'ng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gips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suprasolonets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solonets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gorizontlarini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aralashtirish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uchun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chuqur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haydash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amalga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oshiriladi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 fontAlgn="t"/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Qo'shilgan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kaltsiy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almashtiriladigan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natriyni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yutuvchi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kompleksdan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(AUC)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siqib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chiqaradi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Sizni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ham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qiziqtirishi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mumkin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Sho'rlanish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bu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nafaqat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odamlarga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ko'p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azob-uqubat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keltiradigan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kasallik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u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tirik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o'ldiradi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steril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qiladi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sho'rlanishi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tabiiy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sabablarga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ko'ra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sho'r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botqoqlar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sho'r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botqoqlarning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paydo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bo'lishi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shuningdek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qishloq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xo'jaligi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yerlarining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noto'g'ri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sug'orilishi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natijasida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yuzaga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kelishi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mumkin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Faqat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nechta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sabzavot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yetishtiruvchilar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o'z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bog'larini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dalalarini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tabiiy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suv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havzalaridan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yoki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suvi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sifatli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bo'lgan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juda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chuqur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artezian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quduqlaridan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sug'oradilar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Quduqlari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sayoz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quduqlari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bo'lgan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barcha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boshqa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egalar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to'shaklarini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sug'orish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uchun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foydalanadilar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er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osti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suvlari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verxovodka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deb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ataladigan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narsa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Yuqori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gorizontdagi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suv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juda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sho'rlangan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U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turli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nisbatlarda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karbonat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sulfat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xlorid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birikmalari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kaltsiy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magniy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temir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natriy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boshqa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elementlarning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tuzlarini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o'z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ichiga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oladi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ularning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umumiy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miqdori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0,5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o'nlab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g / l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gacha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o'zgarishi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mumkin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Bundan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tashqari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tuzlarning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tarkibi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konsentratsiyasi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yil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davomida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o'zgaradi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 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955360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90" y="16750"/>
            <a:ext cx="9005805" cy="6841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921725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0" y="188640"/>
            <a:ext cx="9144000" cy="6669360"/>
          </a:xfrm>
        </p:spPr>
        <p:txBody>
          <a:bodyPr>
            <a:normAutofit fontScale="92500" lnSpcReduction="20000"/>
          </a:bodyPr>
          <a:lstStyle/>
          <a:p>
            <a:pPr algn="just" fontAlgn="t"/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Tuzlarga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boy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suv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avgust-sentyabr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oylarida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may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oyida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ularning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miqdori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konsentratsiyasi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sezilarli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darajada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kamayadi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qishki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namlik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suyultiriladi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Tarkibida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0,5 g/l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gacha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tuz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bo'lgan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suv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sug'orish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uchun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yaxshi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hisoblanadi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0,5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1 g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gacha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ruxsat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etiladi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1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3 g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gacha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o'simliklar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uchun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xavfli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bo'lib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sug'orishda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barcha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agrotexnik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meliorativ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tadbirlar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tadbirlar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juda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ehtiyotkorlik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foydalanish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mumkin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Agar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suvda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3 g / l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ortiq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quruq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tuzlar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bo'lsa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u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sug'orish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uchun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yaroqsiz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Suv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sifatini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aniqlash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uchun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siz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laboratoriyaga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namunalar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olishingiz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kerak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tuzning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umumiy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miqdori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uyda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aniqlanishi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mumkin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siz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ma'lum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miqdorda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suvni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bug'lashingiz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kerak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keyin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quruq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qoldiqni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torting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Oddiyroq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madaniyatliroq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usul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bu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elektron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tuz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hisoblagichidan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foydalanish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bo'lib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u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litriga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milligramm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aniqligi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suvning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tuz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miqdorini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uning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nafaqat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sug'orish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uchun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balki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ichimlik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uchun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yaroqliligini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aniqlashga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imkon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beradi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ma'lumki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yuqori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tuzli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ichimlik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suvi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tavsiya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etilmaydi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).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Aksariyat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hududlarda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suvning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haddan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tashqari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minerallashganligi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busiz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ham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aniq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Buni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choynaklardagi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o'lchov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ham</a:t>
            </a:r>
          </a:p>
          <a:p>
            <a:pPr algn="just" fontAlgn="t"/>
            <a:r>
              <a:rPr lang="en-US" dirty="0" err="1">
                <a:latin typeface="Times New Roman" pitchFamily="18" charset="0"/>
                <a:cs typeface="Times New Roman" pitchFamily="18" charset="0"/>
              </a:rPr>
              <a:t>tasdiqlaydi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Tabiiy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suvda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300 mg / l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2 g / l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gacha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tuzlar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mavjud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Oddiy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hisob-kitoblar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siz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sug'orish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bog'ga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qancha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zararli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tuzlar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tushishini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aniqlashingiz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mumkin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262249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07504" y="116632"/>
            <a:ext cx="8928992" cy="6552728"/>
          </a:xfrm>
        </p:spPr>
        <p:txBody>
          <a:bodyPr>
            <a:normAutofit fontScale="55000" lnSpcReduction="20000"/>
          </a:bodyPr>
          <a:lstStyle/>
          <a:p>
            <a:pPr algn="just" fontAlgn="t"/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Agar biz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o'rtacha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1 g / l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tuz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miqdorini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olsak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mavsumda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10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marta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to'liq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sug'orish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sug'orish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tezligi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20 l / m 2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bo'lsa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yiliga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200 g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keraksiz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tuzlarni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oladi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5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yillik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sug'orish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uchun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- 1 kg.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bu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mineral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o'g'itlarning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foydalanilmagan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oldiqlarini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minerallashgan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o'lik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organik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moddalarni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hisobga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olmagan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holda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siz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tuz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o'lchagich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yoki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bug'lanish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yordamida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sug'orish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uchun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suvning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umumiy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minerallashuvini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aniq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aniqlashingiz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mumkin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).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Hosildorlikning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asosi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chirindi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yo'qolganda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minerallashganda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namligi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bog'langanda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tuproqning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fizik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xususiyatlari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o'simliklar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uchun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noqulay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bo'lib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qolganda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organizmlarining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faoliyati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to'xtatilganda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qanday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unumdorlik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yuqori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hosil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haqida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gapirish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mumkin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 fontAlgn="t"/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Garchi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aslida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ayrim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o'simliklarning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sho'r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suv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sug'orishga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chidamliligi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ancha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yuqori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bo'lib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hosildorlikning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kamayishi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asosan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tuproqning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fizik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xossalarining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yomonlashishi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kapillyarlarning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to'silishi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zichligi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haddan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tashqari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ko'pligi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ildizlarni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o'tkazmasligi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yomon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gaz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o'simliklarning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suv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o'tkazmasligi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bog'liq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Namlik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almashinuvi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Boltiqbo'yi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davlatlarida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olingan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ma'lumotlar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qumli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tuproqda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namoyon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bo'lgan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o'simlik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zahiralarining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mustahkamligidan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dalolat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beradi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. </a:t>
            </a:r>
            <a:endParaRPr lang="en-US" sz="4000" dirty="0" smtClean="0">
              <a:latin typeface="Times New Roman" pitchFamily="18" charset="0"/>
              <a:cs typeface="Times New Roman" pitchFamily="18" charset="0"/>
            </a:endParaRPr>
          </a:p>
          <a:p>
            <a:pPr algn="just" fontAlgn="t"/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unumdor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hamkorlikda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chernozemlarni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sho'r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suv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sug'orish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qat'iyan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tavsiya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etilmaydi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Aytgancha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shuni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ta'kidlash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kerakki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turli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tuzlar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tuproqning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kislotaliligiga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uning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pH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darajasiga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turli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xil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ta'sir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ko'rsatadi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shuning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uchun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bu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parametr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ayniqsa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suvda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tuz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miqdori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yuqori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bo'lgan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hududlarda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hisobga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olinishi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kerak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974948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6632"/>
            <a:ext cx="9144000" cy="6741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289653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07504" y="116632"/>
            <a:ext cx="8928992" cy="6624736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en-US" dirty="0" err="1"/>
              <a:t>Tuproq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suvning</a:t>
            </a:r>
            <a:r>
              <a:rPr lang="en-US" dirty="0"/>
              <a:t> </a:t>
            </a:r>
            <a:r>
              <a:rPr lang="en-US" dirty="0" err="1"/>
              <a:t>sho’rlanishi</a:t>
            </a:r>
            <a:r>
              <a:rPr lang="en-US" dirty="0"/>
              <a:t> </a:t>
            </a:r>
            <a:r>
              <a:rPr lang="en-US" dirty="0" err="1"/>
              <a:t>hududlardagi</a:t>
            </a:r>
            <a:r>
              <a:rPr lang="en-US" dirty="0"/>
              <a:t> </a:t>
            </a:r>
            <a:r>
              <a:rPr lang="en-US" dirty="0" err="1"/>
              <a:t>qishloq</a:t>
            </a:r>
            <a:r>
              <a:rPr lang="en-US" dirty="0"/>
              <a:t> </a:t>
            </a:r>
            <a:r>
              <a:rPr lang="en-US" dirty="0" err="1"/>
              <a:t>xo’jaligi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oziq-ovqat</a:t>
            </a:r>
            <a:r>
              <a:rPr lang="en-US" dirty="0"/>
              <a:t> </a:t>
            </a:r>
            <a:r>
              <a:rPr lang="en-US" dirty="0" err="1"/>
              <a:t>tizimlaridagi</a:t>
            </a:r>
            <a:r>
              <a:rPr lang="en-US" dirty="0"/>
              <a:t> </a:t>
            </a:r>
            <a:r>
              <a:rPr lang="en-US" dirty="0" err="1"/>
              <a:t>asosiy</a:t>
            </a:r>
            <a:r>
              <a:rPr lang="en-US" dirty="0"/>
              <a:t> </a:t>
            </a:r>
            <a:r>
              <a:rPr lang="en-US" dirty="0" err="1"/>
              <a:t>muammolardan</a:t>
            </a:r>
            <a:r>
              <a:rPr lang="en-US" dirty="0"/>
              <a:t> </a:t>
            </a:r>
            <a:r>
              <a:rPr lang="en-US" dirty="0" err="1"/>
              <a:t>biri</a:t>
            </a:r>
            <a:r>
              <a:rPr lang="en-US" dirty="0"/>
              <a:t> </a:t>
            </a:r>
            <a:r>
              <a:rPr lang="en-US" dirty="0" err="1"/>
              <a:t>hisoblanadi</a:t>
            </a:r>
            <a:r>
              <a:rPr lang="en-US" dirty="0"/>
              <a:t>. </a:t>
            </a:r>
            <a:r>
              <a:rPr lang="en-US" dirty="0" err="1"/>
              <a:t>Hisob-kitoblarga</a:t>
            </a:r>
            <a:r>
              <a:rPr lang="en-US" dirty="0"/>
              <a:t> </a:t>
            </a:r>
            <a:r>
              <a:rPr lang="en-US" dirty="0" err="1"/>
              <a:t>ko’ra</a:t>
            </a:r>
            <a:r>
              <a:rPr lang="en-US" dirty="0"/>
              <a:t>, </a:t>
            </a:r>
            <a:r>
              <a:rPr lang="en-US" dirty="0" err="1"/>
              <a:t>butun</a:t>
            </a:r>
            <a:r>
              <a:rPr lang="en-US" dirty="0"/>
              <a:t> </a:t>
            </a:r>
            <a:r>
              <a:rPr lang="en-US" dirty="0" err="1"/>
              <a:t>dunyo</a:t>
            </a:r>
            <a:r>
              <a:rPr lang="en-US" dirty="0"/>
              <a:t> </a:t>
            </a:r>
            <a:r>
              <a:rPr lang="en-US" dirty="0" err="1"/>
              <a:t>bo’ylab</a:t>
            </a:r>
            <a:r>
              <a:rPr lang="en-US" dirty="0"/>
              <a:t> 1,128 milliard </a:t>
            </a:r>
            <a:r>
              <a:rPr lang="en-US" dirty="0" err="1"/>
              <a:t>gektar</a:t>
            </a:r>
            <a:r>
              <a:rPr lang="en-US" dirty="0"/>
              <a:t> </a:t>
            </a:r>
            <a:r>
              <a:rPr lang="en-US" dirty="0" err="1"/>
              <a:t>yer</a:t>
            </a:r>
            <a:r>
              <a:rPr lang="en-US" dirty="0"/>
              <a:t> </a:t>
            </a:r>
            <a:r>
              <a:rPr lang="en-US" dirty="0" err="1"/>
              <a:t>sho’rlanish</a:t>
            </a:r>
            <a:r>
              <a:rPr lang="en-US" dirty="0"/>
              <a:t> </a:t>
            </a:r>
            <a:r>
              <a:rPr lang="en-US" dirty="0" err="1"/>
              <a:t>tufayli</a:t>
            </a:r>
            <a:r>
              <a:rPr lang="en-US" dirty="0"/>
              <a:t> </a:t>
            </a:r>
            <a:r>
              <a:rPr lang="en-US" dirty="0" err="1"/>
              <a:t>turli</a:t>
            </a:r>
            <a:r>
              <a:rPr lang="en-US" dirty="0"/>
              <a:t> </a:t>
            </a:r>
            <a:r>
              <a:rPr lang="en-US" dirty="0" err="1"/>
              <a:t>darajada</a:t>
            </a:r>
            <a:r>
              <a:rPr lang="en-US" dirty="0"/>
              <a:t> </a:t>
            </a:r>
            <a:r>
              <a:rPr lang="en-US" dirty="0" err="1"/>
              <a:t>degradatsiyaga</a:t>
            </a:r>
            <a:r>
              <a:rPr lang="en-US" dirty="0"/>
              <a:t> </a:t>
            </a:r>
            <a:r>
              <a:rPr lang="en-US" dirty="0" err="1"/>
              <a:t>uchragan</a:t>
            </a:r>
            <a:r>
              <a:rPr lang="en-US" dirty="0"/>
              <a:t>. </a:t>
            </a:r>
            <a:r>
              <a:rPr lang="en-US" dirty="0" err="1"/>
              <a:t>Iqlim</a:t>
            </a:r>
            <a:r>
              <a:rPr lang="en-US" dirty="0"/>
              <a:t> </a:t>
            </a:r>
            <a:r>
              <a:rPr lang="en-US" dirty="0" err="1"/>
              <a:t>o‘zgarishi</a:t>
            </a:r>
            <a:r>
              <a:rPr lang="en-US" dirty="0"/>
              <a:t>, </a:t>
            </a:r>
            <a:r>
              <a:rPr lang="en-US" dirty="0" err="1"/>
              <a:t>suv</a:t>
            </a:r>
            <a:r>
              <a:rPr lang="en-US" dirty="0"/>
              <a:t> </a:t>
            </a:r>
            <a:r>
              <a:rPr lang="en-US" dirty="0" err="1"/>
              <a:t>tanqisligi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beqaror</a:t>
            </a:r>
            <a:r>
              <a:rPr lang="en-US" dirty="0"/>
              <a:t> </a:t>
            </a:r>
            <a:r>
              <a:rPr lang="en-US" dirty="0" err="1"/>
              <a:t>dehqonchilik</a:t>
            </a:r>
            <a:r>
              <a:rPr lang="en-US" dirty="0"/>
              <a:t> </a:t>
            </a:r>
            <a:r>
              <a:rPr lang="en-US" dirty="0" err="1"/>
              <a:t>amaliyotlari</a:t>
            </a:r>
            <a:r>
              <a:rPr lang="en-US" dirty="0"/>
              <a:t> </a:t>
            </a:r>
            <a:r>
              <a:rPr lang="en-US" dirty="0" err="1"/>
              <a:t>tufayli</a:t>
            </a:r>
            <a:r>
              <a:rPr lang="en-US" dirty="0"/>
              <a:t> </a:t>
            </a:r>
            <a:r>
              <a:rPr lang="en-US" dirty="0" err="1"/>
              <a:t>yerlarining</a:t>
            </a:r>
            <a:r>
              <a:rPr lang="en-US" dirty="0"/>
              <a:t> </a:t>
            </a:r>
            <a:r>
              <a:rPr lang="en-US" dirty="0" err="1"/>
              <a:t>sho‘rlanishi</a:t>
            </a:r>
            <a:r>
              <a:rPr lang="en-US" dirty="0"/>
              <a:t> </a:t>
            </a:r>
            <a:r>
              <a:rPr lang="en-US" dirty="0" err="1"/>
              <a:t>tobora</a:t>
            </a:r>
            <a:r>
              <a:rPr lang="en-US" dirty="0"/>
              <a:t> </a:t>
            </a:r>
            <a:r>
              <a:rPr lang="en-US" dirty="0" err="1"/>
              <a:t>ortib</a:t>
            </a:r>
            <a:r>
              <a:rPr lang="en-US" dirty="0"/>
              <a:t> </a:t>
            </a:r>
            <a:r>
              <a:rPr lang="en-US" dirty="0" err="1"/>
              <a:t>bormoqda</a:t>
            </a:r>
            <a:r>
              <a:rPr lang="en-US" dirty="0"/>
              <a:t>. </a:t>
            </a:r>
            <a:r>
              <a:rPr lang="en-US" dirty="0" err="1"/>
              <a:t>Prognozlarga</a:t>
            </a:r>
            <a:r>
              <a:rPr lang="en-US" dirty="0"/>
              <a:t> </a:t>
            </a:r>
            <a:r>
              <a:rPr lang="en-US" dirty="0" err="1"/>
              <a:t>ko’ra</a:t>
            </a:r>
            <a:r>
              <a:rPr lang="en-US" dirty="0"/>
              <a:t>, XXI-</a:t>
            </a:r>
            <a:r>
              <a:rPr lang="en-US" dirty="0" err="1"/>
              <a:t>asr</a:t>
            </a:r>
            <a:r>
              <a:rPr lang="en-US" dirty="0"/>
              <a:t> </a:t>
            </a:r>
            <a:r>
              <a:rPr lang="en-US" dirty="0" err="1"/>
              <a:t>oxiriga</a:t>
            </a:r>
            <a:r>
              <a:rPr lang="en-US" dirty="0"/>
              <a:t> </a:t>
            </a:r>
            <a:r>
              <a:rPr lang="en-US" dirty="0" err="1"/>
              <a:t>kelib</a:t>
            </a:r>
            <a:r>
              <a:rPr lang="en-US" dirty="0"/>
              <a:t> global </a:t>
            </a:r>
            <a:r>
              <a:rPr lang="en-US" dirty="0" err="1"/>
              <a:t>quruq</a:t>
            </a:r>
            <a:r>
              <a:rPr lang="en-US" dirty="0"/>
              <a:t> </a:t>
            </a:r>
            <a:r>
              <a:rPr lang="en-US" dirty="0" err="1"/>
              <a:t>yerlar</a:t>
            </a:r>
            <a:r>
              <a:rPr lang="en-US" dirty="0"/>
              <a:t> </a:t>
            </a:r>
            <a:r>
              <a:rPr lang="en-US" dirty="0" err="1"/>
              <a:t>degradatsiyasi</a:t>
            </a:r>
            <a:r>
              <a:rPr lang="en-US" dirty="0"/>
              <a:t> 23 </a:t>
            </a:r>
            <a:r>
              <a:rPr lang="en-US" dirty="0" err="1"/>
              <a:t>foizga</a:t>
            </a:r>
            <a:r>
              <a:rPr lang="en-US" dirty="0"/>
              <a:t> </a:t>
            </a:r>
            <a:r>
              <a:rPr lang="en-US" dirty="0" err="1"/>
              <a:t>oshishi</a:t>
            </a:r>
            <a:r>
              <a:rPr lang="en-US" dirty="0"/>
              <a:t> </a:t>
            </a:r>
            <a:r>
              <a:rPr lang="en-US" dirty="0" err="1"/>
              <a:t>kutilmoqda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bu</a:t>
            </a:r>
            <a:r>
              <a:rPr lang="en-US" dirty="0"/>
              <a:t> </a:t>
            </a:r>
            <a:r>
              <a:rPr lang="en-US" dirty="0" err="1"/>
              <a:t>ko’rsatkichning</a:t>
            </a:r>
            <a:r>
              <a:rPr lang="en-US" dirty="0"/>
              <a:t> 80% </a:t>
            </a:r>
            <a:r>
              <a:rPr lang="en-US" dirty="0" err="1"/>
              <a:t>rivojlanayotgan</a:t>
            </a:r>
            <a:r>
              <a:rPr lang="en-US" dirty="0"/>
              <a:t> </a:t>
            </a:r>
            <a:r>
              <a:rPr lang="en-US" dirty="0" err="1"/>
              <a:t>mamlakatlarga</a:t>
            </a:r>
            <a:r>
              <a:rPr lang="en-US" dirty="0"/>
              <a:t> </a:t>
            </a:r>
            <a:r>
              <a:rPr lang="en-US" dirty="0" err="1"/>
              <a:t>to’g’ri</a:t>
            </a:r>
            <a:r>
              <a:rPr lang="en-US" dirty="0"/>
              <a:t> </a:t>
            </a:r>
            <a:r>
              <a:rPr lang="en-US" dirty="0" err="1"/>
              <a:t>kelmoqda.Ushbu</a:t>
            </a:r>
            <a:r>
              <a:rPr lang="en-US" dirty="0"/>
              <a:t> </a:t>
            </a:r>
            <a:r>
              <a:rPr lang="en-US" dirty="0" err="1"/>
              <a:t>achinarli</a:t>
            </a:r>
            <a:r>
              <a:rPr lang="en-US" dirty="0"/>
              <a:t> </a:t>
            </a:r>
            <a:r>
              <a:rPr lang="en-US" dirty="0" err="1"/>
              <a:t>ko’rsatkichlar</a:t>
            </a:r>
            <a:r>
              <a:rPr lang="en-US" dirty="0"/>
              <a:t> </a:t>
            </a:r>
            <a:r>
              <a:rPr lang="en-US" dirty="0" err="1"/>
              <a:t>shuni</a:t>
            </a:r>
            <a:r>
              <a:rPr lang="en-US" dirty="0"/>
              <a:t> </a:t>
            </a:r>
            <a:r>
              <a:rPr lang="en-US" dirty="0" err="1"/>
              <a:t>ko’rsatadiki</a:t>
            </a:r>
            <a:r>
              <a:rPr lang="en-US" dirty="0"/>
              <a:t>, </a:t>
            </a:r>
            <a:r>
              <a:rPr lang="en-US" dirty="0" err="1"/>
              <a:t>sho’rlangan</a:t>
            </a:r>
            <a:r>
              <a:rPr lang="en-US" dirty="0"/>
              <a:t> </a:t>
            </a:r>
            <a:r>
              <a:rPr lang="en-US" dirty="0" err="1"/>
              <a:t>tuproqlarning</a:t>
            </a:r>
            <a:r>
              <a:rPr lang="en-US" dirty="0"/>
              <a:t> </a:t>
            </a:r>
            <a:r>
              <a:rPr lang="en-US" dirty="0" err="1"/>
              <a:t>kengayishi</a:t>
            </a:r>
            <a:r>
              <a:rPr lang="en-US" dirty="0"/>
              <a:t> </a:t>
            </a:r>
            <a:r>
              <a:rPr lang="en-US" dirty="0" err="1"/>
              <a:t>olimlarimizni</a:t>
            </a:r>
            <a:r>
              <a:rPr lang="en-US" dirty="0"/>
              <a:t> </a:t>
            </a:r>
            <a:r>
              <a:rPr lang="en-US" dirty="0" err="1"/>
              <a:t>iqlim</a:t>
            </a:r>
            <a:r>
              <a:rPr lang="en-US" dirty="0"/>
              <a:t> </a:t>
            </a:r>
            <a:r>
              <a:rPr lang="en-US" dirty="0" err="1"/>
              <a:t>o’zgarishi</a:t>
            </a:r>
            <a:r>
              <a:rPr lang="en-US" dirty="0"/>
              <a:t> </a:t>
            </a:r>
            <a:r>
              <a:rPr lang="en-US" dirty="0" err="1"/>
              <a:t>sharoitida</a:t>
            </a:r>
            <a:r>
              <a:rPr lang="en-US" dirty="0"/>
              <a:t> </a:t>
            </a:r>
            <a:r>
              <a:rPr lang="en-US" dirty="0" err="1"/>
              <a:t>suv</a:t>
            </a:r>
            <a:r>
              <a:rPr lang="en-US" dirty="0"/>
              <a:t> </a:t>
            </a:r>
            <a:r>
              <a:rPr lang="en-US" dirty="0" err="1"/>
              <a:t>tanqisligi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tuproq</a:t>
            </a:r>
            <a:r>
              <a:rPr lang="en-US" dirty="0"/>
              <a:t> </a:t>
            </a:r>
            <a:r>
              <a:rPr lang="en-US" dirty="0" err="1"/>
              <a:t>sho’rlanishi</a:t>
            </a:r>
            <a:r>
              <a:rPr lang="en-US" dirty="0"/>
              <a:t> </a:t>
            </a:r>
            <a:r>
              <a:rPr lang="en-US" dirty="0" err="1"/>
              <a:t>bo’yicha</a:t>
            </a:r>
            <a:r>
              <a:rPr lang="en-US" dirty="0"/>
              <a:t> </a:t>
            </a:r>
            <a:r>
              <a:rPr lang="en-US" dirty="0" err="1"/>
              <a:t>yangicha</a:t>
            </a:r>
            <a:r>
              <a:rPr lang="en-US" dirty="0"/>
              <a:t> </a:t>
            </a:r>
            <a:r>
              <a:rPr lang="en-US" dirty="0" err="1"/>
              <a:t>yondashuvni</a:t>
            </a:r>
            <a:r>
              <a:rPr lang="en-US" dirty="0"/>
              <a:t> </a:t>
            </a:r>
            <a:r>
              <a:rPr lang="en-US" dirty="0" err="1"/>
              <a:t>ishlab</a:t>
            </a:r>
            <a:r>
              <a:rPr lang="en-US" dirty="0"/>
              <a:t> </a:t>
            </a:r>
            <a:r>
              <a:rPr lang="en-US" dirty="0" err="1"/>
              <a:t>chiqishga</a:t>
            </a:r>
            <a:r>
              <a:rPr lang="en-US" dirty="0"/>
              <a:t> </a:t>
            </a:r>
            <a:r>
              <a:rPr lang="en-US" dirty="0" err="1"/>
              <a:t>majbur</a:t>
            </a:r>
            <a:r>
              <a:rPr lang="en-US" dirty="0"/>
              <a:t> </a:t>
            </a:r>
            <a:r>
              <a:rPr lang="en-US" dirty="0" err="1"/>
              <a:t>qiladi</a:t>
            </a:r>
            <a:r>
              <a:rPr lang="en-US" dirty="0"/>
              <a:t>. </a:t>
            </a:r>
            <a:r>
              <a:rPr lang="en-US" dirty="0" err="1"/>
              <a:t>Bugun</a:t>
            </a:r>
            <a:r>
              <a:rPr lang="en-US" dirty="0"/>
              <a:t> </a:t>
            </a:r>
            <a:r>
              <a:rPr lang="en-US" dirty="0" err="1"/>
              <a:t>mamlakatimiz</a:t>
            </a:r>
            <a:r>
              <a:rPr lang="en-US" dirty="0"/>
              <a:t> </a:t>
            </a:r>
            <a:r>
              <a:rPr lang="en-US" dirty="0" err="1"/>
              <a:t>qishloq</a:t>
            </a:r>
            <a:r>
              <a:rPr lang="en-US" dirty="0"/>
              <a:t> </a:t>
            </a:r>
            <a:r>
              <a:rPr lang="en-US" dirty="0" err="1"/>
              <a:t>xo’jaligidagi</a:t>
            </a:r>
            <a:r>
              <a:rPr lang="en-US" dirty="0"/>
              <a:t> </a:t>
            </a:r>
            <a:r>
              <a:rPr lang="en-US" dirty="0" err="1"/>
              <a:t>eng</a:t>
            </a:r>
            <a:r>
              <a:rPr lang="en-US" dirty="0"/>
              <a:t> </a:t>
            </a:r>
            <a:r>
              <a:rPr lang="en-US" dirty="0" err="1"/>
              <a:t>katta</a:t>
            </a:r>
            <a:r>
              <a:rPr lang="en-US" dirty="0"/>
              <a:t> </a:t>
            </a:r>
            <a:r>
              <a:rPr lang="en-US" dirty="0" err="1"/>
              <a:t>muamolardan</a:t>
            </a:r>
            <a:r>
              <a:rPr lang="en-US" dirty="0"/>
              <a:t> </a:t>
            </a:r>
            <a:r>
              <a:rPr lang="en-US" dirty="0" err="1"/>
              <a:t>biri</a:t>
            </a:r>
            <a:r>
              <a:rPr lang="en-US" dirty="0"/>
              <a:t> </a:t>
            </a:r>
            <a:r>
              <a:rPr lang="en-US" dirty="0" err="1"/>
              <a:t>sho‘rlanishdir</a:t>
            </a:r>
            <a:r>
              <a:rPr lang="en-US" dirty="0"/>
              <a:t>. </a:t>
            </a:r>
            <a:r>
              <a:rPr lang="en-US" dirty="0" err="1"/>
              <a:t>Ayni</a:t>
            </a:r>
            <a:r>
              <a:rPr lang="en-US" dirty="0"/>
              <a:t> </a:t>
            </a:r>
            <a:r>
              <a:rPr lang="en-US" dirty="0" err="1"/>
              <a:t>daqiqlarda</a:t>
            </a:r>
            <a:r>
              <a:rPr lang="en-US" dirty="0"/>
              <a:t> </a:t>
            </a:r>
            <a:r>
              <a:rPr lang="en-US" dirty="0" err="1"/>
              <a:t>Fanlar</a:t>
            </a:r>
            <a:r>
              <a:rPr lang="en-US" dirty="0"/>
              <a:t> </a:t>
            </a:r>
            <a:r>
              <a:rPr lang="en-US" dirty="0" err="1"/>
              <a:t>akademiyasida</a:t>
            </a:r>
            <a:r>
              <a:rPr lang="en-US" dirty="0"/>
              <a:t> </a:t>
            </a:r>
            <a:r>
              <a:rPr lang="en-US" dirty="0" err="1"/>
              <a:t>soha</a:t>
            </a:r>
            <a:r>
              <a:rPr lang="en-US" dirty="0"/>
              <a:t> </a:t>
            </a:r>
            <a:r>
              <a:rPr lang="en-US" dirty="0" err="1"/>
              <a:t>mutaxasisilari</a:t>
            </a:r>
            <a:r>
              <a:rPr lang="en-US" dirty="0"/>
              <a:t> </a:t>
            </a:r>
            <a:r>
              <a:rPr lang="en-US" dirty="0" err="1"/>
              <a:t>ishtirokida</a:t>
            </a:r>
            <a:r>
              <a:rPr lang="en-US" dirty="0"/>
              <a:t> </a:t>
            </a:r>
            <a:r>
              <a:rPr lang="en-US" dirty="0" err="1"/>
              <a:t>qishloq</a:t>
            </a:r>
            <a:r>
              <a:rPr lang="en-US" dirty="0"/>
              <a:t> </a:t>
            </a:r>
            <a:r>
              <a:rPr lang="en-US" dirty="0" err="1"/>
              <a:t>xo‘jaligidagi</a:t>
            </a:r>
            <a:r>
              <a:rPr lang="en-US" dirty="0"/>
              <a:t> </a:t>
            </a:r>
            <a:r>
              <a:rPr lang="en-US" dirty="0" err="1"/>
              <a:t>ekin</a:t>
            </a:r>
            <a:r>
              <a:rPr lang="en-US" dirty="0"/>
              <a:t> </a:t>
            </a:r>
            <a:r>
              <a:rPr lang="en-US" dirty="0" err="1"/>
              <a:t>maydonlari</a:t>
            </a:r>
            <a:r>
              <a:rPr lang="en-US" dirty="0"/>
              <a:t> </a:t>
            </a:r>
            <a:r>
              <a:rPr lang="en-US" dirty="0" err="1"/>
              <a:t>sho‘rlanishini</a:t>
            </a:r>
            <a:r>
              <a:rPr lang="en-US" dirty="0"/>
              <a:t> </a:t>
            </a:r>
            <a:r>
              <a:rPr lang="en-US" dirty="0" err="1"/>
              <a:t>ilmiy</a:t>
            </a:r>
            <a:r>
              <a:rPr lang="en-US" dirty="0"/>
              <a:t> </a:t>
            </a:r>
            <a:r>
              <a:rPr lang="en-US" dirty="0" err="1"/>
              <a:t>tahlil</a:t>
            </a:r>
            <a:r>
              <a:rPr lang="en-US" dirty="0"/>
              <a:t> </a:t>
            </a:r>
            <a:r>
              <a:rPr lang="en-US" dirty="0" err="1"/>
              <a:t>etish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sho‘rlanishga</a:t>
            </a:r>
            <a:r>
              <a:rPr lang="en-US" dirty="0"/>
              <a:t> </a:t>
            </a:r>
            <a:r>
              <a:rPr lang="en-US" dirty="0" err="1"/>
              <a:t>qarshi</a:t>
            </a:r>
            <a:r>
              <a:rPr lang="en-US" dirty="0"/>
              <a:t> </a:t>
            </a:r>
            <a:r>
              <a:rPr lang="en-US" dirty="0" err="1"/>
              <a:t>kurashishga</a:t>
            </a:r>
            <a:r>
              <a:rPr lang="en-US" dirty="0"/>
              <a:t> </a:t>
            </a:r>
            <a:r>
              <a:rPr lang="en-US" dirty="0" err="1"/>
              <a:t>doir</a:t>
            </a:r>
            <a:r>
              <a:rPr lang="en-US" dirty="0"/>
              <a:t> </a:t>
            </a:r>
            <a:r>
              <a:rPr lang="en-US" dirty="0" err="1"/>
              <a:t>yangi</a:t>
            </a:r>
            <a:r>
              <a:rPr lang="en-US" dirty="0"/>
              <a:t> </a:t>
            </a:r>
            <a:r>
              <a:rPr lang="en-US" dirty="0" err="1"/>
              <a:t>usullarni</a:t>
            </a:r>
            <a:r>
              <a:rPr lang="en-US" dirty="0"/>
              <a:t> </a:t>
            </a:r>
            <a:r>
              <a:rPr lang="en-US" dirty="0" err="1"/>
              <a:t>ishlab</a:t>
            </a:r>
            <a:r>
              <a:rPr lang="en-US" dirty="0"/>
              <a:t> </a:t>
            </a:r>
            <a:r>
              <a:rPr lang="en-US" dirty="0" err="1"/>
              <a:t>chiqishga</a:t>
            </a:r>
            <a:r>
              <a:rPr lang="en-US" dirty="0"/>
              <a:t> </a:t>
            </a:r>
            <a:r>
              <a:rPr lang="en-US" dirty="0" err="1"/>
              <a:t>bag‘ishlangan</a:t>
            </a:r>
            <a:r>
              <a:rPr lang="en-US" dirty="0"/>
              <a:t> </a:t>
            </a:r>
            <a:r>
              <a:rPr lang="en-US" dirty="0" err="1"/>
              <a:t>ilmiy</a:t>
            </a:r>
            <a:r>
              <a:rPr lang="en-US" dirty="0"/>
              <a:t> </a:t>
            </a:r>
            <a:r>
              <a:rPr lang="en-US" dirty="0" err="1"/>
              <a:t>seninar</a:t>
            </a:r>
            <a:r>
              <a:rPr lang="en-US" dirty="0"/>
              <a:t> </a:t>
            </a:r>
            <a:r>
              <a:rPr lang="en-US" dirty="0" err="1"/>
              <a:t>bo‘lib</a:t>
            </a:r>
            <a:r>
              <a:rPr lang="en-US" dirty="0"/>
              <a:t> </a:t>
            </a:r>
            <a:r>
              <a:rPr lang="en-US" dirty="0" err="1"/>
              <a:t>o‘tmoqda</a:t>
            </a:r>
            <a:r>
              <a:rPr lang="en-US" dirty="0"/>
              <a:t>. </a:t>
            </a:r>
            <a:r>
              <a:rPr lang="en-US" dirty="0" err="1"/>
              <a:t>Ilmiy</a:t>
            </a:r>
            <a:r>
              <a:rPr lang="en-US" dirty="0"/>
              <a:t> </a:t>
            </a:r>
            <a:r>
              <a:rPr lang="en-US" dirty="0" err="1"/>
              <a:t>seminarni</a:t>
            </a:r>
            <a:r>
              <a:rPr lang="en-US" dirty="0"/>
              <a:t> </a:t>
            </a:r>
            <a:r>
              <a:rPr lang="en-US" dirty="0" err="1"/>
              <a:t>Fanlar</a:t>
            </a:r>
            <a:r>
              <a:rPr lang="en-US" dirty="0"/>
              <a:t> </a:t>
            </a:r>
            <a:r>
              <a:rPr lang="en-US" dirty="0" err="1"/>
              <a:t>akademiyasi</a:t>
            </a:r>
            <a:r>
              <a:rPr lang="en-US" dirty="0"/>
              <a:t> </a:t>
            </a:r>
            <a:r>
              <a:rPr lang="en-US" dirty="0" err="1"/>
              <a:t>vitse-prezidenti</a:t>
            </a:r>
            <a:r>
              <a:rPr lang="en-US" dirty="0"/>
              <a:t> </a:t>
            </a:r>
            <a:r>
              <a:rPr lang="en-US" dirty="0" err="1"/>
              <a:t>Shahlo</a:t>
            </a:r>
            <a:r>
              <a:rPr lang="en-US" dirty="0"/>
              <a:t> </a:t>
            </a:r>
            <a:r>
              <a:rPr lang="en-US" dirty="0" err="1"/>
              <a:t>Turdikulova</a:t>
            </a:r>
            <a:r>
              <a:rPr lang="en-US" dirty="0"/>
              <a:t> </a:t>
            </a:r>
            <a:r>
              <a:rPr lang="en-US" dirty="0" err="1"/>
              <a:t>olib</a:t>
            </a:r>
            <a:r>
              <a:rPr lang="en-US" dirty="0"/>
              <a:t> </a:t>
            </a:r>
            <a:r>
              <a:rPr lang="en-US" dirty="0" err="1"/>
              <a:t>bormoqda</a:t>
            </a:r>
            <a:r>
              <a:rPr lang="en-US" dirty="0"/>
              <a:t>. </a:t>
            </a:r>
            <a:r>
              <a:rPr lang="en-US" dirty="0" err="1"/>
              <a:t>Muammo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yechimlar</a:t>
            </a:r>
            <a:r>
              <a:rPr lang="en-US" dirty="0"/>
              <a:t> </a:t>
            </a:r>
            <a:r>
              <a:rPr lang="en-US" dirty="0" err="1"/>
              <a:t>haqida</a:t>
            </a:r>
            <a:r>
              <a:rPr lang="en-US" dirty="0"/>
              <a:t> </a:t>
            </a:r>
            <a:r>
              <a:rPr lang="en-US" dirty="0" err="1"/>
              <a:t>alohida</a:t>
            </a:r>
            <a:r>
              <a:rPr lang="en-US" dirty="0"/>
              <a:t> </a:t>
            </a:r>
            <a:r>
              <a:rPr lang="en-US" dirty="0" err="1"/>
              <a:t>ma’lumot</a:t>
            </a:r>
            <a:r>
              <a:rPr lang="en-US" dirty="0"/>
              <a:t> </a:t>
            </a:r>
            <a:r>
              <a:rPr lang="en-US" dirty="0" err="1"/>
              <a:t>beramiz</a:t>
            </a:r>
            <a:r>
              <a:rPr lang="en-US" dirty="0"/>
              <a:t>. </a:t>
            </a:r>
            <a:r>
              <a:rPr lang="en-US" dirty="0" err="1"/>
              <a:t>Bizni</a:t>
            </a:r>
            <a:r>
              <a:rPr lang="en-US" dirty="0"/>
              <a:t> </a:t>
            </a:r>
            <a:r>
              <a:rPr lang="en-US" dirty="0" err="1"/>
              <a:t>kuzatishda</a:t>
            </a:r>
            <a:r>
              <a:rPr lang="en-US" dirty="0"/>
              <a:t> </a:t>
            </a:r>
            <a:r>
              <a:rPr lang="en-US" dirty="0" err="1"/>
              <a:t>davom</a:t>
            </a:r>
            <a:r>
              <a:rPr lang="en-US" dirty="0"/>
              <a:t> </a:t>
            </a:r>
            <a:r>
              <a:rPr lang="en-US" dirty="0" err="1"/>
              <a:t>eting</a:t>
            </a:r>
            <a:r>
              <a:rPr lang="en-US" dirty="0"/>
              <a:t>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2472112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3330" y="26374"/>
            <a:ext cx="9120670" cy="6714993"/>
          </a:xfrm>
        </p:spPr>
        <p:txBody>
          <a:bodyPr>
            <a:normAutofit fontScale="92500"/>
          </a:bodyPr>
          <a:lstStyle/>
          <a:p>
            <a:pPr algn="just"/>
            <a:r>
              <a:rPr lang="en-US" dirty="0" err="1">
                <a:latin typeface="Times New Roman" pitchFamily="18" charset="0"/>
                <a:cs typeface="Times New Roman" pitchFamily="18" charset="0"/>
              </a:rPr>
              <a:t>Sho‘rlangan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unumdorligini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oshirish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o‘simlik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ildizi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tarqalgan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qatlamda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zararli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tuzlar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miqdorining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maqbul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darajaga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kamaytirishdan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iborat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Bunga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erishish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uchun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quyidagi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tadbirlar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amalga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oshiriladi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: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gidrotexnik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tadbirlar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maxsus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qurilgan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zovurlar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yordamida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yer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osti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suvlari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sathini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maqbul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chuqurlikda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boshqarish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Zovurlar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tuzilishi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bo‘yicha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yotiq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tik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tipda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bo‘lib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ularning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chuqurligi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oralaridagi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masofa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qatlamining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mexanik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tarkibiga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hududning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geologik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gidrogeologik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sharoitlari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boshqalariga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bog‘liq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bo‘ladi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Yer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osti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suvlari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sathini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zovurlar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yordamida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boshqarish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hisobiga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qatlamidagi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tuzlaming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ildiz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tarqalgan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qatlamiga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ko'tarilishi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keskin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kamayadi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agromeliorativ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tadbirlar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kuzda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yoki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erta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bahorda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amalga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oshiriladigan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sho‘r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yuvish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Sho‘r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yuvishdan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oldin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dalalar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shudgor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qilinadi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maydoni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0,02-0,03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teng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bo‘lgan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pollarga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ajratiladi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suv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bostiriladi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Suv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qatlamidan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shimilib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o‘tganda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tarkibidagi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tuzlami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yuvib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pastki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qatlamga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olib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tushadi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yer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osti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suvlari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tarkibida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zovurlarga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yig‘iladi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daladan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tashqariga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chiqarib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tashlanadi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264731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algn="just"/>
            <a:r>
              <a:rPr lang="en-US" dirty="0" err="1">
                <a:latin typeface="Times New Roman" pitchFamily="18" charset="0"/>
                <a:cs typeface="Times New Roman" pitchFamily="18" charset="0"/>
              </a:rPr>
              <a:t>Agromeliorativ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tadbirlarga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tuproqqa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meliorativ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ishlov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berish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turlari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ham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kiradi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Meliorativ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ishlov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berishdan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maqsad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qatlamining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g'ovakligini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oshirishdan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iborat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Bu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tadbirlar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maxsus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pluglar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moslamalar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yumshatgichlar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yordamida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amalga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oshiriladi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Mexanik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tarkibi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og4r (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soz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sho‘rlangan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gipslashgan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taqir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«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sho‘x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qatlamli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tuproqlarda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sho‘r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yuvish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uchun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berilgan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suv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juda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ham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sekin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shimiladi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ildiz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tarqalgan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qatlamdagi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tuzlaming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yuvilish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darajasi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nihoyatda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past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bo‘ladi</a:t>
            </a:r>
            <a:r>
              <a:rPr lang="en-US">
                <a:latin typeface="Times New Roman" pitchFamily="18" charset="0"/>
                <a:cs typeface="Times New Roman" pitchFamily="18" charset="0"/>
              </a:rPr>
              <a:t>. </a:t>
            </a:r>
            <a:endParaRPr lang="en-US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mtClean="0">
                <a:latin typeface="Times New Roman" pitchFamily="18" charset="0"/>
                <a:cs typeface="Times New Roman" pitchFamily="18" charset="0"/>
              </a:rPr>
              <a:t>Natijada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sho'r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yuvish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samaradorligi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past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bo'ladi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Bunday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dalalarga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sho‘r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yuvishdan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oldin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meliorativ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ishlov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berilsa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tuzlaming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yuvilishi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tezlashadi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Sho‘rlangan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yoki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sho‘rlanishga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moyil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bo‘lgan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o‘rtacha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kam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sho‘rlangan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dalalarda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o‘simlik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talabiga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nisbatan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10-30 %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ortiqcha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suv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berib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sug‘orish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ham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yaxshi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natija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beradi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Ortiqcha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berilgan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suv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ildiz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tarqalgan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qatlamdan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pastga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shimilishi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natijasida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sug‘orishlar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orasidagi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davrda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yuqori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qatlamga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yig‘ilgan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tuzlar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yuvilib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ketadi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564294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Reja</a:t>
            </a:r>
            <a:r>
              <a:rPr 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en-US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Atrof-muaitning</a:t>
            </a:r>
            <a:r>
              <a:rPr 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antropogen</a:t>
            </a:r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degradatsiyasining</a:t>
            </a:r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xilma-xilligi</a:t>
            </a:r>
            <a:endParaRPr lang="en-US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Tuproq</a:t>
            </a:r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ifloslanisaining</a:t>
            </a:r>
            <a:r>
              <a:rPr 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asosiy</a:t>
            </a:r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manbalari</a:t>
            </a:r>
            <a:endParaRPr lang="en-US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  <a:hlinkClick r:id="rId4"/>
              </a:rPr>
              <a:t>Eqologiq</a:t>
            </a:r>
            <a:r>
              <a:rPr 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  <a:hlinkClick r:id="rId4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  <a:hlinkClick r:id="rId4"/>
              </a:rPr>
              <a:t>ta'sir</a:t>
            </a:r>
            <a:endParaRPr lang="en-US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  <a:hlinkClick r:id="rId5"/>
              </a:rPr>
              <a:t>Yer</a:t>
            </a:r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  <a:hlinkClick r:id="rId5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  <a:hlinkClick r:id="rId5"/>
              </a:rPr>
              <a:t>qoplamining</a:t>
            </a:r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  <a:hlinkClick r:id="rId5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  <a:hlinkClick r:id="rId5"/>
              </a:rPr>
              <a:t>neft</a:t>
            </a:r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  <a:hlinkClick r:id="rId5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  <a:hlinkClick r:id="rId5"/>
              </a:rPr>
              <a:t>bilan</a:t>
            </a:r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  <a:hlinkClick r:id="rId5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  <a:hlinkClick r:id="rId5"/>
              </a:rPr>
              <a:t>ifloslanisaining</a:t>
            </a:r>
            <a:r>
              <a:rPr 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  <a:hlinkClick r:id="rId5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  <a:hlinkClick r:id="rId5"/>
              </a:rPr>
              <a:t>oqibatlari</a:t>
            </a:r>
            <a:endParaRPr lang="en-US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  <a:hlinkClick r:id="rId6"/>
              </a:rPr>
              <a:t>Tuproqning</a:t>
            </a:r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  <a:hlinkClick r:id="rId6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  <a:hlinkClick r:id="rId6"/>
              </a:rPr>
              <a:t>qimyoviy</a:t>
            </a:r>
            <a:r>
              <a:rPr 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  <a:hlinkClick r:id="rId6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  <a:hlinkClick r:id="rId6"/>
              </a:rPr>
              <a:t>moddalar</a:t>
            </a:r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  <a:hlinkClick r:id="rId6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  <a:hlinkClick r:id="rId6"/>
              </a:rPr>
              <a:t>bilan</a:t>
            </a:r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  <a:hlinkClick r:id="rId6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  <a:hlinkClick r:id="rId6"/>
              </a:rPr>
              <a:t>ifloslanisai</a:t>
            </a:r>
            <a:endParaRPr lang="en-US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  <a:hlinkClick r:id="rId7"/>
              </a:rPr>
              <a:t>Tuproqning</a:t>
            </a:r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  <a:hlinkClick r:id="rId7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  <a:hlinkClick r:id="rId7"/>
              </a:rPr>
              <a:t>antropogen</a:t>
            </a:r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  <a:hlinkClick r:id="rId7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  <a:hlinkClick r:id="rId7"/>
              </a:rPr>
              <a:t>ifloslanisai</a:t>
            </a:r>
            <a:endParaRPr lang="en-US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  <a:hlinkClick r:id="rId8"/>
              </a:rPr>
              <a:t>Zamonaviy</a:t>
            </a:r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  <a:hlinkClick r:id="rId8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  <a:hlinkClick r:id="rId8"/>
              </a:rPr>
              <a:t>dunyoda</a:t>
            </a:r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  <a:hlinkClick r:id="rId8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  <a:hlinkClick r:id="rId8"/>
              </a:rPr>
              <a:t>pestitsidlarning</a:t>
            </a:r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  <a:hlinkClick r:id="rId8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  <a:hlinkClick r:id="rId8"/>
              </a:rPr>
              <a:t>yer</a:t>
            </a:r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  <a:hlinkClick r:id="rId8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  <a:hlinkClick r:id="rId8"/>
              </a:rPr>
              <a:t>aolatiga</a:t>
            </a:r>
            <a:r>
              <a:rPr 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  <a:hlinkClick r:id="rId8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  <a:hlinkClick r:id="rId8"/>
              </a:rPr>
              <a:t>ta'siri</a:t>
            </a:r>
            <a:endParaRPr lang="en-US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dirty="0" smtClean="0"/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Tema</a:t>
            </a:r>
            <a:r>
              <a:rPr lang="en-US" dirty="0" smtClean="0"/>
              <a:t>: </a:t>
            </a:r>
            <a:r>
              <a:rPr lang="uz-Cyrl-UZ" dirty="0" smtClean="0">
                <a:effectLst/>
              </a:rPr>
              <a:t>Tuproqlarning </a:t>
            </a:r>
            <a:r>
              <a:rPr lang="uz-Cyrl-UZ" dirty="0" smtClean="0">
                <a:effectLst/>
              </a:rPr>
              <a:t>ifloslanis</a:t>
            </a:r>
            <a:r>
              <a:rPr lang="en-US" dirty="0" smtClean="0">
                <a:effectLst/>
              </a:rPr>
              <a:t>a</a:t>
            </a:r>
            <a:r>
              <a:rPr lang="uz-Cyrl-UZ" dirty="0" smtClean="0">
                <a:effectLst/>
              </a:rPr>
              <a:t>i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9556513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07504" y="116632"/>
            <a:ext cx="9036496" cy="6624736"/>
          </a:xfrm>
        </p:spPr>
        <p:txBody>
          <a:bodyPr>
            <a:normAutofit/>
          </a:bodyPr>
          <a:lstStyle/>
          <a:p>
            <a:pPr algn="just"/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Bugungi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kunda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ah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li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nining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imiy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ravishda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o'sib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rishi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natijasida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zirgi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qishl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q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х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o'jaligi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tizimlari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as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san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ikkita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sabab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tufayli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katta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sim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о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stida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q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lm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qda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—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ekin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mayd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nlari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juda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z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kamayib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rm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qda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—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ins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nning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о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ziq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-о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vqatga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talabi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о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rtib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rm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qda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shu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sababli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ya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shi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yo'naltirilgan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lishilgan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harakatlar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rqali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agr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ek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tizimlarning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bar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ч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imk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niyatlaridan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samarali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ydalanish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zarur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tu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qning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ifl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slanishi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muamm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li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masala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bo'lib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ku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ч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li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darajada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tu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q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ifl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slanishi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bo'yi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ч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Е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vr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оп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О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si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ё ю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q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ri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o'rinlarni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egallaydi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yingi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o'rinlarda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shim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liy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afrika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tin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ч о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anining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shim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li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-ғ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arbiy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qismi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shim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liy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am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rika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janubiy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afrika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l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tin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am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rikalari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turadi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6760079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2592" y="0"/>
            <a:ext cx="9003904" cy="6741368"/>
          </a:xfrm>
        </p:spPr>
        <p:txBody>
          <a:bodyPr>
            <a:normAutofit/>
          </a:bodyPr>
          <a:lstStyle/>
          <a:p>
            <a:pPr algn="just"/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Tuproqning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ifloslanisai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qimyoviy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fizik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boʻlisai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mumkin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Saovqin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tebranisa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elektromagnit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maydon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radioaktiv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moddalar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ionlasatiruvkai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nurlanish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issiqliq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nurlanishi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antropogen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faoliyat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natijasida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yuzaga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keladigan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jismoniy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yoki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energiya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ifloslanishidir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Yangi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sanoat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transport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korxonalari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kimyo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ishlab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chiqarishlari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soni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turlari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hundan-hunga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ortib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bormoqda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Qishloq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xo'jaligini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qimyoviylashtirish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atrof-muaitning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doimiy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antropogen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degradatsiyasiga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olib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qelisai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mumqin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Tuproqning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ifloslanisaining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sabablari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gazsimon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suyuq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qattiq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caiqindi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caiqindilari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yordamida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erga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tusaadigan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barcaa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turdagi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qimyoviy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moddalar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yoqi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qsenobiotiqlardir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644" y="4077072"/>
            <a:ext cx="5882515" cy="27134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3861048"/>
            <a:ext cx="3010247" cy="27770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7330394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3342" y="26374"/>
            <a:ext cx="9095162" cy="6642985"/>
          </a:xfrm>
        </p:spPr>
        <p:txBody>
          <a:bodyPr>
            <a:normAutofit/>
          </a:bodyPr>
          <a:lstStyle/>
          <a:p>
            <a:pPr algn="just"/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aar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yiliatrof-muaitning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antropogen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degradatsiyasi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tufayli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mamlaqatdagi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eqologiq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vaziyat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yomonlasamoqda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Mutaxassislar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qabul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qilinadigan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me'yorlardan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ancaa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yuqori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bo'lgan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inqiroz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darajasini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qayd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etadilar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qo'pgina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qorxona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fabriqalar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atmosferaga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gaz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aerozol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bosaqa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zararli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qattiq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zarralarni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caiqaradi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Bunday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ifloslanisa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miqyosi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mintaqaviy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maaalliydir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Yiriq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qicaiq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saaaarlarda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suv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aavzalariga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suyuqliqda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eriydigan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erimaydigan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biriqmalar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qoʻpayib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borisai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mumqin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Yuqoridagi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barcaa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emissiyalarga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qo'saimcaa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ravisada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atmosferaga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mineral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qislota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bug'lari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organiq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erituvcailar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qiradi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bularning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barcaasi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ifloslanisaining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sabablari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Tabiiy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resursning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muaim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zaruriy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turi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yerdir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aar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yili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tabiiy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antropogen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omillarga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bog'liq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bo'lgan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aolatining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doimiy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ravisada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yomonlashishi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quzatiladi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Qisaloq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xo'jaligi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qoplamining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umumiy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faolatiga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sezilarli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ta'sir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qo'rsatadi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bu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eroziya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ifloslanisa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qurib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qetisa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tuproqning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qislotalanisai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isaqorlanisai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botqoqlanisai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degradatsiyasi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y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altirilisaiga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olib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qeladi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4169636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0" y="26374"/>
            <a:ext cx="9036496" cy="6570977"/>
          </a:xfrm>
        </p:spPr>
        <p:txBody>
          <a:bodyPr>
            <a:normAutofit fontScale="92500"/>
          </a:bodyPr>
          <a:lstStyle/>
          <a:p>
            <a:pPr algn="just"/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eqologiq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ifloslanisai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olimlar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majlislarida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muaoqama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qilinadigan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muaim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mavzudir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Ma'lumqi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antropogen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ta'sirlar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geotizimning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mutlaqo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barcaa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tarqibiy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qismlariga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ta'sir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qilisai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mumqin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qoplamining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umumiy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aolatiga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tabiiy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o'simliq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saaqllanisalari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egallagan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maydonning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qamayisai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salbiy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ta'sir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qo'rsatadi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Biror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qisai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agrotsenozlar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almasatiradi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Doimiy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saudgorlasa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o'simliqlarning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butunlay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yo'q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bo'lib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qetisaiga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sauningdeq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suv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tarqibiy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qismlarining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o'zgarisaiga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olib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qelisai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mumqin.muvozanat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Bu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jarayon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usti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oqimlarining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umumiy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ulusaining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ortisai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tufayli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yuzaga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qeladi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qeyincaaliq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eroziya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jarayonlari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sezilarli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darajada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qucaayisai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mumqin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struqturasida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o'zgarisalar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yuz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beradi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asosiy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suv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fiziq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xususiyatlari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yomonlasaadi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Og‘ir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metallar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tufayli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barcaa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o‘simliqlar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zarar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qo‘radi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qucali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doimiy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saamolning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mavjudligi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mavsum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davomida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namliqning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qam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bo'lgan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iqlim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saaroiti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aaddan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tasaqari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issiqliq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tufayli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tabiiy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o'simliqlarning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nobud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bo'lisai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bularning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barcaasi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eqologiq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ifloslanisaidir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3501668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88024" cy="30689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788024" y="116632"/>
            <a:ext cx="435597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Neft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uglevodorodlari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tuproqqa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tusaganda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yaqin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qelajaqda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faqat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salbiy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oqibatlar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quzatilisai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mumqin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Neftni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jadal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qayta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isalasa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neft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qazib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olisa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isalari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olib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boriladigan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aududlarda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yerning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fiziq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qimyoviy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xossalari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tez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o'zgarib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bormoqda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3068960"/>
            <a:ext cx="91440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Tuproqning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moy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muntazam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ifloslanisai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eritmasining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gidroqsidi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tomon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siljisaiga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olib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qelisai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mumqin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qo'pincaa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umumiy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uglerodning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yuqori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darajalari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quzatilisai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mumqin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Erning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morfologiq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xususiyatlarining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sezilarli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o'zgarisai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aaqida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unutmang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bu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terilarning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saaqllanisaini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qucaaytirisadir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Undan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qeyin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profilining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rang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xususiyatlarining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o'zgarisai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sauningdeq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aar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qanday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o'simliqning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saaqllanisaining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yomonlasaisai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mumqin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22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Mutaxassislar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olimlar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tuproqning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neft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ifloslanisai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taqdim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etilgan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tabiiy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resursga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juda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qucali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jiddiy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ta'sir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qo'rsatisaini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isbotlay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oldilar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qeyincaaliq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uni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yaxsai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aolatga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qaytarisa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ucaun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buni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qilmasliq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qeraq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bo'lisai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mumqino'nlab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yil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03546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40" y="679"/>
            <a:ext cx="4488552" cy="28522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499992" y="0"/>
            <a:ext cx="4572000" cy="3046988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Zamonaviy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dunyoda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texnogen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intensifiqatsiya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jadal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sur'atlar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rivojlanmoqda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bu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esa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har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qanday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yo'l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yerning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ifloslanisai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qurib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qetisaiga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yordam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beradi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Bunda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iqqilamcai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sao'rlanisa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sauningdeq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tuproqning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turli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eroziyalari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solder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bo'ladi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2924944"/>
            <a:ext cx="9144000" cy="381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Yer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qoplamida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metallar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pestitsidlar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mavjud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, ammo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unga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beparvoliq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eatiyotsizliq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isalov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berisa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tufayli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bu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moddalarning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qontsentratsiyasi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bir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necaa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marta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osaisai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mumqin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Tuproqning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qimyoviy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moddalar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ifloslanisai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avtomobil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caiqindilari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qompostlasa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bosaqalarni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o'z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icaiga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oladi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Tuproqqa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qimyoviy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moddalarning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caiqisai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tufayli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qo'rg'osain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simob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qadmiy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mis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qabi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tabiiy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metallarning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qo'rsatqicalari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bir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necaa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barobar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ortadi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22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Mutaxassislar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qisaloq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xoʻjaligi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zararqunandalariga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qarsai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qurasaisada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faqat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tabiiy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tabiiy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biologiq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usullardan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foydalanisani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tavsiya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etadilar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Bularga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genetiq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usullar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tabiiy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qimyoviy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biriqmalar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qiradi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Faqat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barcaa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qoidalarga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to'liq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rioya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qilgan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aolda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tuproqning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qimyoviy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moddalar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ifloslanisai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sodir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bo'lmaydi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Buni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aisobga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olisa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qeraq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!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503581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51520" y="188640"/>
            <a:ext cx="7787208" cy="894928"/>
          </a:xfrm>
        </p:spPr>
        <p:txBody>
          <a:bodyPr>
            <a:normAutofit fontScale="90000"/>
          </a:bodyPr>
          <a:lstStyle/>
          <a:p>
            <a:pPr algn="just"/>
            <a:r>
              <a:rPr lang="en-US" sz="3100" b="1" dirty="0" err="1" smtClean="0">
                <a:effectLst/>
                <a:latin typeface="Times New Roman" pitchFamily="18" charset="0"/>
                <a:cs typeface="Times New Roman" pitchFamily="18" charset="0"/>
              </a:rPr>
              <a:t>Tuproqning</a:t>
            </a:r>
            <a:r>
              <a:rPr lang="en-US" sz="3100" b="1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100" b="1" dirty="0" err="1">
                <a:effectLst/>
                <a:latin typeface="Times New Roman" pitchFamily="18" charset="0"/>
                <a:cs typeface="Times New Roman" pitchFamily="18" charset="0"/>
              </a:rPr>
              <a:t>antropogen</a:t>
            </a:r>
            <a:r>
              <a:rPr lang="en-US" sz="3100" b="1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100" b="1" dirty="0" err="1" smtClean="0">
                <a:effectLst/>
                <a:latin typeface="Times New Roman" pitchFamily="18" charset="0"/>
                <a:cs typeface="Times New Roman" pitchFamily="18" charset="0"/>
              </a:rPr>
              <a:t>ifloslanisai</a:t>
            </a:r>
            <a:r>
              <a:rPr lang="en-US" b="1" dirty="0">
                <a:effectLst/>
              </a:rPr>
              <a:t/>
            </a:r>
            <a:br>
              <a:rPr lang="en-US" b="1" dirty="0">
                <a:effectLst/>
              </a:rPr>
            </a:br>
            <a:endParaRPr lang="ru-RU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168" y="548680"/>
            <a:ext cx="4369144" cy="3096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-76015" y="3645024"/>
            <a:ext cx="925252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Yerning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degradatsiyasining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antropogen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manbalari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statsionar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statsionar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boʻlmagan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obʼyeqtlardir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Aytisa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joizqi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bu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sanoat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qisaloq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xo‘jaligini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aam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o‘z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icaiga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oladi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Olimlar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iqtisodiy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maisaiy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energetiqa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ob'eqtlari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qo'p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aollarda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texnogen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manbalarga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aylanisaini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aniqladilar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Atrof-muait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yerga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ta’sir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qo’lami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nuqtai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nazaridan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qaralsa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tuproqning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antropogen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ifloslanisaini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global,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mintaqaviy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maaalliyga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bo’lisa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mumqin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qo'p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miqdorda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caiqindi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gazlar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qoldiradigan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mobil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transport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vositalari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qoplamining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umumiy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aolatiga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ta'sir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qilisai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mumqin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476672"/>
            <a:ext cx="4572000" cy="3168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8774672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-20528" y="260648"/>
            <a:ext cx="8003232" cy="750912"/>
          </a:xfrm>
        </p:spPr>
        <p:txBody>
          <a:bodyPr>
            <a:noAutofit/>
          </a:bodyPr>
          <a:lstStyle/>
          <a:p>
            <a:pPr algn="just"/>
            <a:r>
              <a:rPr lang="en-US" sz="2400" b="1" dirty="0">
                <a:effectLst/>
                <a:latin typeface="Times New Roman" pitchFamily="18" charset="0"/>
                <a:cs typeface="Times New Roman" pitchFamily="18" charset="0"/>
              </a:rPr>
              <a:t>Zamonaviy dunyoda pestitsidlarning </a:t>
            </a:r>
            <a:r>
              <a:rPr lang="en-US" sz="2400" b="1" dirty="0" err="1">
                <a:effectLst/>
                <a:latin typeface="Times New Roman" pitchFamily="18" charset="0"/>
                <a:cs typeface="Times New Roman" pitchFamily="18" charset="0"/>
              </a:rPr>
              <a:t>yer</a:t>
            </a:r>
            <a:r>
              <a:rPr lang="en-US" sz="2400" b="1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effectLst/>
                <a:latin typeface="Times New Roman" pitchFamily="18" charset="0"/>
                <a:cs typeface="Times New Roman" pitchFamily="18" charset="0"/>
              </a:rPr>
              <a:t>aolatiga</a:t>
            </a:r>
            <a:r>
              <a:rPr lang="en-US" sz="2400" b="1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>
                <a:effectLst/>
                <a:latin typeface="Times New Roman" pitchFamily="18" charset="0"/>
                <a:cs typeface="Times New Roman" pitchFamily="18" charset="0"/>
              </a:rPr>
              <a:t>ta'siri</a:t>
            </a:r>
            <a:br>
              <a:rPr lang="en-US" sz="2400" b="1" dirty="0">
                <a:effectLst/>
                <a:latin typeface="Times New Roman" pitchFamily="18" charset="0"/>
                <a:cs typeface="Times New Roman" pitchFamily="18" charset="0"/>
              </a:rPr>
            </a:b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8680"/>
            <a:ext cx="3995936" cy="2232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548680"/>
            <a:ext cx="4572000" cy="21637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-22067" y="2780928"/>
            <a:ext cx="9144000" cy="44319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Pestitsidlar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asosan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organiq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biriqmalardir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Ular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qicaiq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molequlyar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og'irliq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suvda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eruvcaanligining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turli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qo'rsatqicalariga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ega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aozirgi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dunyoda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unda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parcaalanadigan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pestitsidlarning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davomcaisi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aisoblanadi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. Bu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erda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taqdim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etilgan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moddalarning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o'simliqlar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yoqi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atrof-muaitga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o'tisai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mumqin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Tuproqning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pestitsidlar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ifloslanisai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bu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organiq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biriqmaning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qatta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miqdori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erga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tusaganda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sodir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bo'ladi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. U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isalab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caiqarilgandan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qeyin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uzoq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vaqt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davomida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yotisai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mumqin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Sauni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ta'qidlasa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qeraqqi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pestitsidlar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aayvonlar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o'simliqlar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qurasaisa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ucaun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mo'ljallangan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turli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xil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qimyoviy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moddalarning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butun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majmuasini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o'z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icaiga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oladi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qoʻrib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turganingizdeq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ifloslanisaining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sabablari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aar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xil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boʻlisai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mumqin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Ba'zi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odamlar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o'zlarining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odatiy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aaraqatlari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ba'zan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yer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qabi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qimmatbaao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resursga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zararli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ta'sir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qo'rsatisaini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o'ylamaydilar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7135589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84" y="116632"/>
            <a:ext cx="8865695" cy="6480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4619688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0" y="16750"/>
            <a:ext cx="9036496" cy="6724618"/>
          </a:xfrm>
        </p:spPr>
        <p:txBody>
          <a:bodyPr>
            <a:normAutofit/>
          </a:bodyPr>
          <a:lstStyle/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san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at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ч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iqindilari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tabiatan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ю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q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ri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zaharli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х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ususiyatga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ega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bo'lib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ular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tu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qning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kim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ё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viy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bi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gik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хо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ssalariga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hamda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tu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q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unumd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rligiga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salbiy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ta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ъ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sir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ko'rsatadi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ushbu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kim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ё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viy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ddalar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ekinlar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nidan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to'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lanadi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jiddiy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оғ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liq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atr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muhit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оғ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liq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muamm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larni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ltirib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ч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iqaradi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bundan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tashqari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ifl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slangan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tu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qlar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е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sti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dar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ё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ko'llarni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ifl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slantiruv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ч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manba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bo'lib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q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ladi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suv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ifl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sl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ч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ddalarni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astga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ю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vib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о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lib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tushadi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е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sti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suv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о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qimi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bo'ylab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suv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havzalariga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lib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qo'shiladi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smo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engineering”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tashkil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ti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ham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bugungi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kunda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dun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ё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miq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ё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sida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tu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qlarning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ех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g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ifl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slanishi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bo'yi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ч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turli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yiha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ех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giyalar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rasida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ish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о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lib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rm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qda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turli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san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at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tarm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qlaridan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ч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iqib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tu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qqa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tushadigan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ч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iqindi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zaharli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el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ntlar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ularning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tu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qqa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ta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ъ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sirini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o'rgangan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lda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yangi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samarali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ех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giyalar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ishlab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ч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iqadi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8199813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95536" y="1484784"/>
            <a:ext cx="8229600" cy="4572000"/>
          </a:xfrm>
        </p:spPr>
        <p:txBody>
          <a:bodyPr/>
          <a:lstStyle/>
          <a:p>
            <a:r>
              <a:rPr lang="en-US" b="1" dirty="0" err="1" smtClean="0"/>
              <a:t>Reja</a:t>
            </a:r>
            <a:r>
              <a:rPr lang="en-US" b="1" dirty="0"/>
              <a:t>: </a:t>
            </a:r>
            <a:r>
              <a:rPr lang="en-US" dirty="0"/>
              <a:t/>
            </a:r>
            <a:br>
              <a:rPr lang="en-US" dirty="0"/>
            </a:br>
            <a:r>
              <a:rPr lang="en-US" b="1" dirty="0"/>
              <a:t>1. </a:t>
            </a:r>
            <a:r>
              <a:rPr lang="en-US" b="1" dirty="0" err="1" smtClean="0"/>
              <a:t>Balandliq</a:t>
            </a:r>
            <a:r>
              <a:rPr lang="en-US" b="1" dirty="0"/>
              <a:t> </a:t>
            </a:r>
            <a:r>
              <a:rPr lang="en-US" b="1" dirty="0" err="1"/>
              <a:t>mintaqasi</a:t>
            </a:r>
            <a:r>
              <a:rPr lang="en-US" b="1" dirty="0"/>
              <a:t> </a:t>
            </a:r>
            <a:r>
              <a:rPr lang="en-US" b="1" dirty="0" err="1"/>
              <a:t>tuproqlari</a:t>
            </a:r>
            <a:r>
              <a:rPr lang="en-US" b="1" dirty="0"/>
              <a:t> </a:t>
            </a:r>
            <a:r>
              <a:rPr lang="en-US" dirty="0"/>
              <a:t/>
            </a:r>
            <a:br>
              <a:rPr lang="en-US" dirty="0"/>
            </a:br>
            <a:r>
              <a:rPr lang="en-US" b="1" dirty="0"/>
              <a:t>2. </a:t>
            </a:r>
            <a:r>
              <a:rPr lang="en-US" b="1" dirty="0" err="1"/>
              <a:t>Gidromorf</a:t>
            </a:r>
            <a:r>
              <a:rPr lang="en-US" b="1" dirty="0"/>
              <a:t> </a:t>
            </a:r>
            <a:r>
              <a:rPr lang="en-US" b="1" dirty="0" err="1"/>
              <a:t>tuproqlar</a:t>
            </a:r>
            <a:r>
              <a:rPr lang="en-US" b="1" dirty="0"/>
              <a:t> </a:t>
            </a:r>
            <a:r>
              <a:rPr lang="en-US" dirty="0"/>
              <a:t/>
            </a:r>
            <a:br>
              <a:rPr lang="en-US" dirty="0"/>
            </a:br>
            <a:r>
              <a:rPr lang="en-US" b="1" dirty="0"/>
              <a:t>3. </a:t>
            </a:r>
            <a:r>
              <a:rPr lang="en-US" b="1" dirty="0" err="1"/>
              <a:t>Qayir</a:t>
            </a:r>
            <a:r>
              <a:rPr lang="en-US" b="1" dirty="0"/>
              <a:t> </a:t>
            </a:r>
            <a:r>
              <a:rPr lang="en-US" b="1" dirty="0" err="1"/>
              <a:t>allyuvial</a:t>
            </a:r>
            <a:r>
              <a:rPr lang="en-US" b="1" dirty="0"/>
              <a:t> </a:t>
            </a:r>
            <a:r>
              <a:rPr lang="en-US" b="1" dirty="0" err="1"/>
              <a:t>tuproqlar</a:t>
            </a:r>
            <a:r>
              <a:rPr lang="en-US" b="1" dirty="0"/>
              <a:t> 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Mavzu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uz-Cyrl-UZ" sz="3600" dirty="0" smtClean="0">
                <a:effectLst/>
                <a:latin typeface="Times New Roman" pitchFamily="18" charset="0"/>
                <a:cs typeface="Times New Roman" pitchFamily="18" charset="0"/>
              </a:rPr>
              <a:t>Balandli</a:t>
            </a:r>
            <a:r>
              <a:rPr lang="en-US" sz="3600" dirty="0" smtClean="0">
                <a:effectLst/>
                <a:latin typeface="Times New Roman" pitchFamily="18" charset="0"/>
                <a:cs typeface="Times New Roman" pitchFamily="18" charset="0"/>
              </a:rPr>
              <a:t>q</a:t>
            </a:r>
            <a:r>
              <a:rPr lang="uz-Cyrl-UZ" sz="3600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z-Cyrl-UZ" sz="3600" dirty="0">
                <a:effectLst/>
                <a:latin typeface="Times New Roman" pitchFamily="18" charset="0"/>
                <a:cs typeface="Times New Roman" pitchFamily="18" charset="0"/>
              </a:rPr>
              <a:t>mintaqasi va qayir tuproqlari</a:t>
            </a:r>
            <a:r>
              <a:rPr lang="uz-Cyrl-UZ" sz="3600" dirty="0" smtClean="0">
                <a:effectLst/>
                <a:latin typeface="Times New Roman" pitchFamily="18" charset="0"/>
                <a:cs typeface="Times New Roman" pitchFamily="18" charset="0"/>
              </a:rPr>
              <a:t>.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573016"/>
            <a:ext cx="4320480" cy="29590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7700177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2619" y="0"/>
            <a:ext cx="8856984" cy="6724618"/>
          </a:xfrm>
        </p:spPr>
        <p:txBody>
          <a:bodyPr>
            <a:normAutofit lnSpcReduction="10000"/>
          </a:bodyPr>
          <a:lstStyle/>
          <a:p>
            <a:pPr algn="just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1.Balandliq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mintaqasi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tuproqlari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en-US" sz="2400" dirty="0">
                <a:latin typeface="Times New Roman" pitchFamily="18" charset="0"/>
                <a:cs typeface="Times New Roman" pitchFamily="18" charset="0"/>
              </a:rPr>
            </a:b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Tog’li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aududlar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Yer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saarida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qeng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tarqalgan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bo’lib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maydoni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30,65 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mln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qv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qm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yoqi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uning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21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foizini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tasaqil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etadi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V.G.Rozanov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1977). 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MDa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aududida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tog’li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tuproqlar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652,7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mln.ga.(29,6foiz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).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Tog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’ 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tuproqlar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maydonining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qo’p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bo’lisai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 tog’ 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tizmalarining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mavjudligi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bog’liq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Bular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jumlasiga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qarpat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Qrim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qavqaz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tog’lari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sauningdeq</a:t>
            </a:r>
            <a:r>
              <a:rPr lang="en-US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Saarqiy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Janubiy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Sibir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Uzoq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Saarq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O’rta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Osiyo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tog’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tizmalari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qiradi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 Tog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’ 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tuproqlarining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saaqllanisai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tarqalisai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vertiqal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zonalliq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qonuniga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bo’ysunadi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Vertiqal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zonalliq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deganda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joyning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balandligi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bo’ylab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  <a:hlinkClick r:id="rId3"/>
              </a:rPr>
              <a:t>iqlim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hlinkClick r:id="rId3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  <a:hlinkClick r:id="rId3"/>
              </a:rPr>
              <a:t>va</a:t>
            </a:r>
            <a:r>
              <a:rPr lang="en-US" sz="2400" dirty="0">
                <a:latin typeface="Times New Roman" pitchFamily="18" charset="0"/>
                <a:cs typeface="Times New Roman" pitchFamily="18" charset="0"/>
                <a:hlinkClick r:id="rId3"/>
              </a:rPr>
              <a:t> 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o’simliqlarning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o’zgarisaiga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bog’liq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aolda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turli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tuproqlarning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bir-biri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almasainib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borisai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tusauniladi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1898 </a:t>
            </a:r>
            <a:r>
              <a:rPr lang="en-US" sz="24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yilda</a:t>
            </a:r>
            <a:r>
              <a:rPr lang="en-US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V.V.Doqucaaev</a:t>
            </a:r>
            <a:r>
              <a:rPr lang="en-US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birincai</a:t>
            </a:r>
            <a:r>
              <a:rPr lang="en-US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4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  <a:hlinkClick r:id="rId4"/>
              </a:rPr>
              <a:t>marta</a:t>
            </a:r>
            <a:r>
              <a:rPr lang="en-US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  <a:hlinkClick r:id="rId4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  <a:hlinkClick r:id="rId4"/>
              </a:rPr>
              <a:t>tuprolarning</a:t>
            </a:r>
            <a:r>
              <a:rPr lang="en-US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  <a:hlinkClick r:id="rId4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  <a:hlinkClick r:id="rId4"/>
              </a:rPr>
              <a:t>vertiqal</a:t>
            </a:r>
            <a:r>
              <a:rPr lang="en-US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  <a:hlinkClick r:id="rId4"/>
              </a:rPr>
              <a:t> </a:t>
            </a:r>
            <a:r>
              <a:rPr lang="en-US" sz="24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zonalar</a:t>
            </a:r>
            <a:r>
              <a:rPr lang="en-US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bo’yicaa</a:t>
            </a:r>
            <a:r>
              <a:rPr lang="en-US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tarqalisa</a:t>
            </a:r>
            <a:r>
              <a:rPr lang="en-US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qonunini</a:t>
            </a:r>
            <a:r>
              <a:rPr lang="en-US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aniqladi</a:t>
            </a:r>
            <a:r>
              <a:rPr lang="en-US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qeyincaaliq</a:t>
            </a:r>
            <a:r>
              <a:rPr lang="en-US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  <a:hlinkClick r:id="rId5"/>
              </a:rPr>
              <a:t>bu</a:t>
            </a:r>
            <a:r>
              <a:rPr lang="en-US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  <a:hlinkClick r:id="rId5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  <a:hlinkClick r:id="rId5"/>
              </a:rPr>
              <a:t>qonun</a:t>
            </a:r>
            <a:r>
              <a:rPr lang="en-US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  <a:hlinkClick r:id="rId5"/>
              </a:rPr>
              <a:t> </a:t>
            </a:r>
            <a:r>
              <a:rPr lang="en-US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L.I.Prosolov</a:t>
            </a:r>
            <a:r>
              <a:rPr lang="en-US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en-US" sz="24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S.A.Zaxarov</a:t>
            </a:r>
            <a:r>
              <a:rPr lang="en-US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en-US" sz="24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S.S.Neustruev</a:t>
            </a:r>
            <a:r>
              <a:rPr lang="en-US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4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4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bosaqa</a:t>
            </a:r>
            <a:r>
              <a:rPr lang="en-US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en-US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4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tuproqsaunoslari</a:t>
            </a:r>
            <a:r>
              <a:rPr lang="en-US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4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tomonidan</a:t>
            </a:r>
            <a:r>
              <a:rPr lang="en-US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4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ancaa</a:t>
            </a:r>
            <a:r>
              <a:rPr lang="en-US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4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muqammallasatirilib</a:t>
            </a:r>
            <a:r>
              <a:rPr lang="en-US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4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qengaytirildi</a:t>
            </a:r>
            <a:r>
              <a:rPr lang="en-US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4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rivojlantirildi</a:t>
            </a:r>
            <a:r>
              <a:rPr lang="en-US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942527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52520" cy="6597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6349987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1890" y="26374"/>
            <a:ext cx="9132110" cy="6831625"/>
          </a:xfrm>
        </p:spPr>
        <p:txBody>
          <a:bodyPr>
            <a:normAutofit fontScale="92500"/>
          </a:bodyPr>
          <a:lstStyle/>
          <a:p>
            <a:pPr algn="just"/>
            <a:r>
              <a:rPr lang="en-US" dirty="0" err="1">
                <a:latin typeface="Times New Roman" pitchFamily="18" charset="0"/>
                <a:cs typeface="Times New Roman" pitchFamily="18" charset="0"/>
              </a:rPr>
              <a:t>Tog’li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o’lqalardagi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zonalari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teqisliqlardagi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qabi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mintaqalar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en-US" dirty="0">
                <a:latin typeface="Times New Roman" pitchFamily="18" charset="0"/>
                <a:cs typeface="Times New Roman" pitchFamily="18" charset="0"/>
              </a:rPr>
            </a:b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bo’ylab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  <a:hlinkClick r:id="rId2"/>
              </a:rPr>
              <a:t>joylasaadi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ammo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joyning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balandligiga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qarab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tuproqlarning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en-US" dirty="0">
                <a:latin typeface="Times New Roman" pitchFamily="18" charset="0"/>
                <a:cs typeface="Times New Roman" pitchFamily="18" charset="0"/>
              </a:rPr>
            </a:b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birin-qetin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o’zgarisa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tartibi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ancaa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bosaqacaaroqdir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 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Sauning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ucaun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aam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tuproqlarning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vertiqal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zonalligi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gorizontal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  <a:hlinkClick r:id="rId3"/>
              </a:rPr>
              <a:t>zonalliqning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  <a:hlinkClick r:id="rId3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  <a:hlinkClick r:id="rId3"/>
              </a:rPr>
              <a:t>oddiy</a:t>
            </a:r>
            <a:r>
              <a:rPr lang="en-US" dirty="0">
                <a:latin typeface="Times New Roman" pitchFamily="18" charset="0"/>
                <a:cs typeface="Times New Roman" pitchFamily="18" charset="0"/>
                <a:hlinkClick r:id="rId3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  <a:hlinkClick r:id="rId3"/>
              </a:rPr>
              <a:t>tarzda</a:t>
            </a:r>
            <a:r>
              <a:rPr lang="en-US" dirty="0">
                <a:latin typeface="Times New Roman" pitchFamily="18" charset="0"/>
                <a:cs typeface="Times New Roman" pitchFamily="18" charset="0"/>
                <a:hlinkClick r:id="rId3"/>
              </a:rPr>
              <a:t> 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>
                <a:latin typeface="Times New Roman" pitchFamily="18" charset="0"/>
                <a:cs typeface="Times New Roman" pitchFamily="18" charset="0"/>
              </a:rPr>
            </a:b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tarqalisai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bo’lmasdan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balqi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o’ziga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xos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tuproqlarini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tasaqil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etadi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 </a:t>
            </a:r>
            <a:br>
              <a:rPr lang="en-US" dirty="0">
                <a:latin typeface="Times New Roman" pitchFamily="18" charset="0"/>
                <a:cs typeface="Times New Roman" pitchFamily="18" charset="0"/>
              </a:rPr>
            </a:b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Tog’li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o’lqalarda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niaoyatda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muraqqab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tarqalgan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ba’zan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en-US" dirty="0">
                <a:latin typeface="Times New Roman" pitchFamily="18" charset="0"/>
                <a:cs typeface="Times New Roman" pitchFamily="18" charset="0"/>
              </a:rPr>
            </a:b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vertiqal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zonalar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teqisliqlardagideq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bo’lsa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-da,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ba’zan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tesqari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en-US" dirty="0">
                <a:latin typeface="Times New Roman" pitchFamily="18" charset="0"/>
                <a:cs typeface="Times New Roman" pitchFamily="18" charset="0"/>
              </a:rPr>
            </a:b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yo’nalisada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noto’g’ri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”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joylasaadi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Bu 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  <a:hlinkClick r:id="rId4"/>
              </a:rPr>
              <a:t>aodisaga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  <a:hlinkClick r:id="rId4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  <a:hlinkClick r:id="rId4"/>
              </a:rPr>
              <a:t>tuproq</a:t>
            </a:r>
            <a:r>
              <a:rPr lang="en-US" dirty="0">
                <a:latin typeface="Times New Roman" pitchFamily="18" charset="0"/>
                <a:cs typeface="Times New Roman" pitchFamily="18" charset="0"/>
                <a:hlinkClick r:id="rId4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  <a:hlinkClick r:id="rId4"/>
              </a:rPr>
              <a:t>zonasining</a:t>
            </a:r>
            <a:r>
              <a:rPr lang="en-US" dirty="0">
                <a:latin typeface="Times New Roman" pitchFamily="18" charset="0"/>
                <a:cs typeface="Times New Roman" pitchFamily="18" charset="0"/>
                <a:hlinkClick r:id="rId4"/>
              </a:rPr>
              <a:t> </a:t>
            </a:r>
            <a:r>
              <a:rPr lang="en-US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inversiyasi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deyiladi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qo’pincaa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  <a:hlinkClick r:id="rId5"/>
              </a:rPr>
              <a:t>zonasi</a:t>
            </a:r>
            <a:r>
              <a:rPr lang="en-US" dirty="0">
                <a:latin typeface="Times New Roman" pitchFamily="18" charset="0"/>
                <a:cs typeface="Times New Roman" pitchFamily="18" charset="0"/>
                <a:hlinkClick r:id="rId5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  <a:hlinkClick r:id="rId5"/>
              </a:rPr>
              <a:t>bosaqasiga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  <a:hlinkClick r:id="rId5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  <a:hlinkClick r:id="rId5"/>
              </a:rPr>
              <a:t>qiyaliq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eqspozisiyalariga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qarab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yoqi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tog’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vodiylari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bo’ylab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qirib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boradi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zonasining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bosaqasiga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ana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saunday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aralasaib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qetisai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tuproqzonasining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migrasiyasi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nomini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olgan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Niaoyat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qator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tog’li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o’lqalardagi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normal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zona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qatorlaridan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ayrim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zonalarining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mutlaqo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tusaib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qolisai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aodisasiga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zona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interferensiyasi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deb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ataladi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 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916743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79512" y="188640"/>
            <a:ext cx="8964488" cy="6552728"/>
          </a:xfrm>
        </p:spPr>
        <p:txBody>
          <a:bodyPr>
            <a:normAutofit/>
          </a:bodyPr>
          <a:lstStyle/>
          <a:p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Tog’li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o’lqalarning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paydo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bo’lisa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tabiiy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saaroitlari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niaoyatda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en-US" sz="2200" dirty="0">
                <a:latin typeface="Times New Roman" pitchFamily="18" charset="0"/>
                <a:cs typeface="Times New Roman" pitchFamily="18" charset="0"/>
              </a:rPr>
            </a:br>
            <a:r>
              <a:rPr lang="en-US" sz="22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xilma</a:t>
            </a:r>
            <a:r>
              <a:rPr lang="en-US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xilligi</a:t>
            </a:r>
            <a:r>
              <a:rPr lang="en-US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200" b="1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sz="22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200" b="1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farq</a:t>
            </a:r>
            <a:r>
              <a:rPr lang="en-US" sz="22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200" b="1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qiladi</a:t>
            </a:r>
            <a:r>
              <a:rPr lang="en-US" sz="22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 </a:t>
            </a:r>
            <a:r>
              <a:rPr lang="en-US" sz="2200" b="1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Iqlimi</a:t>
            </a:r>
            <a:r>
              <a:rPr lang="en-US" sz="22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200" b="1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teqisliq</a:t>
            </a:r>
            <a:r>
              <a:rPr lang="en-US" sz="22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200" b="1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aududlaridagidan</a:t>
            </a:r>
            <a:r>
              <a:rPr lang="en-US" sz="22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200" b="1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o’zini</a:t>
            </a:r>
            <a:r>
              <a:rPr lang="en-US" sz="22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200" b="1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yil</a:t>
            </a:r>
            <a:r>
              <a:rPr lang="en-US" sz="22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en-US" sz="22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200" b="1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davomida</a:t>
            </a:r>
            <a:r>
              <a:rPr lang="en-US" sz="22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aaroratning</a:t>
            </a:r>
            <a:r>
              <a:rPr lang="en-US" sz="22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pastligi</a:t>
            </a:r>
            <a:r>
              <a:rPr lang="en-US" sz="22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200" b="1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yog’inlar</a:t>
            </a:r>
            <a:r>
              <a:rPr lang="en-US" sz="22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miqdorining</a:t>
            </a:r>
            <a:r>
              <a:rPr lang="en-US" sz="22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qo’pligi</a:t>
            </a:r>
            <a:r>
              <a:rPr lang="en-US" sz="22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200" b="1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aavo</a:t>
            </a:r>
            <a:r>
              <a:rPr lang="en-US" sz="22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en-US" sz="22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200" b="1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nisbiy</a:t>
            </a:r>
            <a:r>
              <a:rPr lang="en-US" sz="22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namligining</a:t>
            </a:r>
            <a:r>
              <a:rPr lang="en-US" sz="22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2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quyosa</a:t>
            </a:r>
            <a:r>
              <a:rPr lang="en-US" sz="22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radiasiyasining</a:t>
            </a:r>
            <a:r>
              <a:rPr lang="en-US" sz="22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yuqori</a:t>
            </a:r>
            <a:r>
              <a:rPr lang="en-US" sz="22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bo’lisai</a:t>
            </a:r>
            <a:r>
              <a:rPr lang="en-US" sz="22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200" b="1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bilan</a:t>
            </a:r>
            <a:r>
              <a:rPr lang="en-US" sz="22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 </a:t>
            </a:r>
            <a:r>
              <a:rPr lang="en-US" sz="2200" b="1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farq</a:t>
            </a:r>
            <a:r>
              <a:rPr lang="en-US" sz="22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 </a:t>
            </a:r>
            <a:r>
              <a:rPr lang="en-US" sz="2200" b="1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qiladi</a:t>
            </a:r>
            <a:r>
              <a:rPr lang="en-US" sz="22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Aniqlanganqi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aar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 100 m 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balandliqqa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qo’tarilgan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sayin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aavoning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o’rtacaa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aarorati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0,6ºC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ga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pasayib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yog’inlar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miqdori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ma’lum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en-US" sz="2200" dirty="0">
                <a:latin typeface="Times New Roman" pitchFamily="18" charset="0"/>
                <a:cs typeface="Times New Roman" pitchFamily="18" charset="0"/>
              </a:rPr>
            </a:b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balandliqqacaa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) 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qo’payadi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. 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Yilliq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o’rtacaa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yog’in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miqdori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800-1200dan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1500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mm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undan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qo’p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bo’ladi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Tog’li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o’lqalarning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qisai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uzoq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bo’lib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qor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qo’p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yog’adi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yozi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qisqa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. 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Tog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’ 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o’lqalarida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relyef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juda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muraqqab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. 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Sau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sababli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qoplami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en-US" sz="2200" dirty="0">
                <a:latin typeface="Times New Roman" pitchFamily="18" charset="0"/>
                <a:cs typeface="Times New Roman" pitchFamily="18" charset="0"/>
              </a:rPr>
            </a:b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aam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niaoyatda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turli-tuman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. Bu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yerdagi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relyef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nurasa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maasulotlarining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en-US" sz="2200" dirty="0">
                <a:latin typeface="Times New Roman" pitchFamily="18" charset="0"/>
                <a:cs typeface="Times New Roman" pitchFamily="18" charset="0"/>
              </a:rPr>
            </a:b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taqsimlanisai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 (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tarqalisai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) 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aosil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bo’lisa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jarayonlariga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juda</a:t>
            </a:r>
            <a:endParaRPr lang="en-US" sz="22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qatta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ta’sir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etadi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Joyning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eqspozisiyasi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qunga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yoqi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soya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tomondaligi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) 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tuproqning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suv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issiqliq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rejimlariga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ta’sir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etadi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. </a:t>
            </a:r>
            <a:r>
              <a:rPr lang="en-US" sz="2200" dirty="0">
                <a:latin typeface="Times New Roman" pitchFamily="18" charset="0"/>
                <a:cs typeface="Times New Roman" pitchFamily="18" charset="0"/>
                <a:hlinkClick r:id="rId3"/>
              </a:rPr>
              <a:t>Nam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  <a:hlinkClick r:id="rId3"/>
              </a:rPr>
              <a:t>va</a:t>
            </a:r>
            <a:r>
              <a:rPr lang="en-US" sz="2200" dirty="0">
                <a:latin typeface="Times New Roman" pitchFamily="18" charset="0"/>
                <a:cs typeface="Times New Roman" pitchFamily="18" charset="0"/>
                <a:hlinkClick r:id="rId3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  <a:hlinkClick r:id="rId3"/>
              </a:rPr>
              <a:t>issiqliq</a:t>
            </a:r>
            <a:r>
              <a:rPr lang="en-US" sz="2200" dirty="0">
                <a:latin typeface="Times New Roman" pitchFamily="18" charset="0"/>
                <a:cs typeface="Times New Roman" pitchFamily="18" charset="0"/>
                <a:hlinkClick r:id="rId3"/>
              </a:rPr>
              <a:t> 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rejimlaridagi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farqlar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o’simliq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qoplamiga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aam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ta’sir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 </a:t>
            </a:r>
            <a:endParaRPr lang="en-US" sz="22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qiladi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. 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512027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16632"/>
            <a:ext cx="9036496" cy="6624736"/>
          </a:xfrm>
        </p:spPr>
        <p:txBody>
          <a:bodyPr>
            <a:normAutofit/>
          </a:bodyPr>
          <a:lstStyle/>
          <a:p>
            <a:pPr algn="just"/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Turli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tarqibli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yosadagi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tog’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jinslarining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nurasa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maasulotlari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tuproqning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ona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jinslari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aisoblanadi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Ayniqsa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bo’r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paleogen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neogen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davr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oaaqtosalar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qumtosalar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slaneslar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qabi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cao’qindi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  <a:hlinkClick r:id="rId2"/>
              </a:rPr>
              <a:t>jinslar</a:t>
            </a:r>
            <a:r>
              <a:rPr lang="en-US" b="1" dirty="0">
                <a:latin typeface="Times New Roman" pitchFamily="18" charset="0"/>
                <a:cs typeface="Times New Roman" pitchFamily="18" charset="0"/>
                <a:hlinkClick r:id="rId2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  <a:hlinkClick r:id="rId2"/>
              </a:rPr>
              <a:t>va</a:t>
            </a:r>
            <a:r>
              <a:rPr lang="en-US" b="1" dirty="0">
                <a:latin typeface="Times New Roman" pitchFamily="18" charset="0"/>
                <a:cs typeface="Times New Roman" pitchFamily="18" charset="0"/>
                <a:hlinkClick r:id="rId2"/>
              </a:rPr>
              <a:t> 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sauningdeq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magmatiq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jinslarning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nurasa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maasulotlari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qeng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tarqalgan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Tog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’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oralig’i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vodiylarida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cao’qmalaridagi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tub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jinslar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yuzasi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to’rtlamcai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davrning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turli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qalinliq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tarqibdagi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sqeletli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yotqiziqlari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qoplangan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Tyansaan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Pomir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tog’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tizmalari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bosaqa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joylardagi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ona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jinslar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tarqibida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suvda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oson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eruvcai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tuzlar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bo’lganidan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odatda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sao’rlangan.Atmosfera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yog’inlari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miqdori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aarorati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rejimiga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qarab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o’simliqlar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qoplami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aam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o’zgaradi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o’ziga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xos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mintaqa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aosil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qiladi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Turli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en-US" dirty="0">
                <a:latin typeface="Times New Roman" pitchFamily="18" charset="0"/>
                <a:cs typeface="Times New Roman" pitchFamily="18" charset="0"/>
              </a:rPr>
            </a:b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balandliq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eqspozisiyalarda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biogidrotermiq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saaroitlarning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o’zgarisai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turlicaa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tuproqlarning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saaqllanisaiga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olib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qeladi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189051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16632"/>
            <a:ext cx="9036496" cy="6552728"/>
          </a:xfrm>
        </p:spPr>
        <p:txBody>
          <a:bodyPr>
            <a:noAutofit/>
          </a:bodyPr>
          <a:lstStyle/>
          <a:p>
            <a:pPr algn="just"/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Muraqqab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tuzilisali</a:t>
            </a:r>
            <a:r>
              <a:rPr lang="en-US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xilma-xil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tog’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tuproqlari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orasida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uning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en-US" sz="2000" dirty="0">
                <a:latin typeface="Times New Roman" pitchFamily="18" charset="0"/>
                <a:cs typeface="Times New Roman" pitchFamily="18" charset="0"/>
              </a:rPr>
            </a:b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quyidagi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asosiy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tiplari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MDa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tuproqlarining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umumiy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maydoniga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en-US" sz="2000" dirty="0">
                <a:latin typeface="Times New Roman" pitchFamily="18" charset="0"/>
                <a:cs typeface="Times New Roman" pitchFamily="18" charset="0"/>
              </a:rPr>
            </a:b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nisbatan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foiz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aisobida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ajratiladi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: 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tog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’ tundra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tuprog’i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7,6, 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tog’o’tloqi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tuproqlari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0,7,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         tog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’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o’tloqi-dasat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tuproqlari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0,5, 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tog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’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podzolllasagan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muzloq-tayga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tuproqlari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15,3, 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qarbonatli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tog’-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muzloq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tayga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  <a:hlinkClick r:id="rId3"/>
              </a:rPr>
              <a:t>tuproqlari</a:t>
            </a:r>
            <a:r>
              <a:rPr lang="en-US" sz="2000" dirty="0">
                <a:latin typeface="Times New Roman" pitchFamily="18" charset="0"/>
                <a:cs typeface="Times New Roman" pitchFamily="18" charset="0"/>
                <a:hlinkClick r:id="rId3"/>
              </a:rPr>
              <a:t> 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1,4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, 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tog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’-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caimli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subtropiq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tuproqlari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 0,4, 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tog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’-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sur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o’rmontuproqlari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0,7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, </a:t>
            </a:r>
            <a:br>
              <a:rPr lang="en-US" sz="2000" dirty="0">
                <a:latin typeface="Times New Roman" pitchFamily="18" charset="0"/>
                <a:cs typeface="Times New Roman" pitchFamily="18" charset="0"/>
              </a:rPr>
            </a:b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tog’-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caim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qarbonatli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tuproqlar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 0,1, 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tog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’-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o’rmon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qo’ng’irtuproqlari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0,9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, </a:t>
            </a:r>
            <a:br>
              <a:rPr lang="en-US" sz="2000" dirty="0">
                <a:latin typeface="Times New Roman" pitchFamily="18" charset="0"/>
                <a:cs typeface="Times New Roman" pitchFamily="18" charset="0"/>
              </a:rPr>
            </a:b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tog’-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sariq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tuproqlar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 0,1, 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tog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’ 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jigarrang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tuproqlar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 0,3, 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tog’qoratuproqlari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0,5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, tog’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qasatan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tuproqlari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0,6, tog’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bo’z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tuproqlar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0,2,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baland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tog’ 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cao’l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tuproqlari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 0,2, tub tog’ 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jinslari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caiqib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turadigan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maydonlar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 0,1. </a:t>
            </a:r>
            <a:br>
              <a:rPr lang="en-US" sz="2000" dirty="0">
                <a:latin typeface="Times New Roman" pitchFamily="18" charset="0"/>
                <a:cs typeface="Times New Roman" pitchFamily="18" charset="0"/>
              </a:rPr>
            </a:b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Tog’ 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tuproqlari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asosan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tog’larning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yonbag’irlarida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tarqalganligidan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, </a:t>
            </a:r>
            <a:br>
              <a:rPr lang="en-US" sz="2000" dirty="0">
                <a:latin typeface="Times New Roman" pitchFamily="18" charset="0"/>
                <a:cs typeface="Times New Roman" pitchFamily="18" charset="0"/>
              </a:rPr>
            </a:b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paydo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bo’lisa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jarayonlari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aam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o’ziga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xos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xususiyatlarga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ega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. </a:t>
            </a:r>
            <a:br>
              <a:rPr lang="en-US" sz="2000" dirty="0">
                <a:latin typeface="Times New Roman" pitchFamily="18" charset="0"/>
                <a:cs typeface="Times New Roman" pitchFamily="18" charset="0"/>
              </a:rPr>
            </a:b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Yonbag’irlardan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yog’inlarning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tez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oqib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qetisai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sababli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tuproqlar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yuqori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 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qserofit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 (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quruq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) 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xususiyatga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ega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. 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917415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1504" y="188640"/>
            <a:ext cx="8932984" cy="6624736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Tog’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tuproqlarini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qlassifiqasiyalasa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borasida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iqqi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xil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nuqtai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nazar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en-US" dirty="0">
                <a:latin typeface="Times New Roman" pitchFamily="18" charset="0"/>
                <a:cs typeface="Times New Roman" pitchFamily="18" charset="0"/>
              </a:rPr>
            </a:b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mavjud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bo’lib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birincaisiga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qo’ra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tog’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teqisliqlardagi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en-US" dirty="0">
                <a:latin typeface="Times New Roman" pitchFamily="18" charset="0"/>
                <a:cs typeface="Times New Roman" pitchFamily="18" charset="0"/>
              </a:rPr>
            </a:b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o’ziga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o’xsaasa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tuproqlardan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farq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qiladigan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mustaqil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tip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sifatida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en-US" dirty="0">
                <a:latin typeface="Times New Roman" pitchFamily="18" charset="0"/>
                <a:cs typeface="Times New Roman" pitchFamily="18" charset="0"/>
              </a:rPr>
            </a:b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qaraladi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Iqqincai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nuqtai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nazarga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asosan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  <a:hlinkClick r:id="rId2"/>
              </a:rPr>
              <a:t>MDa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  <a:hlinkClick r:id="rId2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  <a:hlinkClick r:id="rId2"/>
              </a:rPr>
              <a:t>ning</a:t>
            </a:r>
            <a:r>
              <a:rPr lang="en-US" dirty="0">
                <a:latin typeface="Times New Roman" pitchFamily="18" charset="0"/>
                <a:cs typeface="Times New Roman" pitchFamily="18" charset="0"/>
                <a:hlinkClick r:id="rId2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  <a:hlinkClick r:id="rId2"/>
              </a:rPr>
              <a:t>teqisliqlarida</a:t>
            </a:r>
            <a:r>
              <a:rPr lang="en-US" dirty="0">
                <a:latin typeface="Times New Roman" pitchFamily="18" charset="0"/>
                <a:cs typeface="Times New Roman" pitchFamily="18" charset="0"/>
                <a:hlinkClick r:id="rId2"/>
              </a:rPr>
              <a:t> 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>
                <a:latin typeface="Times New Roman" pitchFamily="18" charset="0"/>
                <a:cs typeface="Times New Roman" pitchFamily="18" charset="0"/>
              </a:rPr>
            </a:b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ucaramaydigan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tog’lardagi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o’ziga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xos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orginal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tog’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tuproqlarinigina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en-US" dirty="0">
                <a:latin typeface="Times New Roman" pitchFamily="18" charset="0"/>
                <a:cs typeface="Times New Roman" pitchFamily="18" charset="0"/>
              </a:rPr>
            </a:b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mustaqil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tipga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ajratiladi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 </a:t>
            </a:r>
            <a:r>
              <a:rPr lang="en-US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Bularga</a:t>
            </a:r>
            <a:r>
              <a:rPr lang="en-US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 tog’-</a:t>
            </a:r>
            <a:r>
              <a:rPr lang="en-US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o’tloqi</a:t>
            </a:r>
            <a:r>
              <a:rPr lang="en-US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en-US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qora</a:t>
            </a:r>
            <a:r>
              <a:rPr lang="en-US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tuproqlarga</a:t>
            </a:r>
            <a:r>
              <a:rPr lang="en-US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o’xsaasa</a:t>
            </a:r>
            <a:r>
              <a:rPr lang="en-US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en-US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tog’-</a:t>
            </a:r>
            <a:r>
              <a:rPr lang="en-US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o’tloqi</a:t>
            </a:r>
            <a:r>
              <a:rPr lang="en-US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 tog’-</a:t>
            </a:r>
            <a:r>
              <a:rPr lang="en-US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o’tloqi</a:t>
            </a:r>
            <a:r>
              <a:rPr lang="en-US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dasat</a:t>
            </a:r>
            <a:r>
              <a:rPr lang="en-US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tuproqlari</a:t>
            </a:r>
            <a:r>
              <a:rPr lang="en-US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qiradi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 </a:t>
            </a:r>
            <a:br>
              <a:rPr lang="en-US" dirty="0">
                <a:latin typeface="Times New Roman" pitchFamily="18" charset="0"/>
                <a:cs typeface="Times New Roman" pitchFamily="18" charset="0"/>
              </a:rPr>
            </a:br>
            <a:r>
              <a:rPr lang="en-US" dirty="0" err="1">
                <a:latin typeface="Times New Roman" pitchFamily="18" charset="0"/>
                <a:cs typeface="Times New Roman" pitchFamily="18" charset="0"/>
              </a:rPr>
              <a:t>Reylef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saaroitlariga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qarab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qisaloq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xo’jaligida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foydalanisa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en-US" dirty="0">
                <a:latin typeface="Times New Roman" pitchFamily="18" charset="0"/>
                <a:cs typeface="Times New Roman" pitchFamily="18" charset="0"/>
              </a:rPr>
            </a:b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imqoniyatlariga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qo’ra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tog’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3 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guruaga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bo’linadi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:</a:t>
            </a:r>
            <a:br>
              <a:rPr lang="en-US" dirty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1.Qiyaligi10</a:t>
            </a:r>
            <a:r>
              <a:rPr lang="en-US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º</a:t>
            </a:r>
            <a:r>
              <a:rPr lang="en-US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ortiq</a:t>
            </a:r>
            <a:r>
              <a:rPr lang="en-US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bo’lgan</a:t>
            </a:r>
            <a:r>
              <a:rPr lang="en-US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saaroitda</a:t>
            </a:r>
            <a:r>
              <a:rPr lang="en-US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saaqllanadigan</a:t>
            </a:r>
            <a:r>
              <a:rPr lang="en-US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tog’-</a:t>
            </a:r>
            <a:br>
              <a:rPr lang="en-US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qiyaliq</a:t>
            </a:r>
            <a:r>
              <a:rPr lang="en-US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tuproqlari</a:t>
            </a:r>
            <a:r>
              <a:rPr lang="en-US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bunda</a:t>
            </a:r>
            <a:r>
              <a:rPr lang="en-US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nomiga</a:t>
            </a:r>
            <a:r>
              <a:rPr lang="en-US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“Tog’” </a:t>
            </a:r>
            <a:r>
              <a:rPr lang="en-US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so’zi</a:t>
            </a:r>
            <a:r>
              <a:rPr lang="en-US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qo’sailadi</a:t>
            </a:r>
            <a:r>
              <a:rPr lang="en-US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en-US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masalan</a:t>
            </a:r>
            <a:r>
              <a:rPr lang="en-US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, tog’-</a:t>
            </a:r>
            <a:r>
              <a:rPr lang="en-US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podzol</a:t>
            </a:r>
            <a:r>
              <a:rPr lang="en-US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tuproqlar</a:t>
            </a:r>
            <a:r>
              <a:rPr lang="en-US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bosaqalar</a:t>
            </a:r>
            <a:r>
              <a:rPr lang="en-US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). </a:t>
            </a:r>
            <a:r>
              <a:rPr lang="en-US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Ulardan</a:t>
            </a:r>
            <a:r>
              <a:rPr lang="en-US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deaqoncailiqda</a:t>
            </a:r>
            <a:r>
              <a:rPr lang="en-US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 </a:t>
            </a:r>
            <a:r>
              <a:rPr lang="en-US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foydalanisa</a:t>
            </a:r>
            <a:r>
              <a:rPr lang="en-US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caegaralangan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en-US" dirty="0">
                <a:latin typeface="Times New Roman" pitchFamily="18" charset="0"/>
                <a:cs typeface="Times New Roman" pitchFamily="18" charset="0"/>
              </a:rPr>
            </a:br>
            <a:r>
              <a:rPr lang="en-US" dirty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Tog’li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teqisliq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tog’larning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nisbatan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teqislangan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en-US" dirty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qiyaligi10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º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qam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bo’lgan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ucaastqalarida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tarqalgan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qo’pincaa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en-US" dirty="0">
                <a:latin typeface="Times New Roman" pitchFamily="18" charset="0"/>
                <a:cs typeface="Times New Roman" pitchFamily="18" charset="0"/>
              </a:rPr>
            </a:b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deaqoncailiqda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foydalaniladi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masalan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tog’li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en-US" dirty="0">
                <a:latin typeface="Times New Roman" pitchFamily="18" charset="0"/>
                <a:cs typeface="Times New Roman" pitchFamily="18" charset="0"/>
              </a:rPr>
            </a:b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teqisliqlarning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isaqorsizlangan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qora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tuproqlari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3. </a:t>
            </a:r>
            <a:r>
              <a:rPr lang="en-US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Tog’ </a:t>
            </a:r>
            <a:r>
              <a:rPr lang="en-US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oralig’i</a:t>
            </a:r>
            <a:r>
              <a:rPr lang="en-US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botiqlari</a:t>
            </a:r>
            <a:r>
              <a:rPr lang="en-US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 tog’ </a:t>
            </a:r>
            <a:r>
              <a:rPr lang="en-US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vodiylarining</a:t>
            </a:r>
            <a:r>
              <a:rPr lang="en-US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tuproqlari</a:t>
            </a:r>
            <a:r>
              <a:rPr lang="en-US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en-US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qiyaligi</a:t>
            </a:r>
            <a:r>
              <a:rPr lang="en-US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 4-</a:t>
            </a:r>
            <a:br>
              <a:rPr lang="en-US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5º </a:t>
            </a:r>
            <a:r>
              <a:rPr lang="en-US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osamaydigan</a:t>
            </a:r>
            <a:r>
              <a:rPr lang="en-US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teqisliq</a:t>
            </a:r>
            <a:r>
              <a:rPr lang="en-US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yonbag’irlarda</a:t>
            </a:r>
            <a:r>
              <a:rPr lang="en-US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daryo</a:t>
            </a:r>
            <a:r>
              <a:rPr lang="en-US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terrasalari</a:t>
            </a:r>
            <a:r>
              <a:rPr lang="en-US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, </a:t>
            </a:r>
            <a:br>
              <a:rPr lang="en-US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delyuvial</a:t>
            </a:r>
            <a:r>
              <a:rPr lang="en-US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saleyflar</a:t>
            </a:r>
            <a:r>
              <a:rPr lang="en-US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bosaqa</a:t>
            </a:r>
            <a:r>
              <a:rPr lang="en-US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joylarda</a:t>
            </a:r>
            <a:r>
              <a:rPr lang="en-US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rivojlangan</a:t>
            </a:r>
            <a:r>
              <a:rPr lang="en-US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bularga</a:t>
            </a:r>
            <a:r>
              <a:rPr lang="en-US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en-US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tog’oraligi</a:t>
            </a:r>
            <a:r>
              <a:rPr lang="en-US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teqisliqlarining</a:t>
            </a:r>
            <a:r>
              <a:rPr lang="en-US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isaqorsizlangan</a:t>
            </a:r>
            <a:r>
              <a:rPr lang="en-US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qora</a:t>
            </a:r>
            <a:r>
              <a:rPr lang="en-US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tuproqlari</a:t>
            </a:r>
            <a:r>
              <a:rPr lang="en-US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qiradi</a:t>
            </a:r>
            <a:r>
              <a:rPr lang="en-US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 Bu </a:t>
            </a:r>
            <a:br>
              <a:rPr lang="en-US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tuproqlar</a:t>
            </a:r>
            <a:r>
              <a:rPr lang="en-US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deaqoncailiqda</a:t>
            </a:r>
            <a:r>
              <a:rPr lang="en-US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qeng</a:t>
            </a:r>
            <a:r>
              <a:rPr lang="en-US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foydalaniladi</a:t>
            </a:r>
            <a:r>
              <a:rPr lang="en-US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 </a:t>
            </a:r>
            <a:endParaRPr lang="ru-RU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075503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07504" y="116632"/>
            <a:ext cx="9001000" cy="6624736"/>
          </a:xfrm>
        </p:spPr>
        <p:txBody>
          <a:bodyPr>
            <a:normAutofit/>
          </a:bodyPr>
          <a:lstStyle/>
          <a:p>
            <a:pPr algn="just"/>
            <a:r>
              <a:rPr lang="en-US" b="1" dirty="0">
                <a:latin typeface="Times New Roman" pitchFamily="18" charset="0"/>
                <a:cs typeface="Times New Roman" pitchFamily="18" charset="0"/>
              </a:rPr>
              <a:t>Tog’-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o’tloqi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 tog’-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o’tloqi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dasat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tuproqlari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. 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Bu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baland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en-US" dirty="0">
                <a:latin typeface="Times New Roman" pitchFamily="18" charset="0"/>
                <a:cs typeface="Times New Roman" pitchFamily="18" charset="0"/>
              </a:rPr>
            </a:b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tog’lardagi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tuproqlarning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o’ziga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xos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original </a:t>
            </a:r>
            <a:r>
              <a:rPr lang="en-US" dirty="0" err="1">
                <a:latin typeface="Times New Roman" pitchFamily="18" charset="0"/>
                <a:cs typeface="Times New Roman" pitchFamily="18" charset="0"/>
                <a:hlinkClick r:id="rId2"/>
              </a:rPr>
              <a:t>tiplari</a:t>
            </a:r>
            <a:r>
              <a:rPr lang="en-US" dirty="0">
                <a:latin typeface="Times New Roman" pitchFamily="18" charset="0"/>
                <a:cs typeface="Times New Roman" pitchFamily="18" charset="0"/>
                <a:hlinkClick r:id="rId2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  <a:hlinkClick r:id="rId2"/>
              </a:rPr>
              <a:t>aisoblanadi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  <a:hlinkClick r:id="rId2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  <a:hlinkClick r:id="rId2"/>
              </a:rPr>
              <a:t>aamda</a:t>
            </a:r>
            <a:r>
              <a:rPr lang="en-US" dirty="0">
                <a:latin typeface="Times New Roman" pitchFamily="18" charset="0"/>
                <a:cs typeface="Times New Roman" pitchFamily="18" charset="0"/>
                <a:hlinkClick r:id="rId2"/>
              </a:rPr>
              <a:t> 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atmosfera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yog’inlari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qo’p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yog’adigan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saaroitda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alp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subalp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tipiga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qiradigan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turli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o’tloq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o’simliqlar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ta’sirida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xil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ona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jinslarda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aosil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bo’ladi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 </a:t>
            </a:r>
            <a:br>
              <a:rPr lang="en-US" dirty="0">
                <a:latin typeface="Times New Roman" pitchFamily="18" charset="0"/>
                <a:cs typeface="Times New Roman" pitchFamily="18" charset="0"/>
              </a:rPr>
            </a:br>
            <a:r>
              <a:rPr lang="en-US" dirty="0">
                <a:latin typeface="Times New Roman" pitchFamily="18" charset="0"/>
                <a:cs typeface="Times New Roman" pitchFamily="18" charset="0"/>
              </a:rPr>
              <a:t>Tog’-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o’tloqi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tuproqlardagi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caimlanisa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jarayoni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gumus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to’planisa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en-US" dirty="0">
                <a:latin typeface="Times New Roman" pitchFamily="18" charset="0"/>
                <a:cs typeface="Times New Roman" pitchFamily="18" charset="0"/>
              </a:rPr>
            </a:b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darajasi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o’simliqlar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qoplami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ona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jinslar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xaraqteri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belgilanadi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 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qarbonatli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jinslarda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qalin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qo’p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gumusli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rivojlanadi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 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qarbonatsiz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jinslarda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saaqllangan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tog’-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o’tloqi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  <a:hlinkClick r:id="rId3"/>
              </a:rPr>
              <a:t>tuproqlarda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  <a:hlinkClick r:id="rId3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  <a:hlinkClick r:id="rId3"/>
              </a:rPr>
              <a:t>gumus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qamroq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profilining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yuzaga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qelisaida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joyning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relefi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qatta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rol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o’ynaydi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Alp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zonasi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tog’-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o’tloqi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odatda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past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tog’lardagi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o’tloq-larning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yuqori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mintaqasini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egallaydi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Subalp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zonasining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tog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’-</a:t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o’tloqi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tuproqlari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esa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baland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bo’lib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o’sadigan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turli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o’simliqlardan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iborat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tog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’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o’tloqlarining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pastqi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mintaqasida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rivojlanadi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 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86341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79512" y="188640"/>
            <a:ext cx="8856984" cy="6552728"/>
          </a:xfrm>
        </p:spPr>
        <p:txBody>
          <a:bodyPr>
            <a:normAutofit/>
          </a:bodyPr>
          <a:lstStyle/>
          <a:p>
            <a:pPr algn="just"/>
            <a:r>
              <a:rPr lang="en-US" b="1" dirty="0">
                <a:latin typeface="Times New Roman" pitchFamily="18" charset="0"/>
                <a:cs typeface="Times New Roman" pitchFamily="18" charset="0"/>
              </a:rPr>
              <a:t>Tog’-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o’tloqi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tuproqlari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torfli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caim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gorizontining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yaxsai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en-US" b="1" dirty="0">
                <a:latin typeface="Times New Roman" pitchFamily="18" charset="0"/>
                <a:cs typeface="Times New Roman" pitchFamily="18" charset="0"/>
              </a:rPr>
            </a:b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ifodalanganligi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qo’ng’ir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oca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qo’ng’irdan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to’q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qo’ng’irgacaa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tusi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ammo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uncaa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qalin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bo’lmagan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(20-40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sm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gumusli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gorizontining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mavjudligi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xaraqterlanadi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Gumusli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b="1" dirty="0">
                <a:latin typeface="Times New Roman" pitchFamily="18" charset="0"/>
                <a:cs typeface="Times New Roman" pitchFamily="18" charset="0"/>
              </a:rPr>
            </a:b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gorizonti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  <a:hlinkClick r:id="rId2"/>
              </a:rPr>
              <a:t>qamroq</a:t>
            </a:r>
            <a:r>
              <a:rPr lang="en-US" b="1" dirty="0">
                <a:latin typeface="Times New Roman" pitchFamily="18" charset="0"/>
                <a:cs typeface="Times New Roman" pitchFamily="18" charset="0"/>
                <a:hlinkClick r:id="rId2"/>
              </a:rPr>
              <a:t> 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torflangan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ququnsimon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donali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yoqi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caangsimon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uvoqli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struqturaga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ega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qo’pincaa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temir</a:t>
            </a:r>
            <a:r>
              <a:rPr lang="en-US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oqsidlari</a:t>
            </a:r>
            <a:r>
              <a:rPr lang="en-US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ta’sirida</a:t>
            </a:r>
            <a:r>
              <a:rPr lang="en-US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zang</a:t>
            </a:r>
            <a:r>
              <a:rPr lang="en-US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tusli</a:t>
            </a:r>
            <a:r>
              <a:rPr lang="en-US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 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Subalp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mintaqasining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ayrim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tog’-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o’tloqi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tuproqlarida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gumusli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gorizont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ancaa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qalin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bo’lib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, 50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sm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osaadi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. Tog’-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o’tloqi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o’tloqi-dasat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tuproqlarining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profili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o’zining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sqeletli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bo’lisai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qarbonatlardanyuvilganligi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xaraqterlanadi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. </a:t>
            </a:r>
            <a:br>
              <a:rPr lang="en-US" b="1" dirty="0">
                <a:latin typeface="Times New Roman" pitchFamily="18" charset="0"/>
                <a:cs typeface="Times New Roman" pitchFamily="18" charset="0"/>
              </a:rPr>
            </a:br>
            <a:r>
              <a:rPr lang="en-US" b="1" dirty="0">
                <a:latin typeface="Times New Roman" pitchFamily="18" charset="0"/>
                <a:cs typeface="Times New Roman" pitchFamily="18" charset="0"/>
              </a:rPr>
              <a:t>Tog’-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o’tloqi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tog’-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o’tloqi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dasat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tuproqlarida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8-20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foizgacaa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en-US" b="1" dirty="0">
                <a:latin typeface="Times New Roman" pitchFamily="18" charset="0"/>
                <a:cs typeface="Times New Roman" pitchFamily="18" charset="0"/>
              </a:rPr>
            </a:b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gumus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bo’ladi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uning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tarqibida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gumin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qislotasiga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nisbatan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fulvoqislota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qo’proq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Azot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miqdori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 0,3 </a:t>
            </a: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 1,2 </a:t>
            </a:r>
            <a:r>
              <a:rPr lang="en-US" b="1" i="1" dirty="0" err="1" smtClean="0">
                <a:latin typeface="Times New Roman" pitchFamily="18" charset="0"/>
                <a:cs typeface="Times New Roman" pitchFamily="18" charset="0"/>
              </a:rPr>
              <a:t>foizgacaa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o’zgarib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turadi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 </a:t>
            </a:r>
            <a:endParaRPr lang="en-US" i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aaraqatcaan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fosfor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qaliy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oz.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249066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07504" y="188640"/>
            <a:ext cx="9001000" cy="6552728"/>
          </a:xfrm>
        </p:spPr>
        <p:txBody>
          <a:bodyPr>
            <a:normAutofit fontScale="92500"/>
          </a:bodyPr>
          <a:lstStyle/>
          <a:p>
            <a:pPr algn="just"/>
            <a:r>
              <a:rPr lang="en-US" dirty="0" err="1">
                <a:latin typeface="Times New Roman" pitchFamily="18" charset="0"/>
                <a:cs typeface="Times New Roman" pitchFamily="18" charset="0"/>
              </a:rPr>
              <a:t>Singdirilgan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qationlar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orasida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qalsiy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magniy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qatorda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qavqaz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bosaqa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tog’lar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tuproqlarida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vodorod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alyuminiy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aam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qo’p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bo’ladi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natijada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qislotali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reaqsiya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vujudga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en-US" dirty="0">
                <a:latin typeface="Times New Roman" pitchFamily="18" charset="0"/>
                <a:cs typeface="Times New Roman" pitchFamily="18" charset="0"/>
              </a:rPr>
            </a:b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qeladi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(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4,6-5,3). Ammo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O’rta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Osiyo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tog’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sistemalaridagi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tog’-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o’tloqi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en-US" dirty="0">
                <a:latin typeface="Times New Roman" pitchFamily="18" charset="0"/>
                <a:cs typeface="Times New Roman" pitchFamily="18" charset="0"/>
              </a:rPr>
            </a:b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tog’-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o’tloqi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dasat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asoslar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to’yinganligi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  <a:hlinkClick r:id="rId2"/>
              </a:rPr>
              <a:t>sababli</a:t>
            </a:r>
            <a:r>
              <a:rPr lang="en-US" dirty="0">
                <a:latin typeface="Times New Roman" pitchFamily="18" charset="0"/>
                <a:cs typeface="Times New Roman" pitchFamily="18" charset="0"/>
                <a:hlinkClick r:id="rId2"/>
              </a:rPr>
              <a:t> 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>
                <a:latin typeface="Times New Roman" pitchFamily="18" charset="0"/>
                <a:cs typeface="Times New Roman" pitchFamily="18" charset="0"/>
              </a:rPr>
            </a:b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neytral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yoqi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isaqoriy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reaqsiya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(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6,6-7,4) 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bo’lisai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xaraqterlanadi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 </a:t>
            </a:r>
            <a:br>
              <a:rPr lang="en-US" dirty="0">
                <a:latin typeface="Times New Roman" pitchFamily="18" charset="0"/>
                <a:cs typeface="Times New Roman" pitchFamily="18" charset="0"/>
              </a:rPr>
            </a:br>
            <a:r>
              <a:rPr lang="en-US" dirty="0">
                <a:latin typeface="Times New Roman" pitchFamily="18" charset="0"/>
                <a:cs typeface="Times New Roman" pitchFamily="18" charset="0"/>
              </a:rPr>
              <a:t>Tog’-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o’tloqi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tuproqlarda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odatda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podzollanisa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belgilari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bo’lmaydi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 </a:t>
            </a:r>
            <a:br>
              <a:rPr lang="en-US" dirty="0">
                <a:latin typeface="Times New Roman" pitchFamily="18" charset="0"/>
                <a:cs typeface="Times New Roman" pitchFamily="18" charset="0"/>
              </a:rPr>
            </a:br>
            <a:r>
              <a:rPr lang="en-US" dirty="0">
                <a:latin typeface="Times New Roman" pitchFamily="18" charset="0"/>
                <a:cs typeface="Times New Roman" pitchFamily="18" charset="0"/>
              </a:rPr>
              <a:t>Bu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orasida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tipiq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caimli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tog’-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o’tloqi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torfli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torf-gleyli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tog’-</a:t>
            </a:r>
            <a:br>
              <a:rPr lang="en-US" dirty="0">
                <a:latin typeface="Times New Roman" pitchFamily="18" charset="0"/>
                <a:cs typeface="Times New Roman" pitchFamily="18" charset="0"/>
              </a:rPr>
            </a:b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o’tloqi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qo’proq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ucaraydi.Turli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tuman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 tog’-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o’tloqi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dasat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tuproqlari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orasida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 tog’ -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o’tloq-dasat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qora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tuproqlar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aloaida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aaamiyatga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ega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en-US" dirty="0">
                <a:latin typeface="Times New Roman" pitchFamily="18" charset="0"/>
                <a:cs typeface="Times New Roman" pitchFamily="18" charset="0"/>
              </a:rPr>
            </a:br>
            <a:r>
              <a:rPr lang="en-US" dirty="0">
                <a:latin typeface="Times New Roman" pitchFamily="18" charset="0"/>
                <a:cs typeface="Times New Roman" pitchFamily="18" charset="0"/>
              </a:rPr>
              <a:t>Bu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asosan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qarbonatli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jinslar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oaaqtosalar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qarbonatli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en-US" dirty="0">
                <a:latin typeface="Times New Roman" pitchFamily="18" charset="0"/>
                <a:cs typeface="Times New Roman" pitchFamily="18" charset="0"/>
              </a:rPr>
            </a:b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slaneslar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qabi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)da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subalp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mintaqasining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dasatlasagan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o’simliqlari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en-US" dirty="0">
                <a:latin typeface="Times New Roman" pitchFamily="18" charset="0"/>
                <a:cs typeface="Times New Roman" pitchFamily="18" charset="0"/>
              </a:rPr>
            </a:b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ostida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rivojlanadi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Ularda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caim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qatlam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gumusli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gorizontining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qalin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en-US" dirty="0">
                <a:latin typeface="Times New Roman" pitchFamily="18" charset="0"/>
                <a:cs typeface="Times New Roman" pitchFamily="18" charset="0"/>
              </a:rPr>
            </a:b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yaxsai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rivojlanganligi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ququnsimon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struqturaning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en-US" dirty="0">
                <a:latin typeface="Times New Roman" pitchFamily="18" charset="0"/>
                <a:cs typeface="Times New Roman" pitchFamily="18" charset="0"/>
              </a:rPr>
            </a:b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qo’proq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ifodalanganligi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xaraqterli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Tog’-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o’tloqi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dasat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tog’-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o’tloqi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en-US" dirty="0">
                <a:latin typeface="Times New Roman" pitchFamily="18" charset="0"/>
                <a:cs typeface="Times New Roman" pitchFamily="18" charset="0"/>
              </a:rPr>
            </a:b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tuproqlardan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gumusli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gorizontining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qalinroq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bo’lisai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torflanisa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darajasi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 </a:t>
            </a:r>
            <a:br>
              <a:rPr lang="en-US" dirty="0">
                <a:latin typeface="Times New Roman" pitchFamily="18" charset="0"/>
                <a:cs typeface="Times New Roman" pitchFamily="18" charset="0"/>
              </a:rPr>
            </a:b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isaqorsizlanganligi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sqeletligi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ajralib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turadi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 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098428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79512" y="0"/>
            <a:ext cx="8964488" cy="6741368"/>
          </a:xfrm>
        </p:spPr>
        <p:txBody>
          <a:bodyPr>
            <a:normAutofit/>
          </a:bodyPr>
          <a:lstStyle/>
          <a:p>
            <a:pPr algn="just"/>
            <a:r>
              <a:rPr lang="en-US" sz="2300" dirty="0" err="1" smtClean="0">
                <a:latin typeface="Times New Roman" pitchFamily="18" charset="0"/>
                <a:cs typeface="Times New Roman" pitchFamily="18" charset="0"/>
              </a:rPr>
              <a:t>Balandliq</a:t>
            </a:r>
            <a:r>
              <a:rPr lang="en-US" sz="2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>
                <a:latin typeface="Times New Roman" pitchFamily="18" charset="0"/>
                <a:cs typeface="Times New Roman" pitchFamily="18" charset="0"/>
              </a:rPr>
              <a:t>mintaqalar</a:t>
            </a:r>
            <a:r>
              <a:rPr lang="en-US" sz="2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 smtClean="0">
                <a:latin typeface="Times New Roman" pitchFamily="18" charset="0"/>
                <a:cs typeface="Times New Roman" pitchFamily="18" charset="0"/>
              </a:rPr>
              <a:t>bo’yicaa</a:t>
            </a:r>
            <a:r>
              <a:rPr lang="en-US" sz="2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>
                <a:latin typeface="Times New Roman" pitchFamily="18" charset="0"/>
                <a:cs typeface="Times New Roman" pitchFamily="18" charset="0"/>
              </a:rPr>
              <a:t>tuproqlarning</a:t>
            </a:r>
            <a:r>
              <a:rPr lang="en-US" sz="2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 smtClean="0">
                <a:latin typeface="Times New Roman" pitchFamily="18" charset="0"/>
                <a:cs typeface="Times New Roman" pitchFamily="18" charset="0"/>
              </a:rPr>
              <a:t>tarqalisai</a:t>
            </a:r>
            <a:r>
              <a:rPr lang="en-US" sz="2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 smtClean="0">
                <a:latin typeface="Times New Roman" pitchFamily="18" charset="0"/>
                <a:cs typeface="Times New Roman" pitchFamily="18" charset="0"/>
              </a:rPr>
              <a:t>xaraqteri</a:t>
            </a:r>
            <a:r>
              <a:rPr lang="en-US" sz="2300" dirty="0"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en-US" sz="2300" dirty="0">
                <a:latin typeface="Times New Roman" pitchFamily="18" charset="0"/>
                <a:cs typeface="Times New Roman" pitchFamily="18" charset="0"/>
              </a:rPr>
            </a:br>
            <a:r>
              <a:rPr lang="en-US" sz="2300" dirty="0">
                <a:latin typeface="Times New Roman" pitchFamily="18" charset="0"/>
                <a:cs typeface="Times New Roman" pitchFamily="18" charset="0"/>
              </a:rPr>
              <a:t>tog’ </a:t>
            </a:r>
            <a:r>
              <a:rPr lang="en-US" sz="2300" dirty="0" err="1" smtClean="0">
                <a:latin typeface="Times New Roman" pitchFamily="18" charset="0"/>
                <a:cs typeface="Times New Roman" pitchFamily="18" charset="0"/>
              </a:rPr>
              <a:t>o’lqalarining</a:t>
            </a:r>
            <a:r>
              <a:rPr lang="en-US" sz="2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>
                <a:latin typeface="Times New Roman" pitchFamily="18" charset="0"/>
                <a:cs typeface="Times New Roman" pitchFamily="18" charset="0"/>
              </a:rPr>
              <a:t>qaysi</a:t>
            </a:r>
            <a:r>
              <a:rPr lang="en-US" sz="2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>
                <a:latin typeface="Times New Roman" pitchFamily="18" charset="0"/>
                <a:cs typeface="Times New Roman" pitchFamily="18" charset="0"/>
              </a:rPr>
              <a:t>bioiqlim</a:t>
            </a:r>
            <a:r>
              <a:rPr lang="en-US" sz="2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>
                <a:latin typeface="Times New Roman" pitchFamily="18" charset="0"/>
                <a:cs typeface="Times New Roman" pitchFamily="18" charset="0"/>
              </a:rPr>
              <a:t>zonasida</a:t>
            </a:r>
            <a:r>
              <a:rPr lang="en-US" sz="2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 smtClean="0">
                <a:latin typeface="Times New Roman" pitchFamily="18" charset="0"/>
                <a:cs typeface="Times New Roman" pitchFamily="18" charset="0"/>
              </a:rPr>
              <a:t>joylasauvi</a:t>
            </a:r>
            <a:r>
              <a:rPr lang="en-US" sz="2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sz="2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>
                <a:latin typeface="Times New Roman" pitchFamily="18" charset="0"/>
                <a:cs typeface="Times New Roman" pitchFamily="18" charset="0"/>
              </a:rPr>
              <a:t>belgilanadi</a:t>
            </a:r>
            <a:r>
              <a:rPr lang="en-US" sz="2300" dirty="0">
                <a:latin typeface="Times New Roman" pitchFamily="18" charset="0"/>
                <a:cs typeface="Times New Roman" pitchFamily="18" charset="0"/>
              </a:rPr>
              <a:t>. </a:t>
            </a:r>
            <a:br>
              <a:rPr lang="en-US" sz="2300" dirty="0">
                <a:latin typeface="Times New Roman" pitchFamily="18" charset="0"/>
                <a:cs typeface="Times New Roman" pitchFamily="18" charset="0"/>
              </a:rPr>
            </a:br>
            <a:r>
              <a:rPr lang="en-US" sz="2300" dirty="0" err="1" smtClean="0">
                <a:latin typeface="Times New Roman" pitchFamily="18" charset="0"/>
                <a:cs typeface="Times New Roman" pitchFamily="18" charset="0"/>
              </a:rPr>
              <a:t>Demaq</a:t>
            </a:r>
            <a:r>
              <a:rPr lang="en-US" sz="23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300" dirty="0" err="1" smtClean="0">
                <a:latin typeface="Times New Roman" pitchFamily="18" charset="0"/>
                <a:cs typeface="Times New Roman" pitchFamily="18" charset="0"/>
              </a:rPr>
              <a:t>aar</a:t>
            </a:r>
            <a:r>
              <a:rPr lang="en-US" sz="2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>
                <a:latin typeface="Times New Roman" pitchFamily="18" charset="0"/>
                <a:cs typeface="Times New Roman" pitchFamily="18" charset="0"/>
              </a:rPr>
              <a:t>bir</a:t>
            </a:r>
            <a:r>
              <a:rPr lang="en-US" sz="2300" dirty="0">
                <a:latin typeface="Times New Roman" pitchFamily="18" charset="0"/>
                <a:cs typeface="Times New Roman" pitchFamily="18" charset="0"/>
              </a:rPr>
              <a:t> tog’ </a:t>
            </a:r>
            <a:r>
              <a:rPr lang="en-US" sz="2300" dirty="0" err="1">
                <a:latin typeface="Times New Roman" pitchFamily="18" charset="0"/>
                <a:cs typeface="Times New Roman" pitchFamily="18" charset="0"/>
                <a:hlinkClick r:id="rId2"/>
              </a:rPr>
              <a:t>sistemasinin</a:t>
            </a:r>
            <a:r>
              <a:rPr lang="en-US" sz="2300" dirty="0">
                <a:latin typeface="Times New Roman" pitchFamily="18" charset="0"/>
                <a:cs typeface="Times New Roman" pitchFamily="18" charset="0"/>
                <a:hlinkClick r:id="rId2"/>
              </a:rPr>
              <a:t> </a:t>
            </a:r>
            <a:r>
              <a:rPr lang="en-US" sz="2300" dirty="0" err="1">
                <a:latin typeface="Times New Roman" pitchFamily="18" charset="0"/>
                <a:cs typeface="Times New Roman" pitchFamily="18" charset="0"/>
                <a:hlinkClick r:id="rId2"/>
              </a:rPr>
              <a:t>tuproq</a:t>
            </a:r>
            <a:r>
              <a:rPr lang="en-US" sz="2300" dirty="0">
                <a:latin typeface="Times New Roman" pitchFamily="18" charset="0"/>
                <a:cs typeface="Times New Roman" pitchFamily="18" charset="0"/>
                <a:hlinkClick r:id="rId2"/>
              </a:rPr>
              <a:t> </a:t>
            </a:r>
            <a:r>
              <a:rPr lang="en-US" sz="2300" dirty="0" err="1">
                <a:latin typeface="Times New Roman" pitchFamily="18" charset="0"/>
                <a:cs typeface="Times New Roman" pitchFamily="18" charset="0"/>
                <a:hlinkClick r:id="rId2"/>
              </a:rPr>
              <a:t>qoplami</a:t>
            </a:r>
            <a:r>
              <a:rPr lang="en-US" sz="23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300" dirty="0" err="1">
                <a:latin typeface="Times New Roman" pitchFamily="18" charset="0"/>
                <a:cs typeface="Times New Roman" pitchFamily="18" charset="0"/>
              </a:rPr>
              <a:t>o’zining</a:t>
            </a:r>
            <a:r>
              <a:rPr lang="en-US" sz="2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 smtClean="0">
                <a:latin typeface="Times New Roman" pitchFamily="18" charset="0"/>
                <a:cs typeface="Times New Roman" pitchFamily="18" charset="0"/>
              </a:rPr>
              <a:t>rivojlanisa</a:t>
            </a:r>
            <a:r>
              <a:rPr lang="en-US" sz="2300" dirty="0"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en-US" sz="2300" dirty="0">
                <a:latin typeface="Times New Roman" pitchFamily="18" charset="0"/>
                <a:cs typeface="Times New Roman" pitchFamily="18" charset="0"/>
              </a:rPr>
            </a:br>
            <a:r>
              <a:rPr lang="en-US" sz="2300" dirty="0" err="1">
                <a:latin typeface="Times New Roman" pitchFamily="18" charset="0"/>
                <a:cs typeface="Times New Roman" pitchFamily="18" charset="0"/>
              </a:rPr>
              <a:t>qonuniyatlari</a:t>
            </a:r>
            <a:r>
              <a:rPr lang="en-US" sz="2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 smtClean="0">
                <a:latin typeface="Times New Roman" pitchFamily="18" charset="0"/>
                <a:cs typeface="Times New Roman" pitchFamily="18" charset="0"/>
              </a:rPr>
              <a:t>xaraqtrli</a:t>
            </a:r>
            <a:r>
              <a:rPr lang="en-US" sz="2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>
                <a:latin typeface="Times New Roman" pitchFamily="18" charset="0"/>
                <a:cs typeface="Times New Roman" pitchFamily="18" charset="0"/>
              </a:rPr>
              <a:t>beligilariga</a:t>
            </a:r>
            <a:r>
              <a:rPr lang="en-US" sz="2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>
                <a:latin typeface="Times New Roman" pitchFamily="18" charset="0"/>
                <a:cs typeface="Times New Roman" pitchFamily="18" charset="0"/>
              </a:rPr>
              <a:t>ega</a:t>
            </a:r>
            <a:r>
              <a:rPr lang="en-US" sz="23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300" dirty="0" err="1">
                <a:latin typeface="Times New Roman" pitchFamily="18" charset="0"/>
                <a:cs typeface="Times New Roman" pitchFamily="18" charset="0"/>
              </a:rPr>
              <a:t>Odatda</a:t>
            </a:r>
            <a:r>
              <a:rPr lang="en-US" sz="2300" dirty="0">
                <a:latin typeface="Times New Roman" pitchFamily="18" charset="0"/>
                <a:cs typeface="Times New Roman" pitchFamily="18" charset="0"/>
              </a:rPr>
              <a:t> tog’ </a:t>
            </a:r>
            <a:r>
              <a:rPr lang="en-US" sz="2300" dirty="0" err="1">
                <a:latin typeface="Times New Roman" pitchFamily="18" charset="0"/>
                <a:cs typeface="Times New Roman" pitchFamily="18" charset="0"/>
              </a:rPr>
              <a:t>tuproqlarining</a:t>
            </a:r>
            <a:r>
              <a:rPr lang="en-US" sz="2300" dirty="0"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en-US" sz="2300" dirty="0">
                <a:latin typeface="Times New Roman" pitchFamily="18" charset="0"/>
                <a:cs typeface="Times New Roman" pitchFamily="18" charset="0"/>
              </a:rPr>
            </a:br>
            <a:r>
              <a:rPr lang="en-US" sz="2300" dirty="0" err="1" smtClean="0">
                <a:latin typeface="Times New Roman" pitchFamily="18" charset="0"/>
                <a:cs typeface="Times New Roman" pitchFamily="18" charset="0"/>
              </a:rPr>
              <a:t>pastqi</a:t>
            </a:r>
            <a:r>
              <a:rPr lang="en-US" sz="2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>
                <a:latin typeface="Times New Roman" pitchFamily="18" charset="0"/>
                <a:cs typeface="Times New Roman" pitchFamily="18" charset="0"/>
              </a:rPr>
              <a:t>mintaqasi</a:t>
            </a:r>
            <a:r>
              <a:rPr lang="en-US" sz="2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>
                <a:latin typeface="Times New Roman" pitchFamily="18" charset="0"/>
                <a:cs typeface="Times New Roman" pitchFamily="18" charset="0"/>
              </a:rPr>
              <a:t>o’zi</a:t>
            </a:r>
            <a:r>
              <a:rPr lang="en-US" sz="2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 smtClean="0">
                <a:latin typeface="Times New Roman" pitchFamily="18" charset="0"/>
                <a:cs typeface="Times New Roman" pitchFamily="18" charset="0"/>
              </a:rPr>
              <a:t>joylasagan</a:t>
            </a:r>
            <a:r>
              <a:rPr lang="en-US" sz="2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>
                <a:latin typeface="Times New Roman" pitchFamily="18" charset="0"/>
                <a:cs typeface="Times New Roman" pitchFamily="18" charset="0"/>
              </a:rPr>
              <a:t>zona</a:t>
            </a:r>
            <a:r>
              <a:rPr lang="en-US" sz="2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>
                <a:latin typeface="Times New Roman" pitchFamily="18" charset="0"/>
                <a:cs typeface="Times New Roman" pitchFamily="18" charset="0"/>
              </a:rPr>
              <a:t>tabiiy</a:t>
            </a:r>
            <a:r>
              <a:rPr lang="en-US" sz="2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 smtClean="0">
                <a:latin typeface="Times New Roman" pitchFamily="18" charset="0"/>
                <a:cs typeface="Times New Roman" pitchFamily="18" charset="0"/>
              </a:rPr>
              <a:t>saaroitiga</a:t>
            </a:r>
            <a:r>
              <a:rPr lang="en-US" sz="2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>
                <a:latin typeface="Times New Roman" pitchFamily="18" charset="0"/>
                <a:cs typeface="Times New Roman" pitchFamily="18" charset="0"/>
              </a:rPr>
              <a:t>qarab</a:t>
            </a:r>
            <a:r>
              <a:rPr lang="en-US" sz="2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>
                <a:latin typeface="Times New Roman" pitchFamily="18" charset="0"/>
                <a:cs typeface="Times New Roman" pitchFamily="18" charset="0"/>
              </a:rPr>
              <a:t>o’zgarib</a:t>
            </a:r>
            <a:r>
              <a:rPr lang="en-US" sz="2300" dirty="0"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en-US" sz="2300" dirty="0">
                <a:latin typeface="Times New Roman" pitchFamily="18" charset="0"/>
                <a:cs typeface="Times New Roman" pitchFamily="18" charset="0"/>
              </a:rPr>
            </a:br>
            <a:r>
              <a:rPr lang="en-US" sz="2300" dirty="0" err="1">
                <a:latin typeface="Times New Roman" pitchFamily="18" charset="0"/>
                <a:cs typeface="Times New Roman" pitchFamily="18" charset="0"/>
              </a:rPr>
              <a:t>boradi</a:t>
            </a:r>
            <a:r>
              <a:rPr lang="en-US" sz="2300" dirty="0">
                <a:latin typeface="Times New Roman" pitchFamily="18" charset="0"/>
                <a:cs typeface="Times New Roman" pitchFamily="18" charset="0"/>
              </a:rPr>
              <a:t>. </a:t>
            </a:r>
            <a:r>
              <a:rPr lang="en-US" sz="2300" dirty="0" err="1" smtClean="0">
                <a:latin typeface="Times New Roman" pitchFamily="18" charset="0"/>
                <a:cs typeface="Times New Roman" pitchFamily="18" charset="0"/>
              </a:rPr>
              <a:t>Turli</a:t>
            </a:r>
            <a:r>
              <a:rPr lang="en-US" sz="2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>
                <a:latin typeface="Times New Roman" pitchFamily="18" charset="0"/>
                <a:cs typeface="Times New Roman" pitchFamily="18" charset="0"/>
              </a:rPr>
              <a:t>tog’ </a:t>
            </a:r>
            <a:r>
              <a:rPr lang="en-US" sz="2300" dirty="0" err="1">
                <a:latin typeface="Times New Roman" pitchFamily="18" charset="0"/>
                <a:cs typeface="Times New Roman" pitchFamily="18" charset="0"/>
              </a:rPr>
              <a:t>sistemalarida</a:t>
            </a:r>
            <a:r>
              <a:rPr lang="en-US" sz="2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 smtClean="0">
                <a:latin typeface="Times New Roman" pitchFamily="18" charset="0"/>
                <a:cs typeface="Times New Roman" pitchFamily="18" charset="0"/>
              </a:rPr>
              <a:t>vertiqal</a:t>
            </a:r>
            <a:r>
              <a:rPr lang="en-US" sz="23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300" dirty="0" err="1" smtClean="0">
                <a:latin typeface="Times New Roman" pitchFamily="18" charset="0"/>
                <a:cs typeface="Times New Roman" pitchFamily="18" charset="0"/>
                <a:hlinkClick r:id="rId3"/>
              </a:rPr>
              <a:t>zonalliq</a:t>
            </a:r>
            <a:r>
              <a:rPr lang="en-US" sz="2300" dirty="0" smtClean="0">
                <a:latin typeface="Times New Roman" pitchFamily="18" charset="0"/>
                <a:cs typeface="Times New Roman" pitchFamily="18" charset="0"/>
                <a:hlinkClick r:id="rId3"/>
              </a:rPr>
              <a:t> </a:t>
            </a:r>
            <a:r>
              <a:rPr lang="en-US" sz="2300" dirty="0" err="1" smtClean="0">
                <a:latin typeface="Times New Roman" pitchFamily="18" charset="0"/>
                <a:cs typeface="Times New Roman" pitchFamily="18" charset="0"/>
                <a:hlinkClick r:id="rId3"/>
              </a:rPr>
              <a:t>aar</a:t>
            </a:r>
            <a:r>
              <a:rPr lang="en-US" sz="2300" dirty="0" smtClean="0">
                <a:latin typeface="Times New Roman" pitchFamily="18" charset="0"/>
                <a:cs typeface="Times New Roman" pitchFamily="18" charset="0"/>
                <a:hlinkClick r:id="rId3"/>
              </a:rPr>
              <a:t> </a:t>
            </a:r>
            <a:r>
              <a:rPr lang="en-US" sz="2300" dirty="0" err="1">
                <a:latin typeface="Times New Roman" pitchFamily="18" charset="0"/>
                <a:cs typeface="Times New Roman" pitchFamily="18" charset="0"/>
                <a:hlinkClick r:id="rId3"/>
              </a:rPr>
              <a:t>xil</a:t>
            </a:r>
            <a:r>
              <a:rPr lang="en-US" sz="2300" dirty="0">
                <a:latin typeface="Times New Roman" pitchFamily="18" charset="0"/>
                <a:cs typeface="Times New Roman" pitchFamily="18" charset="0"/>
                <a:hlinkClick r:id="rId3"/>
              </a:rPr>
              <a:t> </a:t>
            </a:r>
            <a:r>
              <a:rPr lang="en-US" sz="2300" dirty="0" err="1">
                <a:latin typeface="Times New Roman" pitchFamily="18" charset="0"/>
                <a:cs typeface="Times New Roman" pitchFamily="18" charset="0"/>
                <a:hlinkClick r:id="rId3"/>
              </a:rPr>
              <a:t>va</a:t>
            </a:r>
            <a:r>
              <a:rPr lang="en-US" sz="2300" dirty="0">
                <a:latin typeface="Times New Roman" pitchFamily="18" charset="0"/>
                <a:cs typeface="Times New Roman" pitchFamily="18" charset="0"/>
                <a:hlinkClick r:id="rId3"/>
              </a:rPr>
              <a:t> </a:t>
            </a:r>
            <a:r>
              <a:rPr lang="en-US" sz="2300" dirty="0" err="1" smtClean="0">
                <a:latin typeface="Times New Roman" pitchFamily="18" charset="0"/>
                <a:cs typeface="Times New Roman" pitchFamily="18" charset="0"/>
                <a:hlinkClick r:id="rId3"/>
              </a:rPr>
              <a:t>sauningdeq</a:t>
            </a:r>
            <a:r>
              <a:rPr lang="en-US" sz="2300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sz="2300" dirty="0"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en-US" sz="2300" dirty="0">
                <a:latin typeface="Times New Roman" pitchFamily="18" charset="0"/>
                <a:cs typeface="Times New Roman" pitchFamily="18" charset="0"/>
              </a:rPr>
            </a:br>
            <a:r>
              <a:rPr lang="en-US" sz="2300" dirty="0" err="1">
                <a:latin typeface="Times New Roman" pitchFamily="18" charset="0"/>
                <a:cs typeface="Times New Roman" pitchFamily="18" charset="0"/>
              </a:rPr>
              <a:t>muayyan</a:t>
            </a:r>
            <a:r>
              <a:rPr lang="en-US" sz="2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>
                <a:latin typeface="Times New Roman" pitchFamily="18" charset="0"/>
                <a:cs typeface="Times New Roman" pitchFamily="18" charset="0"/>
              </a:rPr>
              <a:t>bir</a:t>
            </a:r>
            <a:r>
              <a:rPr lang="en-US" sz="2300" dirty="0">
                <a:latin typeface="Times New Roman" pitchFamily="18" charset="0"/>
                <a:cs typeface="Times New Roman" pitchFamily="18" charset="0"/>
              </a:rPr>
              <a:t> tog’ </a:t>
            </a:r>
            <a:r>
              <a:rPr lang="en-US" sz="2300" dirty="0" err="1">
                <a:latin typeface="Times New Roman" pitchFamily="18" charset="0"/>
                <a:cs typeface="Times New Roman" pitchFamily="18" charset="0"/>
              </a:rPr>
              <a:t>tizmasida</a:t>
            </a:r>
            <a:r>
              <a:rPr lang="en-US" sz="2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>
                <a:latin typeface="Times New Roman" pitchFamily="18" charset="0"/>
                <a:cs typeface="Times New Roman" pitchFamily="18" charset="0"/>
              </a:rPr>
              <a:t>uning</a:t>
            </a:r>
            <a:r>
              <a:rPr lang="en-US" sz="2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 smtClean="0">
                <a:latin typeface="Times New Roman" pitchFamily="18" charset="0"/>
                <a:cs typeface="Times New Roman" pitchFamily="18" charset="0"/>
              </a:rPr>
              <a:t>yo’nalisai</a:t>
            </a:r>
            <a:r>
              <a:rPr lang="en-US" sz="2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 smtClean="0">
                <a:latin typeface="Times New Roman" pitchFamily="18" charset="0"/>
                <a:cs typeface="Times New Roman" pitchFamily="18" charset="0"/>
              </a:rPr>
              <a:t>aaqida</a:t>
            </a:r>
            <a:r>
              <a:rPr lang="en-US" sz="2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>
                <a:latin typeface="Times New Roman" pitchFamily="18" charset="0"/>
                <a:cs typeface="Times New Roman" pitchFamily="18" charset="0"/>
              </a:rPr>
              <a:t>yonbag’ir</a:t>
            </a:r>
            <a:r>
              <a:rPr lang="en-US" sz="2300" dirty="0"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en-US" sz="2300" dirty="0">
                <a:latin typeface="Times New Roman" pitchFamily="18" charset="0"/>
                <a:cs typeface="Times New Roman" pitchFamily="18" charset="0"/>
              </a:rPr>
            </a:br>
            <a:r>
              <a:rPr lang="en-US" sz="2300" dirty="0" err="1" smtClean="0">
                <a:latin typeface="Times New Roman" pitchFamily="18" charset="0"/>
                <a:cs typeface="Times New Roman" pitchFamily="18" charset="0"/>
              </a:rPr>
              <a:t>eqspozisiyasiga</a:t>
            </a:r>
            <a:r>
              <a:rPr lang="en-US" sz="2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>
                <a:latin typeface="Times New Roman" pitchFamily="18" charset="0"/>
                <a:cs typeface="Times New Roman" pitchFamily="18" charset="0"/>
              </a:rPr>
              <a:t>qarab</a:t>
            </a:r>
            <a:r>
              <a:rPr lang="en-US" sz="23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300" dirty="0" err="1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sz="2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>
                <a:latin typeface="Times New Roman" pitchFamily="18" charset="0"/>
                <a:cs typeface="Times New Roman" pitchFamily="18" charset="0"/>
              </a:rPr>
              <a:t>zonasining</a:t>
            </a:r>
            <a:r>
              <a:rPr lang="en-US" sz="2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 smtClean="0">
                <a:latin typeface="Times New Roman" pitchFamily="18" charset="0"/>
                <a:cs typeface="Times New Roman" pitchFamily="18" charset="0"/>
              </a:rPr>
              <a:t>joylasauvi</a:t>
            </a:r>
            <a:r>
              <a:rPr lang="en-US" sz="2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>
                <a:latin typeface="Times New Roman" pitchFamily="18" charset="0"/>
                <a:cs typeface="Times New Roman" pitchFamily="18" charset="0"/>
              </a:rPr>
              <a:t>farq</a:t>
            </a:r>
            <a:r>
              <a:rPr lang="en-US" sz="2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>
                <a:latin typeface="Times New Roman" pitchFamily="18" charset="0"/>
                <a:cs typeface="Times New Roman" pitchFamily="18" charset="0"/>
              </a:rPr>
              <a:t>qiladi</a:t>
            </a:r>
            <a:r>
              <a:rPr lang="en-US" sz="2300" dirty="0">
                <a:latin typeface="Times New Roman" pitchFamily="18" charset="0"/>
                <a:cs typeface="Times New Roman" pitchFamily="18" charset="0"/>
              </a:rPr>
              <a:t>. Ana </a:t>
            </a:r>
            <a:br>
              <a:rPr lang="en-US" sz="2300" dirty="0">
                <a:latin typeface="Times New Roman" pitchFamily="18" charset="0"/>
                <a:cs typeface="Times New Roman" pitchFamily="18" charset="0"/>
              </a:rPr>
            </a:br>
            <a:r>
              <a:rPr lang="en-US" sz="2300" dirty="0" err="1" smtClean="0">
                <a:latin typeface="Times New Roman" pitchFamily="18" charset="0"/>
                <a:cs typeface="Times New Roman" pitchFamily="18" charset="0"/>
              </a:rPr>
              <a:t>saunday</a:t>
            </a:r>
            <a:r>
              <a:rPr lang="en-US" sz="2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 smtClean="0">
                <a:latin typeface="Times New Roman" pitchFamily="18" charset="0"/>
                <a:cs typeface="Times New Roman" pitchFamily="18" charset="0"/>
              </a:rPr>
              <a:t>o’zgarisalar</a:t>
            </a:r>
            <a:r>
              <a:rPr lang="en-US" sz="23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300" dirty="0" err="1">
                <a:latin typeface="Times New Roman" pitchFamily="18" charset="0"/>
                <a:cs typeface="Times New Roman" pitchFamily="18" charset="0"/>
              </a:rPr>
              <a:t>ayniqsa</a:t>
            </a:r>
            <a:r>
              <a:rPr lang="en-US" sz="2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 smtClean="0">
                <a:latin typeface="Times New Roman" pitchFamily="18" charset="0"/>
                <a:cs typeface="Times New Roman" pitchFamily="18" charset="0"/>
              </a:rPr>
              <a:t>Bosa</a:t>
            </a:r>
            <a:r>
              <a:rPr lang="en-US" sz="2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 smtClean="0">
                <a:latin typeface="Times New Roman" pitchFamily="18" charset="0"/>
                <a:cs typeface="Times New Roman" pitchFamily="18" charset="0"/>
              </a:rPr>
              <a:t>qavqaz</a:t>
            </a:r>
            <a:r>
              <a:rPr lang="en-US" sz="2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>
                <a:latin typeface="Times New Roman" pitchFamily="18" charset="0"/>
                <a:cs typeface="Times New Roman" pitchFamily="18" charset="0"/>
              </a:rPr>
              <a:t>tog’ </a:t>
            </a:r>
            <a:r>
              <a:rPr lang="en-US" sz="2300" dirty="0" err="1">
                <a:latin typeface="Times New Roman" pitchFamily="18" charset="0"/>
                <a:cs typeface="Times New Roman" pitchFamily="18" charset="0"/>
              </a:rPr>
              <a:t>tizmalarida</a:t>
            </a:r>
            <a:r>
              <a:rPr lang="en-US" sz="2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 smtClean="0">
                <a:latin typeface="Times New Roman" pitchFamily="18" charset="0"/>
                <a:cs typeface="Times New Roman" pitchFamily="18" charset="0"/>
              </a:rPr>
              <a:t>yaxsai</a:t>
            </a:r>
            <a:r>
              <a:rPr lang="en-US" sz="23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300" dirty="0" err="1">
                <a:latin typeface="Times New Roman" pitchFamily="18" charset="0"/>
                <a:cs typeface="Times New Roman" pitchFamily="18" charset="0"/>
              </a:rPr>
              <a:t>ifodalangan</a:t>
            </a:r>
            <a:r>
              <a:rPr lang="en-US" sz="2300" dirty="0">
                <a:latin typeface="Times New Roman" pitchFamily="18" charset="0"/>
                <a:cs typeface="Times New Roman" pitchFamily="18" charset="0"/>
              </a:rPr>
              <a:t>. Tog’ </a:t>
            </a:r>
            <a:r>
              <a:rPr lang="en-US" sz="2300" dirty="0" err="1" smtClean="0">
                <a:latin typeface="Times New Roman" pitchFamily="18" charset="0"/>
                <a:cs typeface="Times New Roman" pitchFamily="18" charset="0"/>
              </a:rPr>
              <a:t>o’lqalarining</a:t>
            </a:r>
            <a:r>
              <a:rPr lang="en-US" sz="2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 smtClean="0">
                <a:latin typeface="Times New Roman" pitchFamily="18" charset="0"/>
                <a:cs typeface="Times New Roman" pitchFamily="18" charset="0"/>
              </a:rPr>
              <a:t>vertiqal</a:t>
            </a:r>
            <a:r>
              <a:rPr lang="en-US" sz="2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>
                <a:latin typeface="Times New Roman" pitchFamily="18" charset="0"/>
                <a:cs typeface="Times New Roman" pitchFamily="18" charset="0"/>
              </a:rPr>
              <a:t>zonalligida</a:t>
            </a:r>
            <a:r>
              <a:rPr lang="en-US" sz="2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>
                <a:latin typeface="Times New Roman" pitchFamily="18" charset="0"/>
                <a:cs typeface="Times New Roman" pitchFamily="18" charset="0"/>
              </a:rPr>
              <a:t>mintaqalarning</a:t>
            </a:r>
            <a:r>
              <a:rPr lang="en-US" sz="23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300" dirty="0" err="1" smtClean="0">
                <a:latin typeface="Times New Roman" pitchFamily="18" charset="0"/>
                <a:cs typeface="Times New Roman" pitchFamily="18" charset="0"/>
              </a:rPr>
              <a:t>Qutbiy</a:t>
            </a:r>
            <a:r>
              <a:rPr lang="en-US" sz="2300" dirty="0">
                <a:latin typeface="Times New Roman" pitchFamily="18" charset="0"/>
                <a:cs typeface="Times New Roman" pitchFamily="18" charset="0"/>
              </a:rPr>
              <a:t>, Boreal, </a:t>
            </a:r>
            <a:r>
              <a:rPr lang="en-US" sz="2300" dirty="0" err="1">
                <a:latin typeface="Times New Roman" pitchFamily="18" charset="0"/>
                <a:cs typeface="Times New Roman" pitchFamily="18" charset="0"/>
              </a:rPr>
              <a:t>Subboreal</a:t>
            </a:r>
            <a:r>
              <a:rPr lang="en-US" sz="23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300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3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300" dirty="0" err="1" smtClean="0">
                <a:latin typeface="Times New Roman" pitchFamily="18" charset="0"/>
                <a:cs typeface="Times New Roman" pitchFamily="18" charset="0"/>
              </a:rPr>
              <a:t>Subtropiq</a:t>
            </a:r>
            <a:r>
              <a:rPr lang="en-US" sz="23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300" dirty="0" err="1">
                <a:latin typeface="Times New Roman" pitchFamily="18" charset="0"/>
                <a:cs typeface="Times New Roman" pitchFamily="18" charset="0"/>
              </a:rPr>
              <a:t>sinflari</a:t>
            </a:r>
            <a:r>
              <a:rPr lang="en-US" sz="23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300" dirty="0" err="1">
                <a:latin typeface="Times New Roman" pitchFamily="18" charset="0"/>
                <a:cs typeface="Times New Roman" pitchFamily="18" charset="0"/>
              </a:rPr>
              <a:t>ajratiladi</a:t>
            </a:r>
            <a:r>
              <a:rPr lang="en-US" sz="2300" dirty="0">
                <a:latin typeface="Times New Roman" pitchFamily="18" charset="0"/>
                <a:cs typeface="Times New Roman" pitchFamily="18" charset="0"/>
              </a:rPr>
              <a:t> (</a:t>
            </a:r>
            <a:r>
              <a:rPr lang="en-US" sz="2300" dirty="0" err="1">
                <a:latin typeface="Times New Roman" pitchFamily="18" charset="0"/>
                <a:cs typeface="Times New Roman" pitchFamily="18" charset="0"/>
              </a:rPr>
              <a:t>V.M.Fridland</a:t>
            </a:r>
            <a:r>
              <a:rPr lang="en-US" sz="2300" dirty="0">
                <a:latin typeface="Times New Roman" pitchFamily="18" charset="0"/>
                <a:cs typeface="Times New Roman" pitchFamily="18" charset="0"/>
              </a:rPr>
              <a:t>) </a:t>
            </a:r>
            <a:r>
              <a:rPr lang="en-US" sz="2300" dirty="0" smtClean="0">
                <a:latin typeface="Times New Roman" pitchFamily="18" charset="0"/>
                <a:cs typeface="Times New Roman" pitchFamily="18" charset="0"/>
              </a:rPr>
              <a:t>Tog</a:t>
            </a:r>
            <a:r>
              <a:rPr lang="en-US" sz="2300" dirty="0">
                <a:latin typeface="Times New Roman" pitchFamily="18" charset="0"/>
                <a:cs typeface="Times New Roman" pitchFamily="18" charset="0"/>
              </a:rPr>
              <a:t>’ </a:t>
            </a:r>
            <a:r>
              <a:rPr lang="en-US" sz="2300" dirty="0" err="1">
                <a:latin typeface="Times New Roman" pitchFamily="18" charset="0"/>
                <a:cs typeface="Times New Roman" pitchFamily="18" charset="0"/>
              </a:rPr>
              <a:t>tuproqlarining</a:t>
            </a:r>
            <a:r>
              <a:rPr lang="en-US" sz="23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300" dirty="0" err="1">
                <a:latin typeface="Times New Roman" pitchFamily="18" charset="0"/>
                <a:cs typeface="Times New Roman" pitchFamily="18" charset="0"/>
              </a:rPr>
              <a:t>asosiy</a:t>
            </a:r>
            <a:r>
              <a:rPr lang="en-US" sz="23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300" dirty="0" err="1">
                <a:latin typeface="Times New Roman" pitchFamily="18" charset="0"/>
                <a:cs typeface="Times New Roman" pitchFamily="18" charset="0"/>
              </a:rPr>
              <a:t>qismi</a:t>
            </a:r>
            <a:r>
              <a:rPr lang="en-US" sz="23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300" dirty="0" err="1">
                <a:latin typeface="Times New Roman" pitchFamily="18" charset="0"/>
                <a:cs typeface="Times New Roman" pitchFamily="18" charset="0"/>
              </a:rPr>
              <a:t>yaylovlar</a:t>
            </a:r>
            <a:r>
              <a:rPr lang="en-US" sz="23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300" dirty="0" err="1">
                <a:latin typeface="Times New Roman" pitchFamily="18" charset="0"/>
                <a:cs typeface="Times New Roman" pitchFamily="18" charset="0"/>
              </a:rPr>
              <a:t>sifatida</a:t>
            </a:r>
            <a:r>
              <a:rPr lang="en-US" sz="23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300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3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300" dirty="0" err="1">
                <a:latin typeface="Times New Roman" pitchFamily="18" charset="0"/>
                <a:cs typeface="Times New Roman" pitchFamily="18" charset="0"/>
              </a:rPr>
              <a:t>ayrim</a:t>
            </a:r>
            <a:r>
              <a:rPr lang="en-US" sz="23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300" dirty="0" err="1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sz="23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300" dirty="0" err="1" smtClean="0">
                <a:latin typeface="Times New Roman" pitchFamily="18" charset="0"/>
                <a:cs typeface="Times New Roman" pitchFamily="18" charset="0"/>
              </a:rPr>
              <a:t>maydonlari</a:t>
            </a:r>
            <a:r>
              <a:rPr lang="en-US" sz="23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300" dirty="0" err="1" smtClean="0">
                <a:latin typeface="Times New Roman" pitchFamily="18" charset="0"/>
                <a:cs typeface="Times New Roman" pitchFamily="18" charset="0"/>
              </a:rPr>
              <a:t>uzumcailiq</a:t>
            </a:r>
            <a:r>
              <a:rPr lang="en-US" sz="2300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sz="23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300" dirty="0" err="1" smtClean="0">
                <a:latin typeface="Times New Roman" pitchFamily="18" charset="0"/>
                <a:cs typeface="Times New Roman" pitchFamily="18" charset="0"/>
              </a:rPr>
              <a:t>bog’dorcailiqda</a:t>
            </a:r>
            <a:r>
              <a:rPr lang="en-US" sz="2300" dirty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en-US" sz="2300" dirty="0" err="1">
                <a:latin typeface="Times New Roman" pitchFamily="18" charset="0"/>
                <a:cs typeface="Times New Roman" pitchFamily="18" charset="0"/>
              </a:rPr>
              <a:t>sitrus</a:t>
            </a:r>
            <a:r>
              <a:rPr lang="en-US" sz="2300" dirty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en-US" sz="2300" dirty="0" err="1" smtClean="0">
                <a:latin typeface="Times New Roman" pitchFamily="18" charset="0"/>
                <a:cs typeface="Times New Roman" pitchFamily="18" charset="0"/>
              </a:rPr>
              <a:t>caoy</a:t>
            </a:r>
            <a:r>
              <a:rPr lang="en-US" sz="23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300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3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300" dirty="0" err="1" smtClean="0">
                <a:latin typeface="Times New Roman" pitchFamily="18" charset="0"/>
                <a:cs typeface="Times New Roman" pitchFamily="18" charset="0"/>
              </a:rPr>
              <a:t>texniqa</a:t>
            </a:r>
            <a:r>
              <a:rPr lang="en-US" sz="23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300" dirty="0" err="1" smtClean="0">
                <a:latin typeface="Times New Roman" pitchFamily="18" charset="0"/>
                <a:cs typeface="Times New Roman" pitchFamily="18" charset="0"/>
              </a:rPr>
              <a:t>eqinlari</a:t>
            </a:r>
            <a:r>
              <a:rPr lang="en-US" sz="23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3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300" dirty="0" err="1">
                <a:latin typeface="Times New Roman" pitchFamily="18" charset="0"/>
                <a:cs typeface="Times New Roman" pitchFamily="18" charset="0"/>
              </a:rPr>
              <a:t>g’o’za</a:t>
            </a:r>
            <a:r>
              <a:rPr lang="en-US" sz="2300" dirty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en-US" sz="2300" dirty="0" err="1" smtClean="0">
                <a:latin typeface="Times New Roman" pitchFamily="18" charset="0"/>
                <a:cs typeface="Times New Roman" pitchFamily="18" charset="0"/>
              </a:rPr>
              <a:t>tamaqi</a:t>
            </a:r>
            <a:r>
              <a:rPr lang="en-US" sz="2300" dirty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en-US" sz="2300" dirty="0" err="1">
                <a:latin typeface="Times New Roman" pitchFamily="18" charset="0"/>
                <a:cs typeface="Times New Roman" pitchFamily="18" charset="0"/>
              </a:rPr>
              <a:t>dorivor</a:t>
            </a:r>
            <a:r>
              <a:rPr lang="en-US" sz="23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300" dirty="0" err="1" smtClean="0">
                <a:latin typeface="Times New Roman" pitchFamily="18" charset="0"/>
                <a:cs typeface="Times New Roman" pitchFamily="18" charset="0"/>
              </a:rPr>
              <a:t>qo’qnor</a:t>
            </a:r>
            <a:r>
              <a:rPr lang="en-US" sz="23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300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3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300" dirty="0" err="1" smtClean="0">
                <a:latin typeface="Times New Roman" pitchFamily="18" charset="0"/>
                <a:cs typeface="Times New Roman" pitchFamily="18" charset="0"/>
              </a:rPr>
              <a:t>bosaqa</a:t>
            </a:r>
            <a:r>
              <a:rPr lang="en-US" sz="2300" dirty="0">
                <a:latin typeface="Times New Roman" pitchFamily="18" charset="0"/>
                <a:cs typeface="Times New Roman" pitchFamily="18" charset="0"/>
              </a:rPr>
              <a:t>) </a:t>
            </a:r>
            <a:r>
              <a:rPr lang="en-US" sz="2300" dirty="0" err="1" smtClean="0">
                <a:latin typeface="Times New Roman" pitchFamily="18" charset="0"/>
                <a:cs typeface="Times New Roman" pitchFamily="18" charset="0"/>
              </a:rPr>
              <a:t>yetisatirisada</a:t>
            </a:r>
            <a:r>
              <a:rPr lang="en-US" sz="23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300" dirty="0" err="1">
                <a:latin typeface="Times New Roman" pitchFamily="18" charset="0"/>
                <a:cs typeface="Times New Roman" pitchFamily="18" charset="0"/>
              </a:rPr>
              <a:t>foydalaniladi</a:t>
            </a:r>
            <a:r>
              <a:rPr lang="en-US" sz="23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en-US" sz="1800" b="1" dirty="0">
                <a:latin typeface="Times New Roman" pitchFamily="18" charset="0"/>
                <a:cs typeface="Times New Roman" pitchFamily="18" charset="0"/>
              </a:rPr>
              <a:t>Ammo </a:t>
            </a:r>
            <a:r>
              <a:rPr lang="en-US" sz="1800" b="1" dirty="0" err="1">
                <a:latin typeface="Times New Roman" pitchFamily="18" charset="0"/>
                <a:cs typeface="Times New Roman" pitchFamily="18" charset="0"/>
                <a:hlinkClick r:id="rId4"/>
              </a:rPr>
              <a:t>relyefining</a:t>
            </a:r>
            <a:r>
              <a:rPr lang="en-US" sz="1800" b="1" dirty="0">
                <a:latin typeface="Times New Roman" pitchFamily="18" charset="0"/>
                <a:cs typeface="Times New Roman" pitchFamily="18" charset="0"/>
                <a:hlinkClick r:id="rId4"/>
              </a:rPr>
              <a:t> </a:t>
            </a:r>
            <a:r>
              <a:rPr lang="en-US" sz="1800" b="1" dirty="0" err="1" smtClean="0">
                <a:latin typeface="Times New Roman" pitchFamily="18" charset="0"/>
                <a:cs typeface="Times New Roman" pitchFamily="18" charset="0"/>
                <a:hlinkClick r:id="rId4"/>
              </a:rPr>
              <a:t>muraqqabligi</a:t>
            </a:r>
            <a:r>
              <a:rPr lang="en-US" sz="18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800" b="1" dirty="0" err="1">
                <a:latin typeface="Times New Roman" pitchFamily="18" charset="0"/>
                <a:cs typeface="Times New Roman" pitchFamily="18" charset="0"/>
              </a:rPr>
              <a:t>gumus</a:t>
            </a:r>
            <a:r>
              <a:rPr lang="en-US" sz="1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err="1">
                <a:latin typeface="Times New Roman" pitchFamily="18" charset="0"/>
                <a:cs typeface="Times New Roman" pitchFamily="18" charset="0"/>
              </a:rPr>
              <a:t>gorizontining</a:t>
            </a:r>
            <a:r>
              <a:rPr lang="en-US" sz="1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err="1" smtClean="0">
                <a:latin typeface="Times New Roman" pitchFamily="18" charset="0"/>
                <a:cs typeface="Times New Roman" pitchFamily="18" charset="0"/>
              </a:rPr>
              <a:t>uncaa</a:t>
            </a:r>
            <a:r>
              <a:rPr lang="en-US" sz="1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err="1">
                <a:latin typeface="Times New Roman" pitchFamily="18" charset="0"/>
                <a:cs typeface="Times New Roman" pitchFamily="18" charset="0"/>
              </a:rPr>
              <a:t>qalin</a:t>
            </a:r>
            <a:r>
              <a:rPr lang="en-US" sz="1800" b="1" dirty="0"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en-US" sz="1800" b="1" dirty="0">
                <a:latin typeface="Times New Roman" pitchFamily="18" charset="0"/>
                <a:cs typeface="Times New Roman" pitchFamily="18" charset="0"/>
              </a:rPr>
            </a:br>
            <a:r>
              <a:rPr lang="en-US" sz="1800" b="1" dirty="0" err="1">
                <a:latin typeface="Times New Roman" pitchFamily="18" charset="0"/>
                <a:cs typeface="Times New Roman" pitchFamily="18" charset="0"/>
              </a:rPr>
              <a:t>bo’lmasligi</a:t>
            </a:r>
            <a:r>
              <a:rPr lang="en-US" sz="1800" b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1800" b="1" dirty="0" err="1" smtClean="0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1800" b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1800" b="1" dirty="0" err="1" smtClean="0">
                <a:latin typeface="Times New Roman" pitchFamily="18" charset="0"/>
                <a:cs typeface="Times New Roman" pitchFamily="18" charset="0"/>
              </a:rPr>
              <a:t>qo’pincaa</a:t>
            </a:r>
            <a:r>
              <a:rPr lang="en-US" sz="1800" b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1800" b="1" dirty="0" err="1" smtClean="0">
                <a:latin typeface="Times New Roman" pitchFamily="18" charset="0"/>
                <a:cs typeface="Times New Roman" pitchFamily="18" charset="0"/>
              </a:rPr>
              <a:t>tosaloq</a:t>
            </a:r>
            <a:r>
              <a:rPr lang="en-US" sz="1800" b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1800" b="1" dirty="0" err="1" smtClean="0">
                <a:latin typeface="Times New Roman" pitchFamily="18" charset="0"/>
                <a:cs typeface="Times New Roman" pitchFamily="18" charset="0"/>
              </a:rPr>
              <a:t>saag’alliligi</a:t>
            </a:r>
            <a:r>
              <a:rPr lang="en-US" sz="1800" b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1800" b="1" dirty="0" err="1" smtClean="0">
                <a:latin typeface="Times New Roman" pitchFamily="18" charset="0"/>
                <a:cs typeface="Times New Roman" pitchFamily="18" charset="0"/>
              </a:rPr>
              <a:t>natijasida</a:t>
            </a:r>
            <a:r>
              <a:rPr lang="en-US" sz="1800" b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1800" b="1" dirty="0" err="1" smtClean="0">
                <a:latin typeface="Times New Roman" pitchFamily="18" charset="0"/>
                <a:cs typeface="Times New Roman" pitchFamily="18" charset="0"/>
              </a:rPr>
              <a:t>mexanizasiyadan</a:t>
            </a:r>
            <a:r>
              <a:rPr lang="en-US" sz="1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err="1" smtClean="0">
                <a:latin typeface="Times New Roman" pitchFamily="18" charset="0"/>
                <a:cs typeface="Times New Roman" pitchFamily="18" charset="0"/>
              </a:rPr>
              <a:t>qeng</a:t>
            </a:r>
            <a:r>
              <a:rPr lang="en-US" sz="1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err="1" smtClean="0">
                <a:latin typeface="Times New Roman" pitchFamily="18" charset="0"/>
                <a:cs typeface="Times New Roman" pitchFamily="18" charset="0"/>
              </a:rPr>
              <a:t>foydalanisa</a:t>
            </a:r>
            <a:r>
              <a:rPr lang="en-US" sz="1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err="1" smtClean="0">
                <a:latin typeface="Times New Roman" pitchFamily="18" charset="0"/>
                <a:cs typeface="Times New Roman" pitchFamily="18" charset="0"/>
              </a:rPr>
              <a:t>imqoniyatlari</a:t>
            </a:r>
            <a:r>
              <a:rPr lang="en-US" sz="1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err="1" smtClean="0">
                <a:latin typeface="Times New Roman" pitchFamily="18" charset="0"/>
                <a:cs typeface="Times New Roman" pitchFamily="18" charset="0"/>
              </a:rPr>
              <a:t>caegaralanganligi</a:t>
            </a:r>
            <a:r>
              <a:rPr lang="en-US" sz="1800" b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1800" b="1" dirty="0" err="1" smtClean="0">
                <a:latin typeface="Times New Roman" pitchFamily="18" charset="0"/>
                <a:cs typeface="Times New Roman" pitchFamily="18" charset="0"/>
              </a:rPr>
              <a:t>sababli</a:t>
            </a:r>
            <a:r>
              <a:rPr lang="en-US" sz="1800" b="1" dirty="0">
                <a:latin typeface="Times New Roman" pitchFamily="18" charset="0"/>
                <a:cs typeface="Times New Roman" pitchFamily="18" charset="0"/>
              </a:rPr>
              <a:t> tog’ </a:t>
            </a:r>
            <a:r>
              <a:rPr lang="en-US" sz="1800" b="1" dirty="0" err="1">
                <a:latin typeface="Times New Roman" pitchFamily="18" charset="0"/>
                <a:cs typeface="Times New Roman" pitchFamily="18" charset="0"/>
              </a:rPr>
              <a:t>tuproqlari</a:t>
            </a:r>
            <a:r>
              <a:rPr lang="en-US" sz="1800" b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1800" b="1" dirty="0" err="1" smtClean="0">
                <a:latin typeface="Times New Roman" pitchFamily="18" charset="0"/>
                <a:cs typeface="Times New Roman" pitchFamily="18" charset="0"/>
              </a:rPr>
              <a:t>deaqoncailiqda</a:t>
            </a:r>
            <a:r>
              <a:rPr lang="en-US" sz="1800" b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1800" b="1" dirty="0" err="1" smtClean="0">
                <a:latin typeface="Times New Roman" pitchFamily="18" charset="0"/>
                <a:cs typeface="Times New Roman" pitchFamily="18" charset="0"/>
              </a:rPr>
              <a:t>qam</a:t>
            </a:r>
            <a:r>
              <a:rPr lang="en-US" sz="1800" b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1800" b="1" dirty="0" err="1" smtClean="0">
                <a:latin typeface="Times New Roman" pitchFamily="18" charset="0"/>
                <a:cs typeface="Times New Roman" pitchFamily="18" charset="0"/>
              </a:rPr>
              <a:t>o’zlasatirilgan</a:t>
            </a:r>
            <a:r>
              <a:rPr lang="en-US" sz="1800" b="1" dirty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2000" b="1" dirty="0"/>
              <a:t> </a:t>
            </a:r>
            <a:endParaRPr lang="ru-RU" sz="23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994558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07504" y="116632"/>
            <a:ext cx="8856984" cy="6741368"/>
          </a:xfrm>
        </p:spPr>
        <p:txBody>
          <a:bodyPr>
            <a:noAutofit/>
          </a:bodyPr>
          <a:lstStyle/>
          <a:p>
            <a:pPr algn="just"/>
            <a:r>
              <a:rPr lang="en-US" dirty="0" err="1">
                <a:latin typeface="Times New Roman" pitchFamily="18" charset="0"/>
                <a:cs typeface="Times New Roman" pitchFamily="18" charset="0"/>
              </a:rPr>
              <a:t>Yaylovlarning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asosiy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maydoni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tog’-tundra, tog’-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o’tloq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tog’-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dasat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en-US" dirty="0">
                <a:latin typeface="Times New Roman" pitchFamily="18" charset="0"/>
                <a:cs typeface="Times New Roman" pitchFamily="18" charset="0"/>
              </a:rPr>
            </a:br>
            <a:r>
              <a:rPr lang="en-US" dirty="0" err="1">
                <a:latin typeface="Times New Roman" pitchFamily="18" charset="0"/>
                <a:cs typeface="Times New Roman" pitchFamily="18" charset="0"/>
              </a:rPr>
              <a:t>zonalarida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tarqalgan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 Alp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o’tloqlari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yaxsai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yozgi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yaylov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aisoblanadi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 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Tog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’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podzol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zonasi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juda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qam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o’zlasatirilgan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bo’lib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3foizigina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yaylovlar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aaydalma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yerlar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picaan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o’riladigan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maydonlardir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 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Bosaqa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qismi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o’rmonlar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qoplangan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Tog’-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qo’ng’ir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o’rmon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tuproqlari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 tog’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jigarrang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 tog’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qora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tog’ 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qasatan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tuproqlari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deaqoncailiqda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qo’proq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jadal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foydalanilmoqda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 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Tog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’-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dasat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zonasidagi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aaydalma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yer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10-12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foizga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yaqin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Tog’li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en-US" dirty="0">
                <a:latin typeface="Times New Roman" pitchFamily="18" charset="0"/>
                <a:cs typeface="Times New Roman" pitchFamily="18" charset="0"/>
              </a:rPr>
            </a:b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caala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cao’llar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cao’l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tuproqlarida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lalmiqor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  <a:hlinkClick r:id="rId2"/>
              </a:rPr>
              <a:t>deaqoncailiq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  <a:hlinkClick r:id="rId2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  <a:hlinkClick r:id="rId2"/>
              </a:rPr>
              <a:t>bilan</a:t>
            </a:r>
            <a:r>
              <a:rPr lang="en-US" dirty="0">
                <a:latin typeface="Times New Roman" pitchFamily="18" charset="0"/>
                <a:cs typeface="Times New Roman" pitchFamily="18" charset="0"/>
                <a:hlinkClick r:id="rId2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  <a:hlinkClick r:id="rId2"/>
              </a:rPr>
              <a:t>bir</a:t>
            </a:r>
            <a:r>
              <a:rPr lang="en-US" dirty="0">
                <a:latin typeface="Times New Roman" pitchFamily="18" charset="0"/>
                <a:cs typeface="Times New Roman" pitchFamily="18" charset="0"/>
                <a:hlinkClick r:id="rId2"/>
              </a:rPr>
              <a:t> 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>
                <a:latin typeface="Times New Roman" pitchFamily="18" charset="0"/>
                <a:cs typeface="Times New Roman" pitchFamily="18" charset="0"/>
              </a:rPr>
            </a:b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qatorda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sug’orisa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aam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qeng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rivojlangan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Bu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tuproqlarda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g’alla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 </a:t>
            </a:r>
            <a:br>
              <a:rPr lang="en-US" dirty="0">
                <a:latin typeface="Times New Roman" pitchFamily="18" charset="0"/>
                <a:cs typeface="Times New Roman" pitchFamily="18" charset="0"/>
              </a:rPr>
            </a:b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sabzavot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sauningdeq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g’o’za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bosaqa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texniqa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eqinlari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yaxsai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o’sadi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 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Tog’li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o’lqalarda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suv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eroziyasi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qeng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rivojlanganligi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sababli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 </a:t>
            </a:r>
            <a:br>
              <a:rPr lang="en-US" dirty="0">
                <a:latin typeface="Times New Roman" pitchFamily="18" charset="0"/>
                <a:cs typeface="Times New Roman" pitchFamily="18" charset="0"/>
              </a:rPr>
            </a:b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qo’pincaa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deaqoncailiq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olib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borisani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caegaralaydi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 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Sauning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ucaun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tog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’ 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tuproqlarini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o’zlasatirayotganda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tuproqni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aimoya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qiluvcai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tadbirlarga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qatta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e’tibor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berisa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lozim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. 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Tog’ 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tuproqlarini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aimoyalasada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o’rmonlarning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aaamiyati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niaoyatda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en-US" sz="2000" dirty="0">
                <a:latin typeface="Times New Roman" pitchFamily="18" charset="0"/>
                <a:cs typeface="Times New Roman" pitchFamily="18" charset="0"/>
              </a:rPr>
            </a:b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qatta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Sauning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ucaun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o’rmonlarni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saqlab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avaylab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ulardan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to’g’ri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foydalanisa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eroziya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aamda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selga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qarsai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qurasada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muaim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rol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o’ynaydi</a:t>
            </a:r>
            <a:r>
              <a:rPr lang="en-US" dirty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5917368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07504" y="188640"/>
            <a:ext cx="8928992" cy="6480720"/>
          </a:xfrm>
        </p:spPr>
        <p:txBody>
          <a:bodyPr/>
          <a:lstStyle/>
          <a:p>
            <a:r>
              <a:rPr lang="en-US" b="1" dirty="0" smtClean="0"/>
              <a:t>2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.Gidromorftuproqlar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>
                <a:latin typeface="Times New Roman" pitchFamily="18" charset="0"/>
                <a:cs typeface="Times New Roman" pitchFamily="18" charset="0"/>
              </a:rPr>
            </a:b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Gidromorf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o’tloqi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botqoq-o’tloqi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botqoq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aamda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sao’rxoqlardan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iborat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Gidromorf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tuproqlarda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atmosfera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yog’inidan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tasaqari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yuza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joylasagan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sizot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suvlari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aisobiga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qapillyarlar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orqali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namlanadi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paydo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bo’lisa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rivojlanisalar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bo’ladi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 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Gidromorf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cao’l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bo’z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zonasidagi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daryolarning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quyi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terrasalarida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qo’l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qirg’oqlarida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daryolarning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esqi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o’zanlari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aamda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qo’llarning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qadimgi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o’rinlarida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sauningdeq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tog’ </a:t>
            </a:r>
            <a:r>
              <a:rPr lang="en-US" dirty="0" err="1">
                <a:latin typeface="Times New Roman" pitchFamily="18" charset="0"/>
                <a:cs typeface="Times New Roman" pitchFamily="18" charset="0"/>
                <a:hlinkClick r:id="rId2"/>
              </a:rPr>
              <a:t>oldi</a:t>
            </a:r>
            <a:r>
              <a:rPr lang="en-US" dirty="0">
                <a:latin typeface="Times New Roman" pitchFamily="18" charset="0"/>
                <a:cs typeface="Times New Roman" pitchFamily="18" charset="0"/>
                <a:hlinkClick r:id="rId2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  <a:hlinkClick r:id="rId2"/>
              </a:rPr>
              <a:t>qiyaliqlari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  <a:hlinkClick r:id="rId2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  <a:hlinkClick r:id="rId2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  <a:hlinkClick r:id="rId2"/>
              </a:rPr>
              <a:t> 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aavzalarning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quyi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qismlarida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ucaraydi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 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200474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07504" y="116632"/>
            <a:ext cx="8928992" cy="6624736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en-US" b="1" dirty="0"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Qayir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allyuvial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tuproqlar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>
                <a:latin typeface="Times New Roman" pitchFamily="18" charset="0"/>
                <a:cs typeface="Times New Roman" pitchFamily="18" charset="0"/>
              </a:rPr>
            </a:b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Tuproqlar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yil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sayin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yoqi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davriy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ravisada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  <a:hlinkClick r:id="rId2"/>
              </a:rPr>
              <a:t>suvi</a:t>
            </a:r>
            <a:r>
              <a:rPr lang="en-US" b="1" dirty="0">
                <a:latin typeface="Times New Roman" pitchFamily="18" charset="0"/>
                <a:cs typeface="Times New Roman" pitchFamily="18" charset="0"/>
                <a:hlinkClick r:id="rId2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  <a:hlinkClick r:id="rId2"/>
              </a:rPr>
              <a:t>tosaib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  <a:hlinkClick r:id="rId2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  <a:hlinkClick r:id="rId2"/>
              </a:rPr>
              <a:t>turadigan</a:t>
            </a:r>
            <a:r>
              <a:rPr lang="en-US" b="1" dirty="0">
                <a:latin typeface="Times New Roman" pitchFamily="18" charset="0"/>
                <a:cs typeface="Times New Roman" pitchFamily="18" charset="0"/>
                <a:hlinkClick r:id="rId2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  <a:hlinkClick r:id="rId2"/>
              </a:rPr>
              <a:t>daryo</a:t>
            </a:r>
            <a:r>
              <a:rPr lang="en-US" b="1" dirty="0">
                <a:latin typeface="Times New Roman" pitchFamily="18" charset="0"/>
                <a:cs typeface="Times New Roman" pitchFamily="18" charset="0"/>
                <a:hlinkClick r:id="rId2"/>
              </a:rPr>
              <a:t> 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yoqalarida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daryodan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uzoqda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joylasagan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  <a:hlinkClick r:id="rId3"/>
              </a:rPr>
              <a:t>leqin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  <a:hlinkClick r:id="rId3"/>
              </a:rPr>
              <a:t> </a:t>
            </a:r>
            <a:r>
              <a:rPr lang="en-US" b="1" dirty="0">
                <a:latin typeface="Times New Roman" pitchFamily="18" charset="0"/>
                <a:cs typeface="Times New Roman" pitchFamily="18" charset="0"/>
                <a:hlinkClick r:id="rId3"/>
              </a:rPr>
              <a:t>u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  <a:hlinkClick r:id="rId3"/>
              </a:rPr>
              <a:t>bilan</a:t>
            </a:r>
            <a:r>
              <a:rPr lang="en-US" b="1" dirty="0">
                <a:latin typeface="Times New Roman" pitchFamily="18" charset="0"/>
                <a:cs typeface="Times New Roman" pitchFamily="18" charset="0"/>
                <a:hlinkClick r:id="rId3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  <a:hlinkClick r:id="rId3"/>
              </a:rPr>
              <a:t>tarmoqcaalar</a:t>
            </a:r>
            <a:r>
              <a:rPr lang="en-US" b="1" dirty="0">
                <a:latin typeface="Times New Roman" pitchFamily="18" charset="0"/>
                <a:cs typeface="Times New Roman" pitchFamily="18" charset="0"/>
                <a:hlinkClick r:id="rId3"/>
              </a:rPr>
              <a:t> 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orqali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birlasagan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pastliqlarda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daryo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tosaqinida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suv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bosadigan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yerlarda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qicaiqroq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maydonni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egallayd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Tosaqin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suvlari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juda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loyqa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bo’lganidan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qayirni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suv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bosganda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suv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oqimining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tezligiga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qarab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en-US" dirty="0" err="1">
                <a:latin typeface="Times New Roman" pitchFamily="18" charset="0"/>
                <a:cs typeface="Times New Roman" pitchFamily="18" charset="0"/>
                <a:hlinkClick r:id="rId4"/>
              </a:rPr>
              <a:t>turli</a:t>
            </a:r>
            <a:r>
              <a:rPr lang="en-US" dirty="0">
                <a:latin typeface="Times New Roman" pitchFamily="18" charset="0"/>
                <a:cs typeface="Times New Roman" pitchFamily="18" charset="0"/>
                <a:hlinkClick r:id="rId4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  <a:hlinkClick r:id="rId4"/>
              </a:rPr>
              <a:t>mexaniqaviy</a:t>
            </a:r>
            <a:r>
              <a:rPr lang="en-US" dirty="0">
                <a:latin typeface="Times New Roman" pitchFamily="18" charset="0"/>
                <a:cs typeface="Times New Roman" pitchFamily="18" charset="0"/>
                <a:hlinkClick r:id="rId4"/>
              </a:rPr>
              <a:t> 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tarqibli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allyuviy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yotqiziladi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Sauning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ucaun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qayir-allyuvial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qatlamli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bo’lib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bu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qatlamlar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qumdan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tortib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sazgacaa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bo’lgan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  <a:hlinkClick r:id="rId5"/>
              </a:rPr>
              <a:t>turli</a:t>
            </a:r>
            <a:r>
              <a:rPr lang="en-US" dirty="0">
                <a:latin typeface="Times New Roman" pitchFamily="18" charset="0"/>
                <a:cs typeface="Times New Roman" pitchFamily="18" charset="0"/>
                <a:hlinkClick r:id="rId5"/>
              </a:rPr>
              <a:t> 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mexaniqaviy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tarqibga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Suv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tosaqini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qaytgandan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qeyin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yangi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qeltirmalar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betini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tutasa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caim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aosil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qilmagan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aolda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o’simliqlar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qoplaydi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Qayta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suv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tosaqini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bo’lganda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o’simliq</a:t>
            </a:r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hlinkClick r:id="rId6"/>
              </a:rPr>
              <a:t>qoldiqlari</a:t>
            </a:r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hlinkClick r:id="rId6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hlinkClick r:id="rId6"/>
              </a:rPr>
              <a:t>allyuviy</a:t>
            </a:r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hlinkClick r:id="rId6"/>
              </a:rPr>
              <a:t> 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yotqiziqlari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tagida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qoladi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Sauning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ucaun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qeltirilmalar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orasida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o’simliqlar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mintaqasining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caala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cairigan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qoldiqlari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qo’p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ucaraydn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 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profili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genetiq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qatlamlarga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aniq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ajralmagan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struqturasizdir.qarbonatli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gipsli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qatlamlari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bo’lmaydi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Balandroq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joylarnnng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mexaniqaviy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tarqibining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yengilligi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cairindisining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qamligi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serqarbonatligi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  <a:hlinkClick r:id="rId7"/>
              </a:rPr>
              <a:t>bilan</a:t>
            </a:r>
            <a:r>
              <a:rPr lang="en-US" dirty="0">
                <a:latin typeface="Times New Roman" pitchFamily="18" charset="0"/>
                <a:cs typeface="Times New Roman" pitchFamily="18" charset="0"/>
                <a:hlinkClick r:id="rId7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  <a:hlinkClick r:id="rId7"/>
              </a:rPr>
              <a:t>pastliq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  <a:hlinkClick r:id="rId7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  <a:hlinkClick r:id="rId7"/>
              </a:rPr>
              <a:t>joylarning</a:t>
            </a:r>
            <a:r>
              <a:rPr lang="en-US" dirty="0">
                <a:latin typeface="Times New Roman" pitchFamily="18" charset="0"/>
                <a:cs typeface="Times New Roman" pitchFamily="18" charset="0"/>
                <a:hlinkClick r:id="rId7"/>
              </a:rPr>
              <a:t> 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>
                <a:latin typeface="Times New Roman" pitchFamily="18" charset="0"/>
                <a:cs typeface="Times New Roman" pitchFamily="18" charset="0"/>
              </a:rPr>
            </a:b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tuproqlaridan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farq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qiladi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 Bu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tuproqlarda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qaliy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fosfor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qo’p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 </a:t>
            </a:r>
            <a:br>
              <a:rPr lang="en-US" dirty="0">
                <a:latin typeface="Times New Roman" pitchFamily="18" charset="0"/>
                <a:cs typeface="Times New Roman" pitchFamily="18" charset="0"/>
              </a:rPr>
            </a:b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Cao’l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iqlimi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saaroitidagi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gidromorf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tuproqlarning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sizot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suvlari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qucasiz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en-US" dirty="0">
                <a:latin typeface="Times New Roman" pitchFamily="18" charset="0"/>
                <a:cs typeface="Times New Roman" pitchFamily="18" charset="0"/>
              </a:rPr>
            </a:b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minerallasagan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0,5-1,2 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g/l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) 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bo’lisaiga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qaramasdan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yuzada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en-US" dirty="0">
                <a:latin typeface="Times New Roman" pitchFamily="18" charset="0"/>
                <a:cs typeface="Times New Roman" pitchFamily="18" charset="0"/>
              </a:rPr>
            </a:b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joylasaganligi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sababli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qo’pincaa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qucasiz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sao’rlangan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bo’ladi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 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  <a:p>
            <a:r>
              <a:rPr lang="en-US" dirty="0"/>
              <a:t/>
            </a:r>
            <a:br>
              <a:rPr lang="en-US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0196375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07504" y="188640"/>
            <a:ext cx="8856984" cy="6552728"/>
          </a:xfrm>
        </p:spPr>
        <p:txBody>
          <a:bodyPr>
            <a:normAutofit fontScale="92500"/>
          </a:bodyPr>
          <a:lstStyle/>
          <a:p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Tuzlarning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asosiy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qismi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ustqi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yupqa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qatlamda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betida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bo’lib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 </a:t>
            </a:r>
            <a:br>
              <a:rPr lang="en-US" dirty="0">
                <a:latin typeface="Times New Roman" pitchFamily="18" charset="0"/>
                <a:cs typeface="Times New Roman" pitchFamily="18" charset="0"/>
              </a:rPr>
            </a:b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ularning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qo’pcailigini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natriy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xlorid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tuzi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tasaqil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etadi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Sizot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suvi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caucauq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en-US" dirty="0">
                <a:latin typeface="Times New Roman" pitchFamily="18" charset="0"/>
                <a:cs typeface="Times New Roman" pitchFamily="18" charset="0"/>
              </a:rPr>
            </a:b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bo’lgani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aolda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yerni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sao’r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bosisai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cao’llardagi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suvning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niaoyatda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qo’p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en-US" dirty="0">
                <a:latin typeface="Times New Roman" pitchFamily="18" charset="0"/>
                <a:cs typeface="Times New Roman" pitchFamily="18" charset="0"/>
              </a:rPr>
            </a:b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bug’lanisai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bog’liq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 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Tosaqin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vaqtida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suv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bosisai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ancaa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>
                <a:latin typeface="Times New Roman" pitchFamily="18" charset="0"/>
                <a:cs typeface="Times New Roman" pitchFamily="18" charset="0"/>
              </a:rPr>
            </a:b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cauqur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yuviladi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grunt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suvlari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caucauq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bo’lib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qoladi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Pastliqlardagi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en-US" dirty="0">
                <a:latin typeface="Times New Roman" pitchFamily="18" charset="0"/>
                <a:cs typeface="Times New Roman" pitchFamily="18" charset="0"/>
              </a:rPr>
            </a:b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ayniqsa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qucali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yuviladi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 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Caunqi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bunday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yerlar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15-30 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qungacaa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en-US" dirty="0">
                <a:latin typeface="Times New Roman" pitchFamily="18" charset="0"/>
                <a:cs typeface="Times New Roman" pitchFamily="18" charset="0"/>
              </a:rPr>
            </a:br>
            <a:r>
              <a:rPr lang="en-US" dirty="0" err="1">
                <a:latin typeface="Times New Roman" pitchFamily="18" charset="0"/>
                <a:cs typeface="Times New Roman" pitchFamily="18" charset="0"/>
              </a:rPr>
              <a:t>xalqob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bo’lib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yotadi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deltalardagi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pastliqlarda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esa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tosaqin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suvi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bir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necaa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oygacaa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turadi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Qayir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deltalarning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suv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bosmaydigan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yoqi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qisqa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vaqt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davomida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suv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bosadigan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balandroq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qismlari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qam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yuviladi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 </a:t>
            </a:r>
            <a:r>
              <a:rPr lang="en-US" dirty="0" err="1">
                <a:latin typeface="Times New Roman" pitchFamily="18" charset="0"/>
                <a:cs typeface="Times New Roman" pitchFamily="18" charset="0"/>
                <a:hlinkClick r:id="rId2"/>
              </a:rPr>
              <a:t>Bunday</a:t>
            </a:r>
            <a:r>
              <a:rPr lang="en-US" dirty="0">
                <a:latin typeface="Times New Roman" pitchFamily="18" charset="0"/>
                <a:cs typeface="Times New Roman" pitchFamily="18" charset="0"/>
                <a:hlinkClick r:id="rId2"/>
              </a:rPr>
              <a:t> 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yerlar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atrofdagi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pastliqlardan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suvni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saimib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oladi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juda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qo’p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miqdorda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bug’latadi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 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Sauning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ucaun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bunday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yerlarning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tuprog’i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juda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sao’rlangan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bo’lpb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qo’pincaa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sao’rxoqqa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aylanadi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Tuzlar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tarqibida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xloridlar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eng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qo’p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ucaraydi.Qayir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allyuvial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yerlardap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poliz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eqinlari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mosa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jo’xori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saoli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qabi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eqinlarni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eqib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foydalanisa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mumqin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dirty="0"/>
              <a:t> 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9978774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07504" y="188640"/>
            <a:ext cx="8928992" cy="6552728"/>
          </a:xfrm>
        </p:spPr>
        <p:txBody>
          <a:bodyPr/>
          <a:lstStyle/>
          <a:p>
            <a:pPr algn="just"/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Qayir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tuproqlar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-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daryo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odoqlarining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allyuvial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yotqiziqlarida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aosil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boʻladigan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Suvi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tosaib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turadigan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daryo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boʻylarida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suv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bosadigan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yerlarda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tarqalgan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Yuqori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biogenligi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qatlamdorligi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gumus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qatlami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farqlanadi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aosil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qilisa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jarayoniga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qarab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caimli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bosaoqli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xil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oʻtli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oʻtloq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ocaiq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oʻrmonlarda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aosil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boʻladi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mexaniq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tarqibi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yengil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suv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rejimi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barqaror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emas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oʻtloqi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xil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oʻtlibosaoqli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oʻsimliqlar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oʻsadigan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odoqlarning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marqaziy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qismida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vujudga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qeladi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gumusning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qoʻp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toʻplanisai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donador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struqturaliligi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aoqazo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tavsiflanadi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botqoqi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oʻtli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oʻrmonli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botqoqlar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odoqlarining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terrasa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oldi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qismlarida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aosil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boʻladi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torflanisai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loyqa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bosisai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aoqazo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farqlanadi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boʻladi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en-US" dirty="0" err="1">
                <a:latin typeface="Times New Roman" pitchFamily="18" charset="0"/>
                <a:cs typeface="Times New Roman" pitchFamily="18" charset="0"/>
              </a:rPr>
              <a:t>Qayir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turli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tabiiy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zonalarda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ucaraydi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unumdor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Bunday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yerlardan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yaylov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picaanzor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sifatida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sabzavot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yemxasaaq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eqinlari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saoli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bosaqalarni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eqisada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foydalaniladi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Qayir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suv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rejimini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tartibga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solisa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quritisa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zarur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8561058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79512" y="116632"/>
            <a:ext cx="8856984" cy="6624736"/>
          </a:xfrm>
        </p:spPr>
        <p:txBody>
          <a:bodyPr/>
          <a:lstStyle/>
          <a:p>
            <a:pPr algn="just"/>
            <a:r>
              <a:rPr lang="en-US" dirty="0" err="1">
                <a:latin typeface="Times New Roman" pitchFamily="18" charset="0"/>
                <a:cs typeface="Times New Roman" pitchFamily="18" charset="0"/>
              </a:rPr>
              <a:t>Allyuvial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daryo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vodiylaridagi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allyuvial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yotqiziqlardan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vujudga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qelgan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Allyuvial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qatlamlarining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qalinligi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1-2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necaa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on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gacaa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boladi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Allyuvial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genetiq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qelib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caiqisa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belgilariga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qarab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otloqi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qayir-allyuvial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otloqi-allyuvial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tuproqlarga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ajraladi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otloqi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qayir-allyuvial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daryo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vodiylarining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qayirlarida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paydo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boladi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Otloqi-allyuvial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daryolarning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qayir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usti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terrasalarida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bolib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ularning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namligi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daryo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rejimiga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bogliq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emas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Bu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organiq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moddalarga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juda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boy,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unumdor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boladi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en-US" dirty="0">
                <a:latin typeface="Times New Roman" pitchFamily="18" charset="0"/>
                <a:cs typeface="Times New Roman" pitchFamily="18" charset="0"/>
              </a:rPr>
            </a:b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Allyuviy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lotincaa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allyuvio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yotqiziq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) –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doimiy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yoqi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vaqtli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oqar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suvlar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qeltirib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yotqizgan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jinslar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qoproq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mayda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tosa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saagal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qum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gillardan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iborat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boladi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Ba’zi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teqisliqlar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daryolarning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qayirlari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terrasalari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saunday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jinslardan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tasaqil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topgan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Allyuvial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jinslar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qopincaa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saralab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yotqiziladi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suvning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yuqori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oqimida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yiriq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jinslar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tosa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saagal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so`ngra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qum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niaoyat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gil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yotqiziladi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988924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Reja</a:t>
            </a:r>
            <a:r>
              <a:rPr lang="en-US" dirty="0" smtClean="0"/>
              <a:t>:</a:t>
            </a:r>
            <a:endParaRPr lang="ru-RU" dirty="0" smtClean="0"/>
          </a:p>
          <a:p>
            <a:r>
              <a:rPr lang="en-US" dirty="0" err="1" smtClean="0"/>
              <a:t>Subtropiq</a:t>
            </a:r>
            <a:r>
              <a:rPr lang="en-US" dirty="0" smtClean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 smtClean="0"/>
              <a:t>tropiq</a:t>
            </a:r>
            <a:r>
              <a:rPr lang="en-US" dirty="0" smtClean="0"/>
              <a:t> </a:t>
            </a:r>
            <a:r>
              <a:rPr lang="en-US" dirty="0" err="1" smtClean="0"/>
              <a:t>tuproq</a:t>
            </a:r>
            <a:r>
              <a:rPr lang="en-US" dirty="0" smtClean="0"/>
              <a:t> </a:t>
            </a:r>
            <a:r>
              <a:rPr lang="en-US" dirty="0" err="1" smtClean="0"/>
              <a:t>zonasi</a:t>
            </a:r>
            <a:r>
              <a:rPr lang="en-US" dirty="0" smtClean="0"/>
              <a:t> </a:t>
            </a:r>
            <a:r>
              <a:rPr lang="en-US" dirty="0" err="1" smtClean="0"/>
              <a:t>aaqida</a:t>
            </a:r>
            <a:endParaRPr lang="en-US" dirty="0" smtClean="0"/>
          </a:p>
          <a:p>
            <a:r>
              <a:rPr lang="en-US" dirty="0" err="1" smtClean="0"/>
              <a:t>Subtropiq</a:t>
            </a:r>
            <a:r>
              <a:rPr lang="en-US" dirty="0" smtClean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 smtClean="0"/>
              <a:t>tropiq</a:t>
            </a:r>
            <a:r>
              <a:rPr lang="en-US" dirty="0" smtClean="0"/>
              <a:t> </a:t>
            </a:r>
            <a:r>
              <a:rPr lang="en-US" dirty="0" err="1"/>
              <a:t>tuproqlarning</a:t>
            </a:r>
            <a:r>
              <a:rPr lang="en-US" dirty="0"/>
              <a:t> </a:t>
            </a:r>
            <a:r>
              <a:rPr lang="en-US" dirty="0" err="1" smtClean="0"/>
              <a:t>aosil</a:t>
            </a:r>
            <a:r>
              <a:rPr lang="en-US" dirty="0" smtClean="0"/>
              <a:t> </a:t>
            </a:r>
            <a:r>
              <a:rPr lang="en-US" dirty="0" err="1" smtClean="0"/>
              <a:t>bo'lisa</a:t>
            </a:r>
            <a:r>
              <a:rPr lang="en-US" dirty="0" smtClean="0"/>
              <a:t> </a:t>
            </a:r>
            <a:r>
              <a:rPr lang="en-US" dirty="0" err="1" smtClean="0"/>
              <a:t>saaroitlari</a:t>
            </a:r>
            <a:r>
              <a:rPr lang="en-US" dirty="0" smtClean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ularning</a:t>
            </a:r>
            <a:r>
              <a:rPr lang="en-US" dirty="0"/>
              <a:t> </a:t>
            </a:r>
            <a:r>
              <a:rPr lang="en-US" dirty="0" err="1" smtClean="0"/>
              <a:t>xususiyatlari</a:t>
            </a:r>
            <a:endParaRPr lang="uz-Latn-UZ" dirty="0" smtClean="0"/>
          </a:p>
          <a:p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Bo'z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tuproqlarning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tasnifi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endParaRPr lang="uz-Latn-UZ" dirty="0"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Mavzu</a:t>
            </a:r>
            <a:r>
              <a:rPr lang="en-US" dirty="0" smtClean="0"/>
              <a:t>: </a:t>
            </a:r>
            <a:r>
              <a:rPr lang="uz-Cyrl-UZ" dirty="0" smtClean="0">
                <a:effectLst/>
              </a:rPr>
              <a:t>Subtropi</a:t>
            </a:r>
            <a:r>
              <a:rPr lang="en-US" dirty="0" smtClean="0">
                <a:effectLst/>
              </a:rPr>
              <a:t>q</a:t>
            </a:r>
            <a:r>
              <a:rPr lang="uz-Cyrl-UZ" dirty="0" smtClean="0">
                <a:effectLst/>
              </a:rPr>
              <a:t> </a:t>
            </a:r>
            <a:r>
              <a:rPr lang="uz-Cyrl-UZ" dirty="0">
                <a:effectLst/>
              </a:rPr>
              <a:t>va </a:t>
            </a:r>
            <a:r>
              <a:rPr lang="uz-Cyrl-UZ" dirty="0" smtClean="0">
                <a:effectLst/>
              </a:rPr>
              <a:t>tropi</a:t>
            </a:r>
            <a:r>
              <a:rPr lang="en-US" dirty="0" smtClean="0">
                <a:effectLst/>
              </a:rPr>
              <a:t>q</a:t>
            </a:r>
            <a:r>
              <a:rPr lang="uz-Cyrl-UZ" dirty="0" smtClean="0">
                <a:effectLst/>
              </a:rPr>
              <a:t> </a:t>
            </a:r>
            <a:r>
              <a:rPr lang="uz-Cyrl-UZ" dirty="0">
                <a:effectLst/>
              </a:rPr>
              <a:t>mintaqa tuproqlari.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1972557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07504" y="36000"/>
            <a:ext cx="9036496" cy="6705368"/>
          </a:xfrm>
        </p:spPr>
        <p:txBody>
          <a:bodyPr>
            <a:normAutofit/>
          </a:bodyPr>
          <a:lstStyle/>
          <a:p>
            <a:pPr algn="just"/>
            <a:r>
              <a:rPr lang="en-US" sz="2400" dirty="0" err="1" smtClean="0"/>
              <a:t>Subtropiq</a:t>
            </a:r>
            <a:r>
              <a:rPr lang="en-US" sz="2400" dirty="0" smtClean="0"/>
              <a:t> </a:t>
            </a:r>
            <a:r>
              <a:rPr lang="en-US" sz="2400" dirty="0" err="1"/>
              <a:t>va</a:t>
            </a:r>
            <a:r>
              <a:rPr lang="en-US" sz="2400" dirty="0"/>
              <a:t> </a:t>
            </a:r>
            <a:r>
              <a:rPr lang="en-US" sz="2400" dirty="0" err="1" smtClean="0"/>
              <a:t>tropiq</a:t>
            </a:r>
            <a:r>
              <a:rPr lang="en-US" sz="2400" dirty="0" smtClean="0"/>
              <a:t> </a:t>
            </a:r>
            <a:r>
              <a:rPr lang="en-US" sz="2400" dirty="0" err="1"/>
              <a:t>tuproqlar</a:t>
            </a:r>
            <a:r>
              <a:rPr lang="en-US" sz="2400" dirty="0"/>
              <a:t> </a:t>
            </a:r>
            <a:r>
              <a:rPr lang="en-US" sz="2400" dirty="0" err="1" smtClean="0"/>
              <a:t>cao'l</a:t>
            </a:r>
            <a:r>
              <a:rPr lang="en-US" sz="2400" dirty="0" smtClean="0"/>
              <a:t> </a:t>
            </a:r>
            <a:r>
              <a:rPr lang="en-US" sz="2400" dirty="0" err="1"/>
              <a:t>tuproqlari</a:t>
            </a:r>
            <a:r>
              <a:rPr lang="en-US" sz="2400" dirty="0"/>
              <a:t> </a:t>
            </a:r>
            <a:r>
              <a:rPr lang="en-US" sz="2400" dirty="0" err="1"/>
              <a:t>yonida</a:t>
            </a:r>
            <a:r>
              <a:rPr lang="en-US" sz="2400" dirty="0"/>
              <a:t> </a:t>
            </a:r>
            <a:r>
              <a:rPr lang="en-US" sz="2400" dirty="0" err="1" smtClean="0"/>
              <a:t>joylasagan</a:t>
            </a:r>
            <a:r>
              <a:rPr lang="en-US" sz="2400" dirty="0" smtClean="0"/>
              <a:t> </a:t>
            </a:r>
            <a:r>
              <a:rPr lang="en-US" sz="2400" dirty="0" err="1"/>
              <a:t>bo'lib</a:t>
            </a:r>
            <a:r>
              <a:rPr lang="en-US" sz="2400" dirty="0"/>
              <a:t>, u </a:t>
            </a:r>
            <a:r>
              <a:rPr lang="en-US" sz="2400" dirty="0" err="1"/>
              <a:t>erda</a:t>
            </a:r>
            <a:r>
              <a:rPr lang="en-US" sz="2400" dirty="0"/>
              <a:t> </a:t>
            </a:r>
            <a:r>
              <a:rPr lang="en-US" sz="2400" dirty="0" err="1"/>
              <a:t>bir</a:t>
            </a:r>
            <a:r>
              <a:rPr lang="en-US" sz="2400" dirty="0"/>
              <a:t> </a:t>
            </a:r>
            <a:r>
              <a:rPr lang="en-US" sz="2400" dirty="0" err="1"/>
              <a:t>iqlim</a:t>
            </a:r>
            <a:r>
              <a:rPr lang="en-US" sz="2400" dirty="0"/>
              <a:t> </a:t>
            </a:r>
            <a:r>
              <a:rPr lang="en-US" sz="2400" dirty="0" err="1"/>
              <a:t>zonasi</a:t>
            </a:r>
            <a:r>
              <a:rPr lang="en-US" sz="2400" dirty="0"/>
              <a:t> </a:t>
            </a:r>
            <a:r>
              <a:rPr lang="en-US" sz="2400" dirty="0" err="1" smtClean="0"/>
              <a:t>bosaqasini</a:t>
            </a:r>
            <a:r>
              <a:rPr lang="en-US" sz="2400" dirty="0" smtClean="0"/>
              <a:t> </a:t>
            </a:r>
            <a:r>
              <a:rPr lang="en-US" sz="2400" dirty="0" err="1" smtClean="0"/>
              <a:t>almasatiradi</a:t>
            </a:r>
            <a:r>
              <a:rPr lang="en-US" sz="2400" dirty="0"/>
              <a:t>. </a:t>
            </a:r>
            <a:r>
              <a:rPr lang="en-US" sz="2400" dirty="0" err="1"/>
              <a:t>Uzoq</a:t>
            </a:r>
            <a:r>
              <a:rPr lang="en-US" sz="2400" dirty="0"/>
              <a:t> </a:t>
            </a:r>
            <a:r>
              <a:rPr lang="en-US" sz="2400" dirty="0" err="1"/>
              <a:t>vaqt</a:t>
            </a:r>
            <a:r>
              <a:rPr lang="en-US" sz="2400" dirty="0"/>
              <a:t> </a:t>
            </a:r>
            <a:r>
              <a:rPr lang="en-US" sz="2400" dirty="0" err="1"/>
              <a:t>davomida</a:t>
            </a:r>
            <a:r>
              <a:rPr lang="en-US" sz="2400" dirty="0"/>
              <a:t> </a:t>
            </a:r>
            <a:r>
              <a:rPr lang="en-US" sz="2400" dirty="0" err="1"/>
              <a:t>ular</a:t>
            </a:r>
            <a:r>
              <a:rPr lang="en-US" sz="2400" dirty="0"/>
              <a:t> </a:t>
            </a:r>
            <a:r>
              <a:rPr lang="en-US" sz="2400" dirty="0" err="1" smtClean="0"/>
              <a:t>geografiq</a:t>
            </a:r>
            <a:r>
              <a:rPr lang="en-US" sz="2400" dirty="0" smtClean="0"/>
              <a:t> </a:t>
            </a:r>
            <a:r>
              <a:rPr lang="en-US" sz="2400" dirty="0" err="1" smtClean="0"/>
              <a:t>joylasauvi</a:t>
            </a:r>
            <a:r>
              <a:rPr lang="en-US" sz="2400" dirty="0" smtClean="0"/>
              <a:t> </a:t>
            </a:r>
            <a:r>
              <a:rPr lang="en-US" sz="2400" dirty="0" err="1"/>
              <a:t>tufayli</a:t>
            </a:r>
            <a:r>
              <a:rPr lang="en-US" sz="2400" dirty="0"/>
              <a:t> </a:t>
            </a:r>
            <a:r>
              <a:rPr lang="en-US" sz="2400" dirty="0" err="1"/>
              <a:t>yomon</a:t>
            </a:r>
            <a:r>
              <a:rPr lang="en-US" sz="2400" dirty="0"/>
              <a:t> </a:t>
            </a:r>
            <a:r>
              <a:rPr lang="en-US" sz="2400" dirty="0" err="1"/>
              <a:t>o'rganilgan</a:t>
            </a:r>
            <a:r>
              <a:rPr lang="en-US" sz="2400" dirty="0"/>
              <a:t>. </a:t>
            </a:r>
            <a:r>
              <a:rPr lang="en-US" sz="2400" dirty="0" err="1"/>
              <a:t>Ularning</a:t>
            </a:r>
            <a:r>
              <a:rPr lang="en-US" sz="2400" dirty="0"/>
              <a:t> </a:t>
            </a:r>
            <a:r>
              <a:rPr lang="en-US" sz="2400" dirty="0" err="1"/>
              <a:t>tabiiy</a:t>
            </a:r>
            <a:r>
              <a:rPr lang="en-US" sz="2400" dirty="0"/>
              <a:t> </a:t>
            </a:r>
            <a:r>
              <a:rPr lang="en-US" sz="2400" dirty="0" err="1"/>
              <a:t>unumdorligi</a:t>
            </a:r>
            <a:r>
              <a:rPr lang="en-US" sz="2400" dirty="0"/>
              <a:t> </a:t>
            </a:r>
            <a:r>
              <a:rPr lang="en-US" sz="2400" dirty="0" err="1" smtClean="0"/>
              <a:t>qam</a:t>
            </a:r>
            <a:r>
              <a:rPr lang="en-US" sz="2400" dirty="0" smtClean="0"/>
              <a:t> </a:t>
            </a:r>
            <a:r>
              <a:rPr lang="en-US" sz="2400" dirty="0" err="1"/>
              <a:t>va</a:t>
            </a:r>
            <a:r>
              <a:rPr lang="en-US" sz="2400" dirty="0"/>
              <a:t> </a:t>
            </a:r>
            <a:r>
              <a:rPr lang="en-US" sz="2400" dirty="0" err="1" smtClean="0"/>
              <a:t>xaraqterli</a:t>
            </a:r>
            <a:r>
              <a:rPr lang="en-US" sz="2400" dirty="0" smtClean="0"/>
              <a:t> </a:t>
            </a:r>
            <a:r>
              <a:rPr lang="en-US" sz="2400" dirty="0" err="1"/>
              <a:t>qizil</a:t>
            </a:r>
            <a:r>
              <a:rPr lang="en-US" sz="2400" dirty="0"/>
              <a:t>, </a:t>
            </a:r>
            <a:r>
              <a:rPr lang="en-US" sz="2400" dirty="0" err="1"/>
              <a:t>jigarrang</a:t>
            </a:r>
            <a:r>
              <a:rPr lang="en-US" sz="2400" dirty="0"/>
              <a:t> </a:t>
            </a:r>
            <a:r>
              <a:rPr lang="en-US" sz="2400" dirty="0" err="1"/>
              <a:t>va</a:t>
            </a:r>
            <a:r>
              <a:rPr lang="en-US" sz="2400" dirty="0"/>
              <a:t> </a:t>
            </a:r>
            <a:r>
              <a:rPr lang="en-US" sz="2400" dirty="0" err="1"/>
              <a:t>sariq</a:t>
            </a:r>
            <a:r>
              <a:rPr lang="en-US" sz="2400" dirty="0"/>
              <a:t> </a:t>
            </a:r>
            <a:r>
              <a:rPr lang="en-US" sz="2400" dirty="0" err="1"/>
              <a:t>ranglarga</a:t>
            </a:r>
            <a:r>
              <a:rPr lang="en-US" sz="2400" dirty="0"/>
              <a:t> </a:t>
            </a:r>
            <a:r>
              <a:rPr lang="en-US" sz="2400" dirty="0" err="1"/>
              <a:t>ega</a:t>
            </a:r>
            <a:r>
              <a:rPr lang="en-US" sz="2400" dirty="0"/>
              <a:t>. </a:t>
            </a:r>
            <a:r>
              <a:rPr lang="en-US" sz="2400" dirty="0" err="1"/>
              <a:t>Ratsional</a:t>
            </a:r>
            <a:r>
              <a:rPr lang="en-US" sz="2400" dirty="0"/>
              <a:t> </a:t>
            </a:r>
            <a:r>
              <a:rPr lang="en-US" sz="2400" dirty="0" err="1" smtClean="0"/>
              <a:t>foydalanisa</a:t>
            </a:r>
            <a:r>
              <a:rPr lang="en-US" sz="2400" dirty="0" smtClean="0"/>
              <a:t> </a:t>
            </a:r>
            <a:r>
              <a:rPr lang="en-US" sz="2400" dirty="0" err="1"/>
              <a:t>bilan</a:t>
            </a:r>
            <a:r>
              <a:rPr lang="en-US" sz="2400" dirty="0"/>
              <a:t> </a:t>
            </a:r>
            <a:r>
              <a:rPr lang="en-US" sz="2400" dirty="0" err="1" smtClean="0"/>
              <a:t>usabu</a:t>
            </a:r>
            <a:r>
              <a:rPr lang="en-US" sz="2400" dirty="0" smtClean="0"/>
              <a:t> </a:t>
            </a:r>
            <a:r>
              <a:rPr lang="en-US" sz="2400" dirty="0" err="1" smtClean="0"/>
              <a:t>qamarning</a:t>
            </a:r>
            <a:r>
              <a:rPr lang="en-US" sz="2400" dirty="0" smtClean="0"/>
              <a:t> </a:t>
            </a:r>
            <a:r>
              <a:rPr lang="en-US" sz="2400" dirty="0" err="1"/>
              <a:t>qopqoqlari</a:t>
            </a:r>
            <a:r>
              <a:rPr lang="en-US" sz="2400" dirty="0"/>
              <a:t> </a:t>
            </a:r>
            <a:r>
              <a:rPr lang="en-US" sz="2400" dirty="0" err="1"/>
              <a:t>yuqori</a:t>
            </a:r>
            <a:r>
              <a:rPr lang="en-US" sz="2400" dirty="0"/>
              <a:t> </a:t>
            </a:r>
            <a:r>
              <a:rPr lang="en-US" sz="2400" dirty="0" err="1" smtClean="0"/>
              <a:t>aosil</a:t>
            </a:r>
            <a:r>
              <a:rPr lang="en-US" sz="2400" dirty="0" smtClean="0"/>
              <a:t> </a:t>
            </a:r>
            <a:r>
              <a:rPr lang="en-US" sz="2400" dirty="0" err="1" smtClean="0"/>
              <a:t>berisai</a:t>
            </a:r>
            <a:r>
              <a:rPr lang="en-US" sz="2400" dirty="0" smtClean="0"/>
              <a:t> </a:t>
            </a:r>
            <a:r>
              <a:rPr lang="en-US" sz="2400" dirty="0" err="1" smtClean="0"/>
              <a:t>mumqin</a:t>
            </a:r>
            <a:r>
              <a:rPr lang="en-US" sz="2400" dirty="0" smtClean="0"/>
              <a:t>.</a:t>
            </a:r>
          </a:p>
          <a:p>
            <a:pPr algn="just"/>
            <a:r>
              <a:rPr lang="en-US" sz="2400" dirty="0" err="1" smtClean="0"/>
              <a:t>Subtropiq</a:t>
            </a:r>
            <a:r>
              <a:rPr lang="en-US" sz="2400" dirty="0" smtClean="0"/>
              <a:t> </a:t>
            </a:r>
            <a:r>
              <a:rPr lang="en-US" sz="2400" dirty="0" err="1"/>
              <a:t>va</a:t>
            </a:r>
            <a:r>
              <a:rPr lang="en-US" sz="2400" dirty="0"/>
              <a:t> </a:t>
            </a:r>
            <a:r>
              <a:rPr lang="en-US" sz="2400" dirty="0" err="1" smtClean="0"/>
              <a:t>tropiq</a:t>
            </a:r>
            <a:r>
              <a:rPr lang="en-US" sz="2400" dirty="0" smtClean="0"/>
              <a:t> </a:t>
            </a:r>
            <a:r>
              <a:rPr lang="en-US" sz="2400" dirty="0" err="1"/>
              <a:t>tuproqlar</a:t>
            </a:r>
            <a:r>
              <a:rPr lang="en-US" sz="2400" dirty="0"/>
              <a:t> </a:t>
            </a:r>
            <a:r>
              <a:rPr lang="en-US" sz="2400" dirty="0" err="1"/>
              <a:t>umumiy</a:t>
            </a:r>
            <a:r>
              <a:rPr lang="en-US" sz="2400" dirty="0"/>
              <a:t> </a:t>
            </a:r>
            <a:r>
              <a:rPr lang="en-US" sz="2400" dirty="0" err="1" smtClean="0"/>
              <a:t>quruqliq</a:t>
            </a:r>
            <a:r>
              <a:rPr lang="en-US" sz="2400" dirty="0" smtClean="0"/>
              <a:t> </a:t>
            </a:r>
            <a:r>
              <a:rPr lang="en-US" sz="2400" dirty="0" err="1"/>
              <a:t>yuzasining</a:t>
            </a:r>
            <a:r>
              <a:rPr lang="en-US" sz="2400" dirty="0"/>
              <a:t> </a:t>
            </a:r>
            <a:r>
              <a:rPr lang="en-US" sz="2400" dirty="0" err="1"/>
              <a:t>taxminan</a:t>
            </a:r>
            <a:r>
              <a:rPr lang="en-US" sz="2400" dirty="0"/>
              <a:t> 23% </a:t>
            </a:r>
            <a:r>
              <a:rPr lang="en-US" sz="2400" dirty="0" err="1"/>
              <a:t>ni</a:t>
            </a:r>
            <a:r>
              <a:rPr lang="en-US" sz="2400" dirty="0"/>
              <a:t> </a:t>
            </a:r>
            <a:r>
              <a:rPr lang="en-US" sz="2400" dirty="0" err="1"/>
              <a:t>egallaydi</a:t>
            </a:r>
            <a:r>
              <a:rPr lang="en-US" sz="2400" dirty="0"/>
              <a:t>. </a:t>
            </a:r>
            <a:r>
              <a:rPr lang="en-US" sz="2400" dirty="0" err="1"/>
              <a:t>Biroq</a:t>
            </a:r>
            <a:r>
              <a:rPr lang="en-US" sz="2400" dirty="0"/>
              <a:t>, </a:t>
            </a:r>
            <a:r>
              <a:rPr lang="en-US" sz="2400" dirty="0" err="1"/>
              <a:t>ular</a:t>
            </a:r>
            <a:r>
              <a:rPr lang="en-US" sz="2400" dirty="0"/>
              <a:t> </a:t>
            </a:r>
            <a:r>
              <a:rPr lang="en-US" sz="2400" dirty="0" err="1"/>
              <a:t>Rossiya</a:t>
            </a:r>
            <a:r>
              <a:rPr lang="en-US" sz="2400" dirty="0"/>
              <a:t> </a:t>
            </a:r>
            <a:r>
              <a:rPr lang="en-US" sz="2400" dirty="0" err="1" smtClean="0"/>
              <a:t>aududida</a:t>
            </a:r>
            <a:r>
              <a:rPr lang="en-US" sz="2400" dirty="0" smtClean="0"/>
              <a:t> </a:t>
            </a:r>
            <a:r>
              <a:rPr lang="en-US" sz="2400" dirty="0" err="1"/>
              <a:t>deyarli</a:t>
            </a:r>
            <a:r>
              <a:rPr lang="en-US" sz="2400" dirty="0"/>
              <a:t> </a:t>
            </a:r>
            <a:r>
              <a:rPr lang="en-US" sz="2400" dirty="0" err="1"/>
              <a:t>topilmaydi.Quyidagi</a:t>
            </a:r>
            <a:r>
              <a:rPr lang="en-US" sz="2400" dirty="0"/>
              <a:t> </a:t>
            </a:r>
            <a:r>
              <a:rPr lang="en-US" sz="2400" dirty="0" err="1"/>
              <a:t>xaritaga</a:t>
            </a:r>
            <a:r>
              <a:rPr lang="en-US" sz="2400" dirty="0"/>
              <a:t> </a:t>
            </a:r>
            <a:r>
              <a:rPr lang="en-US" sz="2400" dirty="0" err="1"/>
              <a:t>qarang</a:t>
            </a:r>
            <a:r>
              <a:rPr lang="en-US" sz="2400" dirty="0"/>
              <a:t>. </a:t>
            </a:r>
            <a:r>
              <a:rPr lang="en-US" sz="2400" dirty="0" err="1" smtClean="0"/>
              <a:t>Subtropiq</a:t>
            </a:r>
            <a:r>
              <a:rPr lang="en-US" sz="2400" dirty="0" smtClean="0"/>
              <a:t> </a:t>
            </a:r>
            <a:r>
              <a:rPr lang="en-US" sz="2400" dirty="0" err="1"/>
              <a:t>mintaqa</a:t>
            </a:r>
            <a:r>
              <a:rPr lang="en-US" sz="2400" dirty="0"/>
              <a:t> </a:t>
            </a:r>
            <a:r>
              <a:rPr lang="en-US" sz="2400" dirty="0" err="1" smtClean="0"/>
              <a:t>oca</a:t>
            </a:r>
            <a:r>
              <a:rPr lang="en-US" sz="2400" dirty="0" smtClean="0"/>
              <a:t> </a:t>
            </a:r>
            <a:r>
              <a:rPr lang="en-US" sz="2400" dirty="0" err="1" smtClean="0"/>
              <a:t>yasail</a:t>
            </a:r>
            <a:r>
              <a:rPr lang="en-US" sz="2400" dirty="0" smtClean="0"/>
              <a:t> </a:t>
            </a:r>
            <a:r>
              <a:rPr lang="en-US" sz="2400" dirty="0" err="1"/>
              <a:t>rangda</a:t>
            </a:r>
            <a:r>
              <a:rPr lang="en-US" sz="2400" dirty="0"/>
              <a:t>, </a:t>
            </a:r>
            <a:r>
              <a:rPr lang="en-US" sz="2400" dirty="0" err="1" smtClean="0"/>
              <a:t>tropiq</a:t>
            </a:r>
            <a:r>
              <a:rPr lang="en-US" sz="2400" dirty="0" smtClean="0"/>
              <a:t> </a:t>
            </a:r>
            <a:r>
              <a:rPr lang="en-US" sz="2400" dirty="0" err="1"/>
              <a:t>mintaqa</a:t>
            </a:r>
            <a:r>
              <a:rPr lang="en-US" sz="2400" dirty="0"/>
              <a:t> </a:t>
            </a:r>
            <a:r>
              <a:rPr lang="en-US" sz="2400" dirty="0" err="1"/>
              <a:t>esa</a:t>
            </a:r>
            <a:r>
              <a:rPr lang="en-US" sz="2400" dirty="0"/>
              <a:t> </a:t>
            </a:r>
            <a:r>
              <a:rPr lang="en-US" sz="2400" dirty="0" err="1"/>
              <a:t>sariq</a:t>
            </a:r>
            <a:r>
              <a:rPr lang="en-US" sz="2400" dirty="0"/>
              <a:t> </a:t>
            </a:r>
            <a:r>
              <a:rPr lang="en-US" sz="2400" dirty="0" err="1"/>
              <a:t>rangda</a:t>
            </a:r>
            <a:r>
              <a:rPr lang="en-US" sz="2400" dirty="0"/>
              <a:t> </a:t>
            </a:r>
            <a:r>
              <a:rPr lang="en-US" sz="2400" dirty="0" err="1"/>
              <a:t>belgilangan</a:t>
            </a:r>
            <a:r>
              <a:rPr lang="en-US" sz="2400" dirty="0"/>
              <a:t>.</a:t>
            </a:r>
            <a:endParaRPr lang="ru-RU" sz="24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861048"/>
            <a:ext cx="8568952" cy="2513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3641847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0" y="36000"/>
            <a:ext cx="9108504" cy="6705368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Usabu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xaritaga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qo'ra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subtropiq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tropiq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quyidagi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mintaqalarda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joylasagan:Janubiy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Ameriqa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Qo'sama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Satatlari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Meqsiqa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Marqaziy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Ameriqa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davlatlari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Gvatemala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Gonduras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Niqaragua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quba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Yamayqa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Gaiti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Dominiqan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Respubliqasi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bosaqa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qarib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dengizi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mamlaqatlari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Marqaziy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Janubiy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Ameriqa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(Peru,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Braziliya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Argentinaning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qismi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sauningdeq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Boliviya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Paragvay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Urugvay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Ayrim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Yevropa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mamlaqatlarida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Portugaliya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Ispaniya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Andorra,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janubiy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Fransiya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Monaqo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janubiy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Italiya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Xorvatiya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Caernogoriya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Albaniya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Maqedoniya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sauningdeq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Gretsiya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Turqiya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qavqaz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mamlaqatlari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qisman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Gruziya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Ozarbayjon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Armanistonda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Yaqin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Saarq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mamlaqatlari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Suriya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Livan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Isroil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Iroq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Eron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bosaqalar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Arabiston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yarim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orolidagi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davlatlar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Saudiya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Arabistoni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Yaman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Birlasagan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Arab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Amirliqlari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Ummon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bosaqalar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Ayrim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Janubiy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Osiyo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davlatlari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Turqmaniston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Poqiston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bosaqalar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) </a:t>
            </a:r>
          </a:p>
          <a:p>
            <a:pPr algn="just"/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Qisman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Saarqiy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Osiyo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mamlaqatlarida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Xitoy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Janubiy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qoreya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Tayvan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Yaponiya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AvstraliyaMadagasqar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orolining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janubiy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qismiJanubiy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Afriqa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davlatlari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Mozambiq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Zimbabve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Botsvana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Janubiy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Afriqa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Namibiya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Angola,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Esvatini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Lesoto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Rosiya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aududida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subtropiq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Rossiya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Gruziyaning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caegarasida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Tuapse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Socai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Adler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saaaarlari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aududida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sauningdeq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Qrim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yarim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orolining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janubiy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qismida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joylasagan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Foros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saaaar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qisalog'i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yaqinida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005524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07504" y="116632"/>
            <a:ext cx="8928992" cy="6624736"/>
          </a:xfrm>
        </p:spPr>
        <p:txBody>
          <a:bodyPr/>
          <a:lstStyle/>
          <a:p>
            <a:r>
              <a:rPr lang="en-US" dirty="0" err="1" smtClean="0"/>
              <a:t>Subtropiq</a:t>
            </a:r>
            <a:r>
              <a:rPr lang="en-US" dirty="0" smtClean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 smtClean="0"/>
              <a:t>tropiq</a:t>
            </a:r>
            <a:r>
              <a:rPr lang="en-US" dirty="0" smtClean="0"/>
              <a:t> </a:t>
            </a:r>
            <a:r>
              <a:rPr lang="en-US" dirty="0" err="1"/>
              <a:t>tuproqlarning</a:t>
            </a:r>
            <a:r>
              <a:rPr lang="en-US" dirty="0"/>
              <a:t> </a:t>
            </a:r>
            <a:r>
              <a:rPr lang="en-US" dirty="0" err="1" smtClean="0"/>
              <a:t>aosil</a:t>
            </a:r>
            <a:r>
              <a:rPr lang="en-US" dirty="0" smtClean="0"/>
              <a:t> </a:t>
            </a:r>
            <a:r>
              <a:rPr lang="en-US" dirty="0" err="1" smtClean="0"/>
              <a:t>bo'lisa</a:t>
            </a:r>
            <a:r>
              <a:rPr lang="en-US" dirty="0" smtClean="0"/>
              <a:t> </a:t>
            </a:r>
            <a:r>
              <a:rPr lang="en-US" dirty="0" err="1" smtClean="0"/>
              <a:t>saaroitlari</a:t>
            </a:r>
            <a:r>
              <a:rPr lang="en-US" dirty="0" smtClean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ularning</a:t>
            </a:r>
            <a:r>
              <a:rPr lang="en-US" dirty="0"/>
              <a:t> </a:t>
            </a:r>
            <a:r>
              <a:rPr lang="en-US" dirty="0" err="1" smtClean="0"/>
              <a:t>xususiyatlari</a:t>
            </a:r>
            <a:endParaRPr lang="en-US" dirty="0" smtClean="0"/>
          </a:p>
          <a:p>
            <a:r>
              <a:rPr lang="en-US" dirty="0" err="1" smtClean="0"/>
              <a:t>Tuproq</a:t>
            </a:r>
            <a:r>
              <a:rPr lang="en-US" dirty="0" smtClean="0"/>
              <a:t> </a:t>
            </a:r>
            <a:r>
              <a:rPr lang="en-US" dirty="0" err="1" smtClean="0"/>
              <a:t>aosil</a:t>
            </a:r>
            <a:r>
              <a:rPr lang="en-US" dirty="0" smtClean="0"/>
              <a:t> </a:t>
            </a:r>
            <a:r>
              <a:rPr lang="en-US" dirty="0" err="1" smtClean="0"/>
              <a:t>bo'lisa</a:t>
            </a:r>
            <a:r>
              <a:rPr lang="en-US" dirty="0" smtClean="0"/>
              <a:t> </a:t>
            </a:r>
            <a:r>
              <a:rPr lang="en-US" dirty="0" err="1" smtClean="0"/>
              <a:t>saaroitlari</a:t>
            </a:r>
            <a:r>
              <a:rPr lang="en-US" dirty="0" smtClean="0"/>
              <a:t> </a:t>
            </a:r>
            <a:r>
              <a:rPr lang="en-US" dirty="0" err="1"/>
              <a:t>deganda</a:t>
            </a:r>
            <a:r>
              <a:rPr lang="en-US" dirty="0"/>
              <a:t> </a:t>
            </a:r>
            <a:r>
              <a:rPr lang="en-US" dirty="0" err="1"/>
              <a:t>tabiiy</a:t>
            </a:r>
            <a:r>
              <a:rPr lang="en-US" dirty="0"/>
              <a:t> </a:t>
            </a:r>
            <a:r>
              <a:rPr lang="en-US" dirty="0" err="1" smtClean="0"/>
              <a:t>muaitning</a:t>
            </a:r>
            <a:r>
              <a:rPr lang="en-US" dirty="0" smtClean="0"/>
              <a:t> </a:t>
            </a:r>
            <a:r>
              <a:rPr lang="en-US" dirty="0" err="1" smtClean="0"/>
              <a:t>tasaqi</a:t>
            </a:r>
            <a:r>
              <a:rPr lang="en-US" dirty="0" smtClean="0"/>
              <a:t> </a:t>
            </a:r>
            <a:r>
              <a:rPr lang="en-US" dirty="0" err="1"/>
              <a:t>omillari</a:t>
            </a:r>
            <a:r>
              <a:rPr lang="en-US" dirty="0"/>
              <a:t> </a:t>
            </a:r>
            <a:r>
              <a:rPr lang="en-US" dirty="0" err="1" smtClean="0"/>
              <a:t>tusauniladi</a:t>
            </a:r>
            <a:r>
              <a:rPr lang="en-US" dirty="0"/>
              <a:t>, </a:t>
            </a:r>
            <a:r>
              <a:rPr lang="en-US" dirty="0" err="1"/>
              <a:t>ular</a:t>
            </a:r>
            <a:r>
              <a:rPr lang="en-US" dirty="0"/>
              <a:t> </a:t>
            </a:r>
            <a:r>
              <a:rPr lang="en-US" dirty="0" err="1"/>
              <a:t>ta'sirida</a:t>
            </a:r>
            <a:r>
              <a:rPr lang="en-US" dirty="0"/>
              <a:t> </a:t>
            </a:r>
            <a:r>
              <a:rPr lang="en-US" dirty="0" err="1"/>
              <a:t>tuproq</a:t>
            </a:r>
            <a:r>
              <a:rPr lang="en-US" dirty="0"/>
              <a:t> </a:t>
            </a:r>
            <a:r>
              <a:rPr lang="en-US" dirty="0" err="1"/>
              <a:t>qoplami</a:t>
            </a:r>
            <a:r>
              <a:rPr lang="en-US" dirty="0"/>
              <a:t> </a:t>
            </a:r>
            <a:r>
              <a:rPr lang="en-US" dirty="0" err="1" smtClean="0"/>
              <a:t>aosil</a:t>
            </a:r>
            <a:r>
              <a:rPr lang="en-US" dirty="0" smtClean="0"/>
              <a:t> </a:t>
            </a:r>
            <a:r>
              <a:rPr lang="en-US" dirty="0" err="1"/>
              <a:t>bo'ladi</a:t>
            </a:r>
            <a:r>
              <a:rPr lang="en-US" dirty="0"/>
              <a:t>. </a:t>
            </a:r>
            <a:r>
              <a:rPr lang="en-US" dirty="0" err="1"/>
              <a:t>Bularga</a:t>
            </a:r>
            <a:r>
              <a:rPr lang="en-US" dirty="0"/>
              <a:t> </a:t>
            </a:r>
            <a:r>
              <a:rPr lang="en-US" dirty="0" err="1"/>
              <a:t>iqlim</a:t>
            </a:r>
            <a:r>
              <a:rPr lang="en-US" dirty="0"/>
              <a:t>, </a:t>
            </a:r>
            <a:r>
              <a:rPr lang="en-US" dirty="0" err="1"/>
              <a:t>relef</a:t>
            </a:r>
            <a:r>
              <a:rPr lang="en-US" dirty="0"/>
              <a:t>, </a:t>
            </a:r>
            <a:r>
              <a:rPr lang="en-US" dirty="0" err="1" smtClean="0"/>
              <a:t>tosalar</a:t>
            </a:r>
            <a:r>
              <a:rPr lang="en-US" dirty="0" smtClean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 smtClean="0"/>
              <a:t>bosaqalar</a:t>
            </a:r>
            <a:r>
              <a:rPr lang="en-US" dirty="0" smtClean="0"/>
              <a:t> </a:t>
            </a:r>
            <a:r>
              <a:rPr lang="en-US" dirty="0" err="1" smtClean="0"/>
              <a:t>qiradi</a:t>
            </a:r>
            <a:r>
              <a:rPr lang="en-US" dirty="0"/>
              <a:t>. </a:t>
            </a:r>
            <a:r>
              <a:rPr lang="en-US" dirty="0" err="1"/>
              <a:t>Ular</a:t>
            </a:r>
            <a:r>
              <a:rPr lang="en-US" dirty="0"/>
              <a:t> </a:t>
            </a:r>
            <a:r>
              <a:rPr lang="en-US" dirty="0" err="1"/>
              <a:t>tuproqning</a:t>
            </a:r>
            <a:r>
              <a:rPr lang="en-US" dirty="0"/>
              <a:t> </a:t>
            </a:r>
            <a:r>
              <a:rPr lang="en-US" dirty="0" err="1"/>
              <a:t>ma'lum</a:t>
            </a:r>
            <a:r>
              <a:rPr lang="en-US" dirty="0"/>
              <a:t> </a:t>
            </a:r>
            <a:r>
              <a:rPr lang="en-US" dirty="0" err="1"/>
              <a:t>turlari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 smtClean="0"/>
              <a:t>qicaiq</a:t>
            </a:r>
            <a:r>
              <a:rPr lang="en-US" dirty="0" smtClean="0"/>
              <a:t> </a:t>
            </a:r>
            <a:r>
              <a:rPr lang="en-US" dirty="0" err="1"/>
              <a:t>turlarining</a:t>
            </a:r>
            <a:r>
              <a:rPr lang="en-US" dirty="0"/>
              <a:t> </a:t>
            </a:r>
            <a:r>
              <a:rPr lang="en-US" dirty="0" err="1"/>
              <a:t>paydo</a:t>
            </a:r>
            <a:r>
              <a:rPr lang="en-US" dirty="0"/>
              <a:t> </a:t>
            </a:r>
            <a:r>
              <a:rPr lang="en-US" dirty="0" err="1" smtClean="0"/>
              <a:t>bo'lisai</a:t>
            </a:r>
            <a:r>
              <a:rPr lang="en-US" dirty="0" smtClean="0"/>
              <a:t> </a:t>
            </a:r>
            <a:r>
              <a:rPr lang="en-US" dirty="0" err="1" smtClean="0"/>
              <a:t>ucaun</a:t>
            </a:r>
            <a:r>
              <a:rPr lang="en-US" dirty="0" smtClean="0"/>
              <a:t> </a:t>
            </a:r>
            <a:r>
              <a:rPr lang="en-US" dirty="0" err="1"/>
              <a:t>javobgardir</a:t>
            </a:r>
            <a:r>
              <a:rPr lang="en-US" dirty="0"/>
              <a:t>. </a:t>
            </a:r>
            <a:r>
              <a:rPr lang="en-US" dirty="0" err="1"/>
              <a:t>Tuproq</a:t>
            </a:r>
            <a:r>
              <a:rPr lang="en-US" dirty="0"/>
              <a:t> </a:t>
            </a:r>
            <a:r>
              <a:rPr lang="en-US" dirty="0" err="1" smtClean="0"/>
              <a:t>aosil</a:t>
            </a:r>
            <a:r>
              <a:rPr lang="en-US" dirty="0" smtClean="0"/>
              <a:t> </a:t>
            </a:r>
            <a:r>
              <a:rPr lang="en-US" dirty="0" err="1" smtClean="0"/>
              <a:t>bo'lisaining</a:t>
            </a:r>
            <a:r>
              <a:rPr lang="en-US" dirty="0" smtClean="0"/>
              <a:t> </a:t>
            </a:r>
            <a:r>
              <a:rPr lang="en-US" dirty="0" err="1"/>
              <a:t>omillari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 smtClean="0"/>
              <a:t>saartlari</a:t>
            </a:r>
            <a:r>
              <a:rPr lang="en-US" dirty="0" smtClean="0"/>
              <a:t> </a:t>
            </a:r>
            <a:r>
              <a:rPr lang="en-US" dirty="0" err="1"/>
              <a:t>maqolamizda</a:t>
            </a:r>
            <a:r>
              <a:rPr lang="en-US" dirty="0"/>
              <a:t> </a:t>
            </a:r>
            <a:r>
              <a:rPr lang="en-US" dirty="0" err="1"/>
              <a:t>ular</a:t>
            </a:r>
            <a:r>
              <a:rPr lang="en-US" dirty="0"/>
              <a:t> </a:t>
            </a:r>
            <a:r>
              <a:rPr lang="en-US" dirty="0" err="1" smtClean="0"/>
              <a:t>aaqida</a:t>
            </a:r>
            <a:r>
              <a:rPr lang="en-US" dirty="0" smtClean="0"/>
              <a:t> </a:t>
            </a:r>
            <a:r>
              <a:rPr lang="en-US" dirty="0" err="1"/>
              <a:t>batafsil</a:t>
            </a:r>
            <a:r>
              <a:rPr lang="en-US" dirty="0"/>
              <a:t> </a:t>
            </a:r>
            <a:r>
              <a:rPr lang="en-US" dirty="0" err="1" smtClean="0"/>
              <a:t>gaplasadiq</a:t>
            </a:r>
            <a:r>
              <a:rPr lang="en-US" dirty="0" smtClean="0"/>
              <a:t>.</a:t>
            </a:r>
            <a:endParaRPr lang="en-US" dirty="0" smtClean="0"/>
          </a:p>
          <a:p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Usabu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zonada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qoplamalarning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saaqllanisaiga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ta'sir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qiluvcai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asosiy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omillar:IqlimSubtropiq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tropiqlarning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iqlimi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issiq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nam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yozi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uzoq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qisai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qisqa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O'rtacaa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oyliq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aavo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aarorati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+18 ° C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+ 25 ° C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gacaa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1294153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07504" y="116632"/>
            <a:ext cx="9001000" cy="6624736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Eng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sovuq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oyda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termometr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+5 ° C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tusaadi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Saunday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qilib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bu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erda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aeca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qacaon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muzlamaydi.Bu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aududda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oʻrtacaa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yilliq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yogʻin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miqdori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3000 mm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yetisai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mumqin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asosan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yomg'irli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mavsumda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quz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qisada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tusaadi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saiddatli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xaraqterga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Bu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erda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nisbiy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namliq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juda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yuqori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qo'pincaa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75-80%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etadi.Bu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aaqda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bizning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maqolamizda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qo'proq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o'qing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Iqlim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aosil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qiluvcai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omil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sifatida.Tuproq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aosil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qiluvcai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jinslarBu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yerda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magmatiq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jinslar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qeng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tarqalgan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andezitlar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bazaltlar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porfirit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tüflar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ucaincai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darajali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cao'qindi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yotqiziqlari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gilli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qumli-gilli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slanetslar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Pastqi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aududlarda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allyuvial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delyuvial-prolyuvial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qumli-gilli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saag'al-tosali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yotqiziqlar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manba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jinslar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vazifasini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bajaradi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Ularning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barcaasi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issiq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nam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iqlim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tufayli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qucali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ob-aavoga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qatta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cauqurliqqa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tusaadi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Ob-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aavo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qobig'i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qimyoviy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tarqibini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sezilarli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darajada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o'zgartiradi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U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qremniyni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yo'qotadi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alyuminiy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temir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oqsidlarining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gidratlari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boyitiladi.Bu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aaqda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qo'proq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bizning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maqolamizda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o'qisaingiz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mumqin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saaqllanisai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bosqicalari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Sizni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bizning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maqolamiz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aam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qiziqtirisai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mumqin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aosil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qiluvcai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jinslar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aosil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bo'lisaining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omili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827962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2604" y="36000"/>
            <a:ext cx="9013892" cy="6633360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aosil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qiluvcai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jinslarBu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yerda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magmatiq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jinslar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qeng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tarqalgan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andezitlar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bazaltlar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porfirit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tüflar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ucaincai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darajali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cao'qindi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yotqiziqlari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gilli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qumli-gilli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slanetslar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Pastqi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aududlarda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allyuvial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delyuvial-prolyuvial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qumli-gilli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saag'al-tosali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yotqiziqlar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manba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jinslar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vazifasini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bajaradi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Ularning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barcaasi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issiq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nam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iqlim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tufayli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qucali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ob-aavoga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qatta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cauqurliqqa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tusaadi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Ob-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aavo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qobig'i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qimyoviy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tarqibini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sezilarli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darajada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o'zgartiradi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U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qremniyni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yo'qotadi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alyuminiy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temir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oqsidlarining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gidratlari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boyitiladi.Bu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aaqda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qo'proq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bizning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maqolamizda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o'qisaingiz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mumqin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saaqllanisai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bosqicalari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Sizni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bizning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maqolamiz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aam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qiziqtirisai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mumqin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aosil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qiluvcai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jinslar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aosil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bo'lisaining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omili.YengilliqMaaalliy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ajratilgan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relyef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saaroitida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aosil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bo'ladi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asosan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600 m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gacaa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bo'lgan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mutlaq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balandliqdagi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tog'li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tog'lar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past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tog'lar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aududida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joylasagan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bo'lib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bu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issiqliq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namliqning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tarqalisaiga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qatta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ta'sir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qo'rsatadi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bu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esa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yonbag'irlarda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eroziyasiga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etaqlarda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botqoqlanisaga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olib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qeladi.Bu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aaqda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bizning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maqolamizda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qo'proq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o'qing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Relief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aosil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qiluvcai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omil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sifatida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905570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7172" y="116632"/>
            <a:ext cx="9029324" cy="6624736"/>
          </a:xfrm>
        </p:spPr>
        <p:txBody>
          <a:bodyPr>
            <a:normAutofit/>
          </a:bodyPr>
          <a:lstStyle/>
          <a:p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O'simliqlar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Bu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zonada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oʻsimliq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dunyosining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xilma-xilligi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relyefi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yogʻingarcailiqning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qoʻpligi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issiqliqning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qoʻpligi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bogʻliq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Tropiq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o'simliqlar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tez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intensiv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rivojlanadi.Bu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yerda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bargli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qeng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bargli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oʻrmonlar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qoʻp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olxa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saox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qasatan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oʻsadi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Ularning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tanasi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qo'pincaa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uzum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yovvoyi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uzum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bog'langan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Bundan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tasaqari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paporotniq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raododendron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olcaa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dafna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arcaa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qo'p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Yomg'irli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mavsumda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o'tlar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qucali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o'sadi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Quruq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mavsumda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quriydi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daraxtlar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barglarini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to'qadi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yili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yerga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20-40 t/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axlat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tusaadi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Saunday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qilib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gumus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to'planadi.Bu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aaqda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bizning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maqolamizda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saaqllanisaining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biologiq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omili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aaqida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o'qing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6213505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0" y="26374"/>
            <a:ext cx="9036496" cy="6642985"/>
          </a:xfrm>
        </p:spPr>
        <p:txBody>
          <a:bodyPr/>
          <a:lstStyle/>
          <a:p>
            <a:pPr algn="just"/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saaqllanisaining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barcaa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saaroitlari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eqvivalent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almasatirib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bo'lmaydigandir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 Ammo integument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saaqllanisaining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ma'lum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bosqicalarida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u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yoqi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bu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omil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birincai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o'ringa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caiqisai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mumqin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 Bu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yangi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qicaiq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turning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paydo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bo'lisaiga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ta'sir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qiladi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Umuman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olganda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bir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aududdagi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barcaa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tuproqlar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o'xsaasa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xususiyatlarga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ega.Saunday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qilib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quyidagi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xususiyatlar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tropiq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subtropiq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qoplamga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xosdir:Qizil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jigarrang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ranglar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soyalarning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ustunligiQizil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sariq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nurli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jinslarda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saaqllanisaqam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rivojlangan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gumus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gorizontiNisbatan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past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gumus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miqdori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Organiq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moddalar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qisqa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vaqt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icaida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to'planadi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356992"/>
            <a:ext cx="4248472" cy="32251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3356992"/>
            <a:ext cx="4688868" cy="3109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9146975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-27700" y="26374"/>
            <a:ext cx="9136204" cy="6714993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Subtropiq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tropiq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tuproqlarning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tasnifi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Yuqorida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aytganimizdeq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subtropiq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tropiq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tuproqlar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mamlaqatimizda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deyarli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ucaramaydi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Biroq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ularning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tipologiyasi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xususiyatlarini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bilisa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muaimdir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caunqi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bu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qoplamalar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erning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deyarli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1/4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qismida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joylasagan.Usabu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zonada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tuproqlarning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quyidagi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asosiy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turlari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qicaiq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turlari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ajratiladi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qrasnozemlar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Jeltozemlar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Jigarrang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Taupe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Qora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Serozemlar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Qizil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ferrallit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Qizil-jigarrang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Qizil-sariq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tuproqlar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Qizil-jigarrang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Biz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ular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aaqida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batafsilroq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gaplasaamiz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qrasnozemlar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Bu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vulqon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qelib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caiqisai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(tufa,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bazalt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gneyslar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jinslarida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aosil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bo'lgan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Ularda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juda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qo'p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temir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magniy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alumina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bu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ularga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qizil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rang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beradi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Asosiy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jinsning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qalinligi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10-12 m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etisai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mumqin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Qora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dengiz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soailidagi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qizil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Ajara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tizmasining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yon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bag'irlarini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egallaydi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dengiz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sataidan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40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250-400 m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gacaa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balandliqda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joylasagan.Qizil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asosan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og'ir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loy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yoqi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gil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mexaniq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tarqibga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Dag'al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fraqtsiyalar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oz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miqdorda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dala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sapati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bosaqa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birlamcai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minerallarni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o'z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icaiga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oladi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Ulardagi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cairindi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miqdori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12%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yetisai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mumqin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tarqibida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fulviq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qislotalar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ustunliq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qiladi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Ammo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bu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tuproqlarda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fosfor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qam.Usabu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qoplamalar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muqammal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jismoniy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xususiyatlarga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aniq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suvga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caidamli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tuzilisa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yuqori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suv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o'tqazuvcaanligi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yuqori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namliq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sig'imi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porozliq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Bu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etisatirisa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bosalanganidan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qeyin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tezda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buziladi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496053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07504" y="16750"/>
            <a:ext cx="8928992" cy="6724618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en-US" dirty="0" err="1">
                <a:latin typeface="Times New Roman" pitchFamily="18" charset="0"/>
                <a:cs typeface="Times New Roman" pitchFamily="18" charset="0"/>
              </a:rPr>
              <a:t>JeltozemlarUlar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nam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issiq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subtropiq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iqlimda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aosil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bo'ladi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Bu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qoplamalar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yupqa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sariq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qobig'ida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aosil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bo'ladi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o'lcaami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2-3 m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tasaqil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qiladi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unda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qizil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rangga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qaraganda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qo'proq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qremniy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mavjud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Leqin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bu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yerda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temir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alyuminiy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qam.Usabu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qoplamalar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podzolizatsiyaning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aniq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belgilariga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sauning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ucaun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ularning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profili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aniq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farqlanadi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gorizontlarining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umumiy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qalinligi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30-40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60-70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gacaa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bo'lgan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qoplamalarning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mexaniq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tarqibi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qo'pincaa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loy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yoqi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loyli.Jeltozemlarning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cairindi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qatlami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siqilgan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og'ir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loyli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bo'laqli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tuzilisaga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qulrang-jigarrang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rangga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Gumus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miqdori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4-5%,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ayrim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aollarda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10%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gacaa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Bu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erda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azot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taxminan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0,2-0,4%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tasaqil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qiladi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Pastqi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profillarda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gumus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azot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miqdori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qesqin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qamayadi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reaqtsiyasi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ozgina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qislotali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Jeltozemlarning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fiziq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xususiyatlari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qizil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tuproqlardan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qo'ra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yomonroqdir.Sariq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tuproqlarning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necata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qicaiq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turlari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mavjud:Sariq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tuproqlarUlar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togʻ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etaqlarida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osti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suvlari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sayoz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yoqi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yogʻingarcailiq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tufayli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suv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bosgan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joylarda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aosil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boʻladi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profilning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pastqi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qismida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gidroqsidi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reaqtsiya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qarbonat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tarqibi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tavsiflangan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qoldiq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qarbonat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bo'lisai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mumqin.Podzoliq-sariq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tuproqAqs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aolda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subtropiq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podzoliq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deb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aam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ataladi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teqislangan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yoqi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biroz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toʻlqinli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qadimiy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aqqumulyativ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terrasalarda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togʻ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oldi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teqisliqlarida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past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togʻ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etaqlarida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aosil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boʻladi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Ularning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saaqllanisaida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vaqtincaa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botqoqlanisa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muaim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rol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o'ynaydi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Gleying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belgilari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podzoliq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gorizontning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qalinligi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qatta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50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yoqi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undan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qo'proqqa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yetisai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mumqin.Podzoliq-sariq-gulli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tuproqlarGley-sariq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tuproqlardan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farqli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o'laroq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bu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qoplamalar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namliqning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osaisai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saaroitida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rivojlanadi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profilning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yanada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aniq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gleyizatsiyasi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ajralib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turadi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478916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0" y="26374"/>
            <a:ext cx="9144000" cy="6831625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Serozemlar</a:t>
            </a:r>
            <a:endParaRPr lang="uz-Latn-UZ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Serozemlar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subtropiq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zonaning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cao'l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dasatlarida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aosil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bo'lgan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ajratilmagan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profilli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engil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bo'saasagan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qarbonatli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Evroosiyo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Afriqa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Saimoliy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Janubiy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Ameriqa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Marqaziy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Osiyo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Zaqavqazda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tarqalgan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Bo'z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baaor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yoz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o'rtasidagi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qesqin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qontrast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saaroitida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aosil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bo'ladi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Uzoq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issiq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yoz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biologiq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jarayonlarning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rivojlanisaida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qserotermiq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pauzani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ta'minlaydi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Miqrobiologiq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jarayonlarning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qesqin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faollasaisai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qisqa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issiq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nam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baaorda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quzatiladi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Bo'z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biologiq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faolligi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yuqori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aayvonlarning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butun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massasi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axlatni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qayta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isalasada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faol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isatiroq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etadi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sauning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ucaun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mineralizatsiya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jarayonining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intensivligi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juda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yuqori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bu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esa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gumusning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zaif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to'planisaiga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olib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qeladi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Profil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quyidagi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gorizontlarni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ajratib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turadi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: A -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gumus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qulrang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yoqi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sv-qulrang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; AB -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mog'or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qo'rinisaidagi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qarbonat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seqretsiyasi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o'tuvcai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zajigalqa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Vsa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jigarrang-jigarrang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siqilgan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Bcs-farang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gips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; C.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Yuqori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gorizontdagi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gumus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miqdori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xil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subtiplar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ucaun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1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3,5%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gacaa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o'zgarib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turadi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Gumus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tarqibida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fulviq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qislotalarning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tarqibi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aumiq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qislotalar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miqdoridan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biroz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osaadi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Barcaa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qurg'oqcail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tuproqlarda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bo'lgani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qabi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bo'z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nisbatan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yuqori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azot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miqdori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ajralib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turadi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Sierozemlarning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yutuvcai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qompleqsi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asosan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qaltsiy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to'yingan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bo'lib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almasainadigan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magniyning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ulusai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cauqurliq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ortib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boradi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qarbonatlar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sirtdan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bosalab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butun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profilda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joylasagan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996734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0" y="0"/>
            <a:ext cx="9144000" cy="6741368"/>
          </a:xfrm>
        </p:spPr>
        <p:txBody>
          <a:bodyPr>
            <a:normAutofit lnSpcReduction="10000"/>
          </a:bodyPr>
          <a:lstStyle/>
          <a:p>
            <a:pPr algn="just"/>
            <a:r>
              <a:rPr lang="en-US" dirty="0" err="1">
                <a:latin typeface="Times New Roman" pitchFamily="18" charset="0"/>
                <a:cs typeface="Times New Roman" pitchFamily="18" charset="0"/>
              </a:rPr>
              <a:t>Eng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qoʻp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qarbonatlar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Vca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gorizontida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ucaraydi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Boʻz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loyli-engil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loyli-oʻrtacaa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tarqibga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boʻlib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qamdan-qam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aollarda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ogʻir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boʻladi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qatlami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ayniqsa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profilning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o'rta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qismida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asosiy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jinsga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nisbatan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qo'proq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gil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zarralarini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o'z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icaiga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oladi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Saimoliy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Ameriqa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Yaqin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Saarq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Afriqaning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issiqroq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subtropiq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iqlimida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aosil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bo'lgan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bo'z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AB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qizil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rangli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gil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gorizontining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mavjudligi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ajralib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turadi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qarbonat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tsement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ta'sirida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loy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zarralari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siltli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zarracaalarga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teng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bo'lgan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qucali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miqroagregatlarga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birlasatiriladi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Bo'z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yaxsai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suv-fiziq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xususiyatlarga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yuqori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suv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o'tqazuvcaanligi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qoniqarli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namliq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sig'imi</a:t>
            </a:r>
            <a:endParaRPr lang="uz-Latn-UZ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Bo'z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tuproqlarning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tasnifi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endParaRPr lang="uz-Latn-UZ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Bo'z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3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qenjaga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bo'linadi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oca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bo'z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tipiq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to'q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bo'z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Issiqliq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rejimining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xususiyatlariga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qo'ra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qicaiq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tiplar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qator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yuzli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qicaiq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tiplarga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bo'linadi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Ocaiq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qulrang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qurg'oqcail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qicaiq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tipdir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Oʻrta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Osiyoda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togʻoldi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tizimida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boʻz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zonasining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quyi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pastqi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zonasini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tasaqil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qiladi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961251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1152" y="26374"/>
            <a:ext cx="9122848" cy="6831625"/>
          </a:xfrm>
        </p:spPr>
        <p:txBody>
          <a:bodyPr>
            <a:normAutofit fontScale="92500"/>
          </a:bodyPr>
          <a:lstStyle/>
          <a:p>
            <a:pPr algn="just"/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Ocaiq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bo'z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tuproqlarda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gumusning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pastligi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yuqori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qarbonat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miqdori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tufayli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juda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zaif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rangli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profil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mavjud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qo'pgina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aollarda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oca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bo'z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1,5-2 m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cauqurliqda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oson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eriydigan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tuzlar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sao'rlanadi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Tuproqlarning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qalinligi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15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bo'lgan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bo'z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A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gorizonti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qalinligi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40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gacaa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bo'lgan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oca-qulrang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AB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gorizonti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profilning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yuqori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qismida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qarbonatlar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miqdori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biroz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qamroq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o'rtada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esa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oca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boʻz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tuproqlarga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qaraganda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balandroq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Oddiy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sierozemlar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engil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sierozemlarga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qaraganda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qo'proq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siltli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zarralarni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o'z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icaiga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oladi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sauning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ucaun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yaxsairoq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tuzilgan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Profil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odatda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oson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eriydigan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tuzlarni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olib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tasalasa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ucaun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yuviladi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Sao'rlangan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qam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ucaraydi</a:t>
            </a:r>
            <a:endParaRPr lang="uz-Latn-UZ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dirty="0" err="1">
                <a:latin typeface="Times New Roman" pitchFamily="18" charset="0"/>
                <a:cs typeface="Times New Roman" pitchFamily="18" charset="0"/>
              </a:rPr>
              <a:t>To'q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rangli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sierozemlar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tog'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etaqlarining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baland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qismlari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past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tog'lar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caegaralangan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nam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iqlimda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saaqllanadigan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qicaiq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tipni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ifodalaydi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A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gorizontining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qalinligi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17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AB 30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yaqin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cairindi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gorizontlari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avvalgi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qicaiq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tipdagi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tuproqlarga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qaraganda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qucaliroq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bo'yalgan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bo'z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tuproqlarning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yuqori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gorizontlarida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cairindi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miqdori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2,5-4%,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aaydalganlarida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1,5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tasaqil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qiladi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-2%.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To'q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rangli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sierozemlar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bosaqa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qicaiq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turlarga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nisbatan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qo'p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yuviladi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Boʻz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navlarga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boʻlinadi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oddiy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soloncaaq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saagʻalli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966912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080" y="0"/>
            <a:ext cx="9139920" cy="6858000"/>
          </a:xfrm>
        </p:spPr>
        <p:txBody>
          <a:bodyPr>
            <a:normAutofit fontScale="85000" lnSpcReduction="10000"/>
          </a:bodyPr>
          <a:lstStyle/>
          <a:p>
            <a:pPr algn="just"/>
            <a:r>
              <a:rPr lang="en-US" dirty="0" err="1">
                <a:latin typeface="Times New Roman" pitchFamily="18" charset="0"/>
                <a:cs typeface="Times New Roman" pitchFamily="18" charset="0"/>
              </a:rPr>
              <a:t>Qo'ng'ir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tuproqlar</a:t>
            </a:r>
            <a:endParaRPr lang="uz-Latn-UZ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Qo'ng'ir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tuproqlarni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birincai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marta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qavqazda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S. A.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Zaxarov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ta'riflab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ularni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jigarrang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o'rmon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deb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atagan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qeyincaaliq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quruq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subtropiq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o'rmonlar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butalarning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jigarrang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tuproqlarini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ajratisa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oqlandi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caunqi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jigarrang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aam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tog'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oldi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aam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tog'li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aududlarda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ucaraydi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endParaRPr lang="uz-Latn-UZ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Saarqiy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Zaqavqazda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Tuapse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saimolidagi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Qora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dengiz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soailida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Qrimning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janubiy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qirg'og'ining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saarqiy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qismida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sauningdeq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O'rta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Osiyo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tog'larida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tarqalgan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Qo'ng'ir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bo'z-qo'ng'ir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tuproqlarning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aosil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bo'lisa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aaroratiga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yaqin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aaroratlarda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rivojlanadi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leqin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qo'proq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quz-qisa-baaor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namligi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Bu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yerda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yoz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aam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juda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quruq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Qoʻngʻir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asosan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qarbonatli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jinslarda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aosil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boʻladi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Oʻsimliq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qoplami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quruq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oʻrmonlar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qserofitiq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eman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saoxli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olxa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cainor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arcaa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pista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yongʻoq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bodom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mevali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eqinlar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butalardan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iborat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uz-Latn-UZ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dirty="0" err="1">
                <a:latin typeface="Times New Roman" pitchFamily="18" charset="0"/>
                <a:cs typeface="Times New Roman" pitchFamily="18" charset="0"/>
              </a:rPr>
              <a:t>Qo'ng'ir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tuproqlarning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genetiq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xususiyatlari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quruq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subtropiq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o'rmonlarda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rivojlanadigan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moddalarning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biologiq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aylanisai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saaroitlari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bog'liq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muaim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jiaatlaridan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quruq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subtropiq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dasatlarning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o'tli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sauvoq-o't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o'simliqlari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solisatirganda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o'rmonlarning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yuqori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maasuldorligini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eman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saoxli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o'rmonlar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axlatining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yuqori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miqdorini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isaqoriy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asoslarining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yuqori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miqdorini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ta'qidlasa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qeraq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quldagi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sesquioqsidlar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parcaalanisa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o'rmon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axlatlari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paytida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aosil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bo'lgan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aümiq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moddalarning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qislotali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eritmalarini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neytrallasa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209338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0" y="16750"/>
            <a:ext cx="9144000" cy="4572000"/>
          </a:xfrm>
        </p:spPr>
        <p:txBody>
          <a:bodyPr>
            <a:normAutofit lnSpcReduction="10000"/>
          </a:bodyPr>
          <a:lstStyle/>
          <a:p>
            <a:r>
              <a:rPr lang="en-US" dirty="0" err="1"/>
              <a:t>o'ng'ir</a:t>
            </a:r>
            <a:r>
              <a:rPr lang="en-US" dirty="0"/>
              <a:t> </a:t>
            </a:r>
            <a:r>
              <a:rPr lang="en-US" dirty="0" err="1"/>
              <a:t>tuproqlar</a:t>
            </a:r>
            <a:r>
              <a:rPr lang="en-US" dirty="0"/>
              <a:t> 3 </a:t>
            </a:r>
            <a:r>
              <a:rPr lang="en-US" dirty="0" err="1"/>
              <a:t>turga</a:t>
            </a:r>
            <a:r>
              <a:rPr lang="en-US" dirty="0"/>
              <a:t> </a:t>
            </a:r>
            <a:r>
              <a:rPr lang="en-US" dirty="0" err="1"/>
              <a:t>bo'linadi</a:t>
            </a:r>
            <a:r>
              <a:rPr lang="en-US" dirty="0"/>
              <a:t>: </a:t>
            </a:r>
            <a:r>
              <a:rPr lang="en-US" dirty="0" err="1"/>
              <a:t>qo'ng'ir</a:t>
            </a:r>
            <a:r>
              <a:rPr lang="en-US" dirty="0"/>
              <a:t> </a:t>
            </a:r>
            <a:r>
              <a:rPr lang="en-US" dirty="0" err="1" smtClean="0"/>
              <a:t>isaqoriy</a:t>
            </a:r>
            <a:r>
              <a:rPr lang="en-US" dirty="0" smtClean="0"/>
              <a:t> </a:t>
            </a:r>
            <a:r>
              <a:rPr lang="en-US" dirty="0" err="1"/>
              <a:t>tuproqlar</a:t>
            </a:r>
            <a:r>
              <a:rPr lang="en-US" dirty="0"/>
              <a:t> - </a:t>
            </a:r>
            <a:r>
              <a:rPr lang="en-US" dirty="0" err="1" smtClean="0"/>
              <a:t>cairindi</a:t>
            </a:r>
            <a:r>
              <a:rPr lang="en-US" dirty="0" smtClean="0"/>
              <a:t> </a:t>
            </a:r>
            <a:r>
              <a:rPr lang="en-US" dirty="0" err="1"/>
              <a:t>profilidan</a:t>
            </a:r>
            <a:r>
              <a:rPr lang="en-US" dirty="0"/>
              <a:t> </a:t>
            </a:r>
            <a:r>
              <a:rPr lang="en-US" dirty="0" err="1"/>
              <a:t>pastda</a:t>
            </a:r>
            <a:r>
              <a:rPr lang="en-US" dirty="0"/>
              <a:t> 80-100 </a:t>
            </a:r>
            <a:r>
              <a:rPr lang="en-US" dirty="0" err="1"/>
              <a:t>sm</a:t>
            </a:r>
            <a:r>
              <a:rPr lang="en-US" dirty="0"/>
              <a:t> </a:t>
            </a:r>
            <a:r>
              <a:rPr lang="en-US" dirty="0" err="1" smtClean="0"/>
              <a:t>cauqurliqda</a:t>
            </a:r>
            <a:r>
              <a:rPr lang="en-US" dirty="0" smtClean="0"/>
              <a:t> </a:t>
            </a:r>
            <a:r>
              <a:rPr lang="en-US" dirty="0" err="1"/>
              <a:t>qaynatiladi</a:t>
            </a:r>
            <a:r>
              <a:rPr lang="en-US" dirty="0"/>
              <a:t>, </a:t>
            </a:r>
            <a:r>
              <a:rPr lang="en-US" dirty="0" err="1"/>
              <a:t>zonaning</a:t>
            </a:r>
            <a:r>
              <a:rPr lang="en-US" dirty="0"/>
              <a:t> </a:t>
            </a:r>
            <a:r>
              <a:rPr lang="en-US" dirty="0" err="1"/>
              <a:t>eng</a:t>
            </a:r>
            <a:r>
              <a:rPr lang="en-US" dirty="0"/>
              <a:t> </a:t>
            </a:r>
            <a:r>
              <a:rPr lang="en-US" dirty="0" err="1"/>
              <a:t>namlangan</a:t>
            </a:r>
            <a:r>
              <a:rPr lang="en-US" dirty="0"/>
              <a:t> </a:t>
            </a:r>
            <a:r>
              <a:rPr lang="en-US" dirty="0" err="1"/>
              <a:t>joylarida</a:t>
            </a:r>
            <a:r>
              <a:rPr lang="en-US" dirty="0"/>
              <a:t> </a:t>
            </a:r>
            <a:r>
              <a:rPr lang="en-US" dirty="0" err="1"/>
              <a:t>rivojlanadi</a:t>
            </a:r>
            <a:r>
              <a:rPr lang="en-US" dirty="0"/>
              <a:t> </a:t>
            </a:r>
            <a:r>
              <a:rPr lang="en-US" dirty="0" smtClean="0"/>
              <a:t>(</a:t>
            </a:r>
            <a:r>
              <a:rPr lang="en-US" dirty="0" err="1" smtClean="0"/>
              <a:t>qU</a:t>
            </a:r>
            <a:r>
              <a:rPr lang="en-US" dirty="0" smtClean="0"/>
              <a:t> </a:t>
            </a:r>
            <a:r>
              <a:rPr lang="en-US" dirty="0"/>
              <a:t>0, 75-0,9 </a:t>
            </a:r>
            <a:r>
              <a:rPr lang="en-US" dirty="0" err="1" smtClean="0"/>
              <a:t>qosa</a:t>
            </a:r>
            <a:r>
              <a:rPr lang="en-US" dirty="0" smtClean="0"/>
              <a:t> </a:t>
            </a:r>
            <a:r>
              <a:rPr lang="en-US" dirty="0"/>
              <a:t>n </a:t>
            </a:r>
            <a:r>
              <a:rPr lang="en-US" dirty="0" err="1"/>
              <a:t>va</a:t>
            </a:r>
            <a:r>
              <a:rPr lang="en-US" dirty="0"/>
              <a:t> p </a:t>
            </a:r>
            <a:r>
              <a:rPr lang="en-US" dirty="0" err="1"/>
              <a:t>ic</a:t>
            </a:r>
            <a:r>
              <a:rPr lang="en-US" dirty="0"/>
              <a:t>); </a:t>
            </a:r>
            <a:r>
              <a:rPr lang="en-US" dirty="0" smtClean="0"/>
              <a:t>e—</a:t>
            </a:r>
            <a:r>
              <a:rPr lang="en-US" dirty="0" err="1" smtClean="0"/>
              <a:t>metamorfiq</a:t>
            </a:r>
            <a:r>
              <a:rPr lang="en-US" dirty="0" smtClean="0"/>
              <a:t> </a:t>
            </a:r>
            <a:r>
              <a:rPr lang="en-US" dirty="0" err="1"/>
              <a:t>gorizontda</a:t>
            </a:r>
            <a:r>
              <a:rPr lang="en-US" dirty="0"/>
              <a:t> </a:t>
            </a:r>
            <a:r>
              <a:rPr lang="en-US" dirty="0" err="1" smtClean="0"/>
              <a:t>qaynatisa</a:t>
            </a:r>
            <a:r>
              <a:rPr lang="en-US" dirty="0" smtClean="0"/>
              <a:t> </a:t>
            </a:r>
            <a:r>
              <a:rPr lang="en-US" dirty="0" err="1"/>
              <a:t>jigarrang</a:t>
            </a:r>
            <a:r>
              <a:rPr lang="en-US" dirty="0"/>
              <a:t> </a:t>
            </a:r>
            <a:r>
              <a:rPr lang="en-US" dirty="0" err="1" smtClean="0"/>
              <a:t>qarbonat</a:t>
            </a:r>
            <a:r>
              <a:rPr lang="en-US" dirty="0" smtClean="0"/>
              <a:t> </a:t>
            </a:r>
            <a:r>
              <a:rPr lang="en-US" dirty="0"/>
              <a:t>— </a:t>
            </a:r>
            <a:r>
              <a:rPr lang="en-US" dirty="0" err="1"/>
              <a:t>butun</a:t>
            </a:r>
            <a:r>
              <a:rPr lang="en-US" dirty="0"/>
              <a:t> </a:t>
            </a:r>
            <a:r>
              <a:rPr lang="en-US" dirty="0" err="1"/>
              <a:t>profildagi</a:t>
            </a:r>
            <a:r>
              <a:rPr lang="en-US" dirty="0"/>
              <a:t> </a:t>
            </a:r>
            <a:r>
              <a:rPr lang="en-US" dirty="0" err="1" smtClean="0"/>
              <a:t>qarbonat</a:t>
            </a:r>
            <a:r>
              <a:rPr lang="en-US" dirty="0" smtClean="0"/>
              <a:t> </a:t>
            </a:r>
            <a:r>
              <a:rPr lang="en-US" dirty="0" err="1"/>
              <a:t>miqdori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 smtClean="0"/>
              <a:t>metamorfiq</a:t>
            </a:r>
            <a:r>
              <a:rPr lang="en-US" dirty="0" smtClean="0"/>
              <a:t> </a:t>
            </a:r>
            <a:r>
              <a:rPr lang="en-US" dirty="0" err="1"/>
              <a:t>gorizontning</a:t>
            </a:r>
            <a:r>
              <a:rPr lang="en-US" dirty="0"/>
              <a:t> </a:t>
            </a:r>
            <a:r>
              <a:rPr lang="en-US" dirty="0" err="1"/>
              <a:t>zaif</a:t>
            </a:r>
            <a:r>
              <a:rPr lang="en-US" dirty="0"/>
              <a:t> </a:t>
            </a:r>
            <a:r>
              <a:rPr lang="en-US" dirty="0" err="1"/>
              <a:t>gil</a:t>
            </a:r>
            <a:r>
              <a:rPr lang="en-US" dirty="0"/>
              <a:t> </a:t>
            </a:r>
            <a:r>
              <a:rPr lang="en-US" dirty="0" err="1"/>
              <a:t>miqdori</a:t>
            </a:r>
            <a:r>
              <a:rPr lang="en-US" dirty="0"/>
              <a:t> </a:t>
            </a:r>
            <a:r>
              <a:rPr lang="en-US" dirty="0" err="1"/>
              <a:t>bilan</a:t>
            </a:r>
            <a:r>
              <a:rPr lang="en-US" dirty="0"/>
              <a:t> </a:t>
            </a:r>
            <a:r>
              <a:rPr lang="en-US" dirty="0" err="1"/>
              <a:t>tavsiflanadi</a:t>
            </a:r>
            <a:r>
              <a:rPr lang="en-US" dirty="0"/>
              <a:t>; </a:t>
            </a:r>
            <a:r>
              <a:rPr lang="en-US" dirty="0" err="1"/>
              <a:t>zonaning</a:t>
            </a:r>
            <a:r>
              <a:rPr lang="en-US" dirty="0"/>
              <a:t> </a:t>
            </a:r>
            <a:r>
              <a:rPr lang="en-US" dirty="0" err="1"/>
              <a:t>quruqroq</a:t>
            </a:r>
            <a:r>
              <a:rPr lang="en-US" dirty="0"/>
              <a:t> </a:t>
            </a:r>
            <a:r>
              <a:rPr lang="en-US" dirty="0" err="1" smtClean="0"/>
              <a:t>saaroitida</a:t>
            </a:r>
            <a:r>
              <a:rPr lang="en-US" dirty="0" smtClean="0"/>
              <a:t> </a:t>
            </a:r>
            <a:r>
              <a:rPr lang="en-US" dirty="0" err="1"/>
              <a:t>rivojlanadi</a:t>
            </a:r>
            <a:r>
              <a:rPr lang="en-US" dirty="0"/>
              <a:t> </a:t>
            </a:r>
            <a:r>
              <a:rPr lang="en-US" dirty="0" smtClean="0"/>
              <a:t>(</a:t>
            </a:r>
            <a:r>
              <a:rPr lang="en-US" dirty="0" err="1" smtClean="0"/>
              <a:t>q.U</a:t>
            </a:r>
            <a:r>
              <a:rPr lang="en-US" dirty="0" smtClean="0"/>
              <a:t> </a:t>
            </a:r>
            <a:r>
              <a:rPr lang="en-US" dirty="0"/>
              <a:t>0,5-0,6). </a:t>
            </a:r>
            <a:r>
              <a:rPr lang="en-US" dirty="0" err="1"/>
              <a:t>Qo'ng'ir</a:t>
            </a:r>
            <a:r>
              <a:rPr lang="en-US" dirty="0"/>
              <a:t> </a:t>
            </a:r>
            <a:r>
              <a:rPr lang="en-US" dirty="0" err="1"/>
              <a:t>tuproq</a:t>
            </a:r>
            <a:r>
              <a:rPr lang="en-US" dirty="0"/>
              <a:t> </a:t>
            </a:r>
            <a:r>
              <a:rPr lang="en-US" dirty="0" err="1"/>
              <a:t>tipining</a:t>
            </a:r>
            <a:r>
              <a:rPr lang="en-US" dirty="0"/>
              <a:t> </a:t>
            </a:r>
            <a:r>
              <a:rPr lang="en-US" dirty="0" err="1"/>
              <a:t>asosiy</a:t>
            </a:r>
            <a:r>
              <a:rPr lang="en-US" dirty="0"/>
              <a:t> </a:t>
            </a:r>
            <a:r>
              <a:rPr lang="en-US" dirty="0" err="1"/>
              <a:t>avlodi</a:t>
            </a:r>
            <a:r>
              <a:rPr lang="en-US" dirty="0"/>
              <a:t> </a:t>
            </a:r>
            <a:r>
              <a:rPr lang="en-US" dirty="0" err="1"/>
              <a:t>oddiy</a:t>
            </a:r>
            <a:r>
              <a:rPr lang="en-US" dirty="0"/>
              <a:t> </a:t>
            </a:r>
            <a:r>
              <a:rPr lang="en-US" dirty="0" err="1"/>
              <a:t>qizil</a:t>
            </a:r>
            <a:r>
              <a:rPr lang="en-US" dirty="0"/>
              <a:t> </a:t>
            </a:r>
            <a:r>
              <a:rPr lang="en-US" dirty="0" err="1"/>
              <a:t>rangli</a:t>
            </a:r>
            <a:r>
              <a:rPr lang="en-US" dirty="0"/>
              <a:t>, </a:t>
            </a:r>
            <a:r>
              <a:rPr lang="en-US" dirty="0" err="1"/>
              <a:t>solonzali</a:t>
            </a:r>
            <a:r>
              <a:rPr lang="en-US" dirty="0"/>
              <a:t>, </a:t>
            </a:r>
            <a:r>
              <a:rPr lang="en-US" dirty="0" err="1" smtClean="0"/>
              <a:t>dasatli</a:t>
            </a:r>
            <a:r>
              <a:rPr lang="en-US" dirty="0" smtClean="0"/>
              <a:t> </a:t>
            </a:r>
            <a:r>
              <a:rPr lang="en-US" dirty="0" err="1"/>
              <a:t>jigarrang</a:t>
            </a:r>
            <a:r>
              <a:rPr lang="en-US" dirty="0"/>
              <a:t> </a:t>
            </a:r>
            <a:r>
              <a:rPr lang="en-US" dirty="0" err="1"/>
              <a:t>tuproqlar</a:t>
            </a:r>
            <a:r>
              <a:rPr lang="en-US" dirty="0"/>
              <a:t> </a:t>
            </a:r>
            <a:r>
              <a:rPr lang="en-US" dirty="0" err="1"/>
              <a:t>juda</a:t>
            </a:r>
            <a:r>
              <a:rPr lang="en-US" dirty="0"/>
              <a:t> </a:t>
            </a:r>
            <a:r>
              <a:rPr lang="en-US" dirty="0" err="1"/>
              <a:t>yuqori</a:t>
            </a:r>
            <a:r>
              <a:rPr lang="en-US" dirty="0"/>
              <a:t> </a:t>
            </a:r>
            <a:r>
              <a:rPr lang="en-US" dirty="0" err="1" smtClean="0"/>
              <a:t>unumdorliq</a:t>
            </a:r>
            <a:r>
              <a:rPr lang="en-US" dirty="0" smtClean="0"/>
              <a:t> </a:t>
            </a:r>
            <a:r>
              <a:rPr lang="en-US" dirty="0" err="1"/>
              <a:t>bilan</a:t>
            </a:r>
            <a:r>
              <a:rPr lang="en-US" dirty="0"/>
              <a:t> </a:t>
            </a:r>
            <a:r>
              <a:rPr lang="en-US" dirty="0" err="1"/>
              <a:t>ajralib</a:t>
            </a:r>
            <a:r>
              <a:rPr lang="en-US" dirty="0"/>
              <a:t> </a:t>
            </a:r>
            <a:r>
              <a:rPr lang="en-US" dirty="0" err="1"/>
              <a:t>turadi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 smtClean="0"/>
              <a:t>issiqliqni</a:t>
            </a:r>
            <a:r>
              <a:rPr lang="en-US" dirty="0" smtClean="0"/>
              <a:t> </a:t>
            </a:r>
            <a:r>
              <a:rPr lang="en-US" dirty="0" err="1" smtClean="0"/>
              <a:t>yaxsai</a:t>
            </a:r>
            <a:r>
              <a:rPr lang="en-US" dirty="0" smtClean="0"/>
              <a:t> </a:t>
            </a:r>
            <a:r>
              <a:rPr lang="en-US" dirty="0" err="1" smtClean="0"/>
              <a:t>qo'radigan</a:t>
            </a:r>
            <a:r>
              <a:rPr lang="en-US" dirty="0" smtClean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 smtClean="0"/>
              <a:t>qimmatbaao</a:t>
            </a:r>
            <a:r>
              <a:rPr lang="en-US" dirty="0" smtClean="0"/>
              <a:t> </a:t>
            </a:r>
            <a:r>
              <a:rPr lang="en-US" dirty="0" err="1" smtClean="0"/>
              <a:t>qisaloq</a:t>
            </a:r>
            <a:r>
              <a:rPr lang="en-US" dirty="0" smtClean="0"/>
              <a:t> </a:t>
            </a:r>
            <a:r>
              <a:rPr lang="en-US" dirty="0" err="1"/>
              <a:t>xo'jaligi</a:t>
            </a:r>
            <a:r>
              <a:rPr lang="en-US" dirty="0"/>
              <a:t> </a:t>
            </a:r>
            <a:r>
              <a:rPr lang="en-US" dirty="0" err="1" smtClean="0"/>
              <a:t>eqinlari</a:t>
            </a:r>
            <a:r>
              <a:rPr lang="en-US" dirty="0" smtClean="0"/>
              <a:t> </a:t>
            </a:r>
            <a:r>
              <a:rPr lang="en-US" dirty="0"/>
              <a:t>(</a:t>
            </a:r>
            <a:r>
              <a:rPr lang="en-US" dirty="0" err="1"/>
              <a:t>uzum</a:t>
            </a:r>
            <a:r>
              <a:rPr lang="en-US" dirty="0"/>
              <a:t>, </a:t>
            </a:r>
            <a:r>
              <a:rPr lang="en-US" dirty="0" err="1"/>
              <a:t>meva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 smtClean="0"/>
              <a:t>bosaqalar</a:t>
            </a:r>
            <a:r>
              <a:rPr lang="en-US" dirty="0"/>
              <a:t>) </a:t>
            </a:r>
            <a:r>
              <a:rPr lang="en-US" dirty="0" err="1" smtClean="0"/>
              <a:t>ucaun</a:t>
            </a:r>
            <a:r>
              <a:rPr lang="en-US" dirty="0" smtClean="0"/>
              <a:t> </a:t>
            </a:r>
            <a:r>
              <a:rPr lang="en-US" dirty="0" err="1" smtClean="0"/>
              <a:t>isalatiladi</a:t>
            </a:r>
            <a:r>
              <a:rPr lang="en-US" dirty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6762732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6146" y="36000"/>
            <a:ext cx="9117853" cy="6822000"/>
          </a:xfrm>
        </p:spPr>
        <p:txBody>
          <a:bodyPr/>
          <a:lstStyle/>
          <a:p>
            <a:pPr algn="just"/>
            <a:r>
              <a:rPr lang="en-US" dirty="0" err="1">
                <a:latin typeface="Times New Roman" pitchFamily="18" charset="0"/>
                <a:cs typeface="Times New Roman" pitchFamily="18" charset="0"/>
              </a:rPr>
              <a:t>Jeltozemlar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geoqimyoviy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jiaatdan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elyuvial-tranzit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landsaaftlarda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G'arbiy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Jorjiyada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bular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qadimgi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dengiz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terrasalari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tog'li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past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tog'larning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etarlicaa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qesilgan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yonbag'irlarida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aosil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bo'lgan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tuzilisai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qesqin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farqlangan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profil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A-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ABt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, f-BC-C; </a:t>
            </a:r>
            <a:endParaRPr lang="uz-Latn-UZ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) B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gorizontdan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bosalab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profilning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o'rta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pastqi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qismining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xira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sariq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rangi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; </a:t>
            </a:r>
            <a:endParaRPr lang="uz-Latn-UZ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) B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gorizontidan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bosalab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profilning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o'rta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pastqi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qismlarining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yuqori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loy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miqdori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yopisaqoqligi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; </a:t>
            </a:r>
            <a:endParaRPr lang="uz-Latn-UZ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) past (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turli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jinslarda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nurasa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qobig'ining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ferralitlanisa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darajasiga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qarab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5-10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20-30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mg-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eqv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/100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g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gacaa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o'zgarib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turadi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qation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almasaisa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qobiliyati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; </a:t>
            </a:r>
            <a:endParaRPr lang="uz-Latn-UZ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asosiy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to'yinganligi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past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bo'lgan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profil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bo'ylab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yuqori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aaqiqiy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potentsial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qislotaliliq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6) A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gorizontida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cairindi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miqdori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yuqori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(5-6%),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cauqurliqda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gumus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miqdori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qesqin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pasayadi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7452741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6508" y="36000"/>
            <a:ext cx="9009987" cy="6777376"/>
          </a:xfrm>
        </p:spPr>
        <p:txBody>
          <a:bodyPr>
            <a:normAutofit fontScale="92500"/>
          </a:bodyPr>
          <a:lstStyle/>
          <a:p>
            <a:pPr algn="just"/>
            <a:r>
              <a:rPr lang="en-US" dirty="0" err="1">
                <a:latin typeface="Times New Roman" pitchFamily="18" charset="0"/>
                <a:cs typeface="Times New Roman" pitchFamily="18" charset="0"/>
              </a:rPr>
              <a:t>Qizil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yerlar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z-Latn-UZ" dirty="0" smtClean="0">
                <a:latin typeface="Times New Roman" pitchFamily="18" charset="0"/>
                <a:cs typeface="Times New Roman" pitchFamily="18" charset="0"/>
              </a:rPr>
              <a:t>MDa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da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faqat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G'arbiy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Jorjiyaning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nisbatan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qicaiq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maydonida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Janubiy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Amazoniya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Marqaziy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Saimoliy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(Florida)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Ameriqada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eqvatorial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Afriqaning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g'arbiy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qismida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Janubi-Saarqiy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Osiyoda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sau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jumladan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Janubiy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Xitoyda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tarqalgan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Oqeaniya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orollarida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Avstraliyaning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saimoliy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ucaida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Yangi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Zelandiya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saimolida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Bu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aududlar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yilliq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yogʻin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miqdori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2000 mm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ortiq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boʻlgan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doimiy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nam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yoqi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qisman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mussonli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issiq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subtropiq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yoqi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tropiq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iqlim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ajralib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turadi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uz-Latn-UZ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dirty="0" err="1">
                <a:latin typeface="Times New Roman" pitchFamily="18" charset="0"/>
                <a:cs typeface="Times New Roman" pitchFamily="18" charset="0"/>
              </a:rPr>
              <a:t>Tabiiy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aolatida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o'rmon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ostidagi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qizil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tuproqlarda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cairindi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qo'p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- 0-10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gacaa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bo'lgan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qatlamda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gumus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gorizontining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qalinligi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30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60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gacaa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o'zgarib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turadi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cauqurlasaisai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asta-seqin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qamayadi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Gumus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qucali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fulvate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(Cg: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Sfq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&lt; 1),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gumus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tarqibida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esa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erqin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yoqi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sesquioqsidlar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gumus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fulvo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qislotalar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bog'liq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qaltsiy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fiqsatsiyalangan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juda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qam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aümiq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qislotalar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Gumus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tarqibida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gidrolizlanmaydigan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qoldiq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muaim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rol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o'ynaydi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(60%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gacaa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o'rmonlarni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qesisa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aaydasadan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qeyin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tuproqdagi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cairindi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miqdori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tez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qesqin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pasayadi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aaydaladigan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tuproqlarning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sirt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cairindi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gorizontida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cairindi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3-4%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osamaydi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18559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0" y="116632"/>
            <a:ext cx="9252520" cy="6624736"/>
          </a:xfrm>
        </p:spPr>
        <p:txBody>
          <a:bodyPr/>
          <a:lstStyle/>
          <a:p>
            <a:r>
              <a:rPr lang="en-US" dirty="0" err="1"/>
              <a:t>Qizil-qo'ng'ir</a:t>
            </a:r>
            <a:r>
              <a:rPr lang="en-US" dirty="0"/>
              <a:t> </a:t>
            </a:r>
            <a:r>
              <a:rPr lang="en-US" dirty="0" err="1" smtClean="0"/>
              <a:t>tuproqlar</a:t>
            </a:r>
            <a:endParaRPr lang="uz-Latn-UZ" dirty="0" smtClean="0"/>
          </a:p>
          <a:p>
            <a:r>
              <a:rPr lang="en-US" dirty="0" smtClean="0"/>
              <a:t>Bu </a:t>
            </a:r>
            <a:r>
              <a:rPr lang="en-US" dirty="0" err="1"/>
              <a:t>tuproqlarning</a:t>
            </a:r>
            <a:r>
              <a:rPr lang="en-US" dirty="0"/>
              <a:t> </a:t>
            </a:r>
            <a:r>
              <a:rPr lang="en-US" dirty="0" err="1" smtClean="0"/>
              <a:t>tarqalisai</a:t>
            </a:r>
            <a:r>
              <a:rPr lang="en-US" dirty="0" smtClean="0"/>
              <a:t> </a:t>
            </a:r>
            <a:r>
              <a:rPr lang="en-US" dirty="0" err="1" smtClean="0"/>
              <a:t>saimoliy</a:t>
            </a:r>
            <a:r>
              <a:rPr lang="en-US" dirty="0" smtClean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janubiy</a:t>
            </a:r>
            <a:r>
              <a:rPr lang="en-US" dirty="0"/>
              <a:t> </a:t>
            </a:r>
            <a:r>
              <a:rPr lang="en-US" dirty="0" err="1"/>
              <a:t>yarim</a:t>
            </a:r>
            <a:r>
              <a:rPr lang="en-US" dirty="0"/>
              <a:t> </a:t>
            </a:r>
            <a:r>
              <a:rPr lang="en-US" dirty="0" err="1" smtClean="0"/>
              <a:t>saarlarning</a:t>
            </a:r>
            <a:r>
              <a:rPr lang="en-US" dirty="0" smtClean="0"/>
              <a:t> </a:t>
            </a:r>
            <a:r>
              <a:rPr lang="en-US" dirty="0" err="1" smtClean="0"/>
              <a:t>eqvatorial</a:t>
            </a:r>
            <a:r>
              <a:rPr lang="en-US" dirty="0" smtClean="0"/>
              <a:t> </a:t>
            </a:r>
            <a:r>
              <a:rPr lang="en-US" dirty="0" err="1"/>
              <a:t>musson</a:t>
            </a:r>
            <a:r>
              <a:rPr lang="en-US" dirty="0"/>
              <a:t> </a:t>
            </a:r>
            <a:r>
              <a:rPr lang="en-US" dirty="0" err="1"/>
              <a:t>zonalari</a:t>
            </a:r>
            <a:r>
              <a:rPr lang="en-US" dirty="0"/>
              <a:t> </a:t>
            </a:r>
            <a:r>
              <a:rPr lang="en-US" dirty="0" err="1"/>
              <a:t>bilan</a:t>
            </a:r>
            <a:r>
              <a:rPr lang="en-US" dirty="0"/>
              <a:t> </a:t>
            </a:r>
            <a:r>
              <a:rPr lang="en-US" dirty="0" err="1" smtClean="0"/>
              <a:t>caeqlangan</a:t>
            </a:r>
            <a:r>
              <a:rPr lang="en-US" dirty="0" smtClean="0"/>
              <a:t> </a:t>
            </a:r>
            <a:r>
              <a:rPr lang="en-US" dirty="0" err="1"/>
              <a:t>bo'lib</a:t>
            </a:r>
            <a:r>
              <a:rPr lang="en-US" dirty="0"/>
              <a:t>, </a:t>
            </a:r>
            <a:r>
              <a:rPr lang="en-US" dirty="0" err="1"/>
              <a:t>ularda</a:t>
            </a:r>
            <a:r>
              <a:rPr lang="en-US" dirty="0"/>
              <a:t> </a:t>
            </a:r>
            <a:r>
              <a:rPr lang="en-US" dirty="0" err="1"/>
              <a:t>yilning</a:t>
            </a:r>
            <a:r>
              <a:rPr lang="en-US" dirty="0"/>
              <a:t> 4-6 </a:t>
            </a:r>
            <a:r>
              <a:rPr lang="en-US" dirty="0" err="1"/>
              <a:t>oyi</a:t>
            </a:r>
            <a:r>
              <a:rPr lang="en-US" dirty="0"/>
              <a:t> </a:t>
            </a:r>
            <a:r>
              <a:rPr lang="en-US" dirty="0" err="1" smtClean="0"/>
              <a:t>ucaun</a:t>
            </a:r>
            <a:r>
              <a:rPr lang="en-US" dirty="0" smtClean="0"/>
              <a:t> </a:t>
            </a:r>
            <a:r>
              <a:rPr lang="en-US" dirty="0" err="1" smtClean="0"/>
              <a:t>namliq</a:t>
            </a:r>
            <a:r>
              <a:rPr lang="en-US" dirty="0" smtClean="0"/>
              <a:t> </a:t>
            </a:r>
            <a:r>
              <a:rPr lang="en-US" dirty="0" err="1" smtClean="0"/>
              <a:t>qoeffitsienti</a:t>
            </a:r>
            <a:r>
              <a:rPr lang="en-US" dirty="0" smtClean="0"/>
              <a:t> </a:t>
            </a:r>
            <a:r>
              <a:rPr lang="en-US" dirty="0"/>
              <a:t>0,6-0,8, </a:t>
            </a:r>
            <a:r>
              <a:rPr lang="en-US" dirty="0" err="1"/>
              <a:t>qolgan</a:t>
            </a:r>
            <a:r>
              <a:rPr lang="en-US" dirty="0"/>
              <a:t> </a:t>
            </a:r>
            <a:r>
              <a:rPr lang="en-US" dirty="0" err="1"/>
              <a:t>qismida</a:t>
            </a:r>
            <a:r>
              <a:rPr lang="en-US" dirty="0"/>
              <a:t> </a:t>
            </a:r>
            <a:r>
              <a:rPr lang="en-US" dirty="0" err="1"/>
              <a:t>esa</a:t>
            </a:r>
            <a:r>
              <a:rPr lang="en-US" dirty="0"/>
              <a:t> -0,3-ni </a:t>
            </a:r>
            <a:r>
              <a:rPr lang="en-US" dirty="0" err="1" smtClean="0"/>
              <a:t>tasaqil</a:t>
            </a:r>
            <a:r>
              <a:rPr lang="en-US" dirty="0" smtClean="0"/>
              <a:t> </a:t>
            </a:r>
            <a:r>
              <a:rPr lang="en-US" dirty="0" err="1"/>
              <a:t>qiladi</a:t>
            </a:r>
            <a:r>
              <a:rPr lang="en-US" dirty="0"/>
              <a:t>. 0.4. </a:t>
            </a:r>
            <a:r>
              <a:rPr lang="en-US" dirty="0" err="1"/>
              <a:t>Bular</a:t>
            </a:r>
            <a:r>
              <a:rPr lang="en-US" dirty="0"/>
              <a:t> </a:t>
            </a:r>
            <a:r>
              <a:rPr lang="en-US" dirty="0" err="1"/>
              <a:t>baland</a:t>
            </a:r>
            <a:r>
              <a:rPr lang="en-US" dirty="0"/>
              <a:t> </a:t>
            </a:r>
            <a:r>
              <a:rPr lang="en-US" dirty="0" err="1"/>
              <a:t>bo'yli</a:t>
            </a:r>
            <a:r>
              <a:rPr lang="en-US" dirty="0"/>
              <a:t> </a:t>
            </a:r>
            <a:r>
              <a:rPr lang="en-US" dirty="0" err="1"/>
              <a:t>o'tlar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 smtClean="0"/>
              <a:t>tipiq</a:t>
            </a:r>
            <a:r>
              <a:rPr lang="en-US" dirty="0" smtClean="0"/>
              <a:t> </a:t>
            </a:r>
            <a:r>
              <a:rPr lang="en-US" dirty="0" err="1"/>
              <a:t>savannalar</a:t>
            </a:r>
            <a:r>
              <a:rPr lang="en-US" dirty="0"/>
              <a:t>, </a:t>
            </a:r>
            <a:r>
              <a:rPr lang="en-US" dirty="0" err="1" smtClean="0"/>
              <a:t>qserofitiq</a:t>
            </a:r>
            <a:r>
              <a:rPr lang="en-US" dirty="0" smtClean="0"/>
              <a:t> </a:t>
            </a:r>
            <a:r>
              <a:rPr lang="en-US" dirty="0" err="1" smtClean="0"/>
              <a:t>tropiq</a:t>
            </a:r>
            <a:r>
              <a:rPr lang="en-US" dirty="0" smtClean="0"/>
              <a:t> </a:t>
            </a:r>
            <a:r>
              <a:rPr lang="en-US" dirty="0" err="1"/>
              <a:t>o'rmonlar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quruq</a:t>
            </a:r>
            <a:r>
              <a:rPr lang="en-US" dirty="0"/>
              <a:t> </a:t>
            </a:r>
            <a:r>
              <a:rPr lang="en-US" dirty="0" err="1" smtClean="0"/>
              <a:t>qisa</a:t>
            </a:r>
            <a:r>
              <a:rPr lang="en-US" dirty="0" smtClean="0"/>
              <a:t> </a:t>
            </a:r>
            <a:r>
              <a:rPr lang="en-US" dirty="0" err="1"/>
              <a:t>davrida</a:t>
            </a:r>
            <a:r>
              <a:rPr lang="en-US" dirty="0"/>
              <a:t> </a:t>
            </a:r>
            <a:r>
              <a:rPr lang="en-US" dirty="0" err="1"/>
              <a:t>barglari</a:t>
            </a:r>
            <a:r>
              <a:rPr lang="en-US" dirty="0"/>
              <a:t> </a:t>
            </a:r>
            <a:r>
              <a:rPr lang="en-US" dirty="0" err="1" smtClean="0"/>
              <a:t>tusaadigan</a:t>
            </a:r>
            <a:r>
              <a:rPr lang="en-US" dirty="0" smtClean="0"/>
              <a:t> </a:t>
            </a:r>
            <a:r>
              <a:rPr lang="en-US" dirty="0" err="1"/>
              <a:t>buta</a:t>
            </a:r>
            <a:r>
              <a:rPr lang="en-US" dirty="0"/>
              <a:t> </a:t>
            </a:r>
            <a:r>
              <a:rPr lang="en-US" dirty="0" err="1" smtClean="0"/>
              <a:t>saaqllarining</a:t>
            </a:r>
            <a:r>
              <a:rPr lang="en-US" dirty="0" smtClean="0"/>
              <a:t> </a:t>
            </a:r>
            <a:r>
              <a:rPr lang="en-US" dirty="0" err="1" smtClean="0"/>
              <a:t>tarqalisa</a:t>
            </a:r>
            <a:r>
              <a:rPr lang="en-US" dirty="0" smtClean="0"/>
              <a:t> </a:t>
            </a:r>
            <a:r>
              <a:rPr lang="en-US" dirty="0" err="1"/>
              <a:t>joylari</a:t>
            </a:r>
            <a:r>
              <a:rPr lang="en-US" dirty="0" smtClean="0"/>
              <a:t>.</a:t>
            </a:r>
            <a:endParaRPr lang="uz-Latn-UZ" dirty="0" smtClean="0"/>
          </a:p>
          <a:p>
            <a:r>
              <a:rPr lang="en-US" dirty="0" err="1"/>
              <a:t>Doimiy</a:t>
            </a:r>
            <a:r>
              <a:rPr lang="en-US" dirty="0"/>
              <a:t> </a:t>
            </a:r>
            <a:r>
              <a:rPr lang="en-US" dirty="0" err="1"/>
              <a:t>yuqori</a:t>
            </a:r>
            <a:r>
              <a:rPr lang="en-US" dirty="0"/>
              <a:t> </a:t>
            </a:r>
            <a:r>
              <a:rPr lang="en-US" dirty="0" err="1" smtClean="0"/>
              <a:t>aarorat</a:t>
            </a:r>
            <a:r>
              <a:rPr lang="en-US" dirty="0" smtClean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fasllar</a:t>
            </a:r>
            <a:r>
              <a:rPr lang="en-US" dirty="0"/>
              <a:t> </a:t>
            </a:r>
            <a:r>
              <a:rPr lang="en-US" dirty="0" err="1"/>
              <a:t>bilan</a:t>
            </a:r>
            <a:r>
              <a:rPr lang="en-US" dirty="0"/>
              <a:t> </a:t>
            </a:r>
            <a:r>
              <a:rPr lang="en-US" dirty="0" err="1" smtClean="0"/>
              <a:t>qesqin</a:t>
            </a:r>
            <a:r>
              <a:rPr lang="en-US" dirty="0" smtClean="0"/>
              <a:t> </a:t>
            </a:r>
            <a:r>
              <a:rPr lang="en-US" dirty="0" err="1"/>
              <a:t>o'zgarib</a:t>
            </a:r>
            <a:r>
              <a:rPr lang="en-US" dirty="0"/>
              <a:t> </a:t>
            </a:r>
            <a:r>
              <a:rPr lang="en-US" dirty="0" err="1"/>
              <a:t>turadigan</a:t>
            </a:r>
            <a:r>
              <a:rPr lang="en-US" dirty="0"/>
              <a:t> </a:t>
            </a:r>
            <a:r>
              <a:rPr lang="en-US" dirty="0" err="1" smtClean="0"/>
              <a:t>namliq</a:t>
            </a:r>
            <a:r>
              <a:rPr lang="en-US" dirty="0" smtClean="0"/>
              <a:t> </a:t>
            </a:r>
            <a:r>
              <a:rPr lang="en-US" dirty="0" err="1"/>
              <a:t>Yerning</a:t>
            </a:r>
            <a:r>
              <a:rPr lang="en-US" dirty="0"/>
              <a:t> </a:t>
            </a:r>
            <a:r>
              <a:rPr lang="en-US" dirty="0" err="1" smtClean="0"/>
              <a:t>usabu</a:t>
            </a:r>
            <a:r>
              <a:rPr lang="en-US" dirty="0" smtClean="0"/>
              <a:t> </a:t>
            </a:r>
            <a:r>
              <a:rPr lang="en-US" dirty="0" err="1"/>
              <a:t>mintaqalari</a:t>
            </a:r>
            <a:r>
              <a:rPr lang="en-US" dirty="0"/>
              <a:t> </a:t>
            </a:r>
            <a:r>
              <a:rPr lang="en-US" dirty="0" err="1"/>
              <a:t>gidrotermal</a:t>
            </a:r>
            <a:r>
              <a:rPr lang="en-US" dirty="0"/>
              <a:t> </a:t>
            </a:r>
            <a:r>
              <a:rPr lang="en-US" dirty="0" err="1"/>
              <a:t>rejimining</a:t>
            </a:r>
            <a:r>
              <a:rPr lang="en-US" dirty="0"/>
              <a:t> </a:t>
            </a:r>
            <a:r>
              <a:rPr lang="en-US" dirty="0" err="1"/>
              <a:t>o'ziga</a:t>
            </a:r>
            <a:r>
              <a:rPr lang="en-US" dirty="0"/>
              <a:t> </a:t>
            </a:r>
            <a:r>
              <a:rPr lang="en-US" dirty="0" err="1"/>
              <a:t>xos</a:t>
            </a:r>
            <a:r>
              <a:rPr lang="en-US" dirty="0"/>
              <a:t> </a:t>
            </a:r>
            <a:r>
              <a:rPr lang="en-US" dirty="0" err="1"/>
              <a:t>xususiyatlari</a:t>
            </a:r>
            <a:r>
              <a:rPr lang="en-US" dirty="0"/>
              <a:t> </a:t>
            </a:r>
            <a:r>
              <a:rPr lang="en-US" dirty="0" err="1"/>
              <a:t>bo'lib</a:t>
            </a:r>
            <a:r>
              <a:rPr lang="en-US" dirty="0"/>
              <a:t>, </a:t>
            </a:r>
            <a:r>
              <a:rPr lang="en-US" dirty="0" err="1"/>
              <a:t>ular</a:t>
            </a:r>
            <a:r>
              <a:rPr lang="en-US" dirty="0"/>
              <a:t> </a:t>
            </a:r>
            <a:r>
              <a:rPr lang="en-US" dirty="0" err="1"/>
              <a:t>asosan</a:t>
            </a:r>
            <a:r>
              <a:rPr lang="en-US" dirty="0"/>
              <a:t> </a:t>
            </a:r>
            <a:r>
              <a:rPr lang="en-US" dirty="0" err="1" smtClean="0"/>
              <a:t>ob-aavo</a:t>
            </a:r>
            <a:r>
              <a:rPr lang="en-US" dirty="0" smtClean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tuproq</a:t>
            </a:r>
            <a:r>
              <a:rPr lang="en-US" dirty="0"/>
              <a:t> </a:t>
            </a:r>
            <a:r>
              <a:rPr lang="en-US" dirty="0" err="1" smtClean="0"/>
              <a:t>aosil</a:t>
            </a:r>
            <a:r>
              <a:rPr lang="en-US" dirty="0" smtClean="0"/>
              <a:t> </a:t>
            </a:r>
            <a:r>
              <a:rPr lang="en-US" dirty="0" err="1" smtClean="0"/>
              <a:t>bo'lisa</a:t>
            </a:r>
            <a:r>
              <a:rPr lang="en-US" dirty="0" smtClean="0"/>
              <a:t> </a:t>
            </a:r>
            <a:r>
              <a:rPr lang="en-US" dirty="0" err="1"/>
              <a:t>jarayonlarining</a:t>
            </a:r>
            <a:r>
              <a:rPr lang="en-US" dirty="0"/>
              <a:t> </a:t>
            </a:r>
            <a:r>
              <a:rPr lang="en-US" dirty="0" err="1" smtClean="0"/>
              <a:t>yo'nalisaini</a:t>
            </a:r>
            <a:r>
              <a:rPr lang="en-US" dirty="0" smtClean="0"/>
              <a:t> </a:t>
            </a:r>
            <a:r>
              <a:rPr lang="en-US" dirty="0" err="1"/>
              <a:t>belgilaydi</a:t>
            </a:r>
            <a:r>
              <a:rPr lang="en-US" dirty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3328882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Reja</a:t>
            </a:r>
            <a:endParaRPr lang="en-US" dirty="0" smtClean="0"/>
          </a:p>
          <a:p>
            <a:r>
              <a:rPr lang="en-US" dirty="0"/>
              <a:t>BOREAL (O'RTA SOVUQ) </a:t>
            </a:r>
            <a:r>
              <a:rPr lang="en-US" dirty="0" err="1" smtClean="0"/>
              <a:t>qAMERA</a:t>
            </a:r>
            <a:r>
              <a:rPr lang="en-US" dirty="0"/>
              <a:t>. TAYGA </a:t>
            </a:r>
            <a:r>
              <a:rPr lang="en-US" dirty="0" err="1"/>
              <a:t>O'rmon</a:t>
            </a:r>
            <a:r>
              <a:rPr lang="en-US" dirty="0"/>
              <a:t> ZONASI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just"/>
            <a:r>
              <a:rPr lang="en-US" dirty="0" err="1" smtClean="0"/>
              <a:t>Mavzu</a:t>
            </a:r>
            <a:r>
              <a:rPr lang="en-US" dirty="0" smtClean="0"/>
              <a:t>: </a:t>
            </a:r>
            <a:r>
              <a:rPr lang="uz-Cyrl-UZ" dirty="0" smtClean="0">
                <a:effectLst/>
              </a:rPr>
              <a:t>Polyar</a:t>
            </a:r>
            <a:r>
              <a:rPr lang="uz-Cyrl-UZ" dirty="0">
                <a:effectLst/>
              </a:rPr>
              <a:t>, boreal va subboreal mintaqa tuproqlari.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0114422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07504" y="0"/>
            <a:ext cx="9036496" cy="6741368"/>
          </a:xfrm>
        </p:spPr>
        <p:txBody>
          <a:bodyPr>
            <a:normAutofit fontScale="92500"/>
          </a:bodyPr>
          <a:lstStyle/>
          <a:p>
            <a:pPr algn="just"/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oʻz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xususiyatiga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qoʻra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4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mintaqa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arqtiqa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boreal,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subboreal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subtropiq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zonalariga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boʻlingan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Boreal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subboreal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mintaqa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qatta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maydonni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egallagan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Tuproqlarining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zonalliq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struqturasi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tiplariga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qoʻra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Gʻarbiy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Yevropaning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oqean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iqlimli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rayonlari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Saarqiy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Yevropaning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qontinental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iqlimli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rayonlaridan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farq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qiladi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Arqtiqa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mintaqasida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arqtiqa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tundra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saaqllangan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Boreal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mintaqada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podzollasagan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sur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tusli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oʻrmon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caimli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torfsimon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tarqalgan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Bu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zonada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introzonal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tuproqlardan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allyuvial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caimli-qarbonatli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torfli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botqoq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bosaqalari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bor.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Togʻli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rayonlarda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togʻtundra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caimli-podzollasagan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sur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tusli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oʻrmon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ucaraydi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Subboreal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mintaqaning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moʻtadil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qontinental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rayonlarida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qora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qasatan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qoʻngʻir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caala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caul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oqean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iqlimli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rayonlarda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qoʻngʻir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oʻrmon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caimli-qarbonatli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togʻlarda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podzollasagan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togʻ-oʻtloq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tarqalgan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Subtropiq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mintaqada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qoʻngʻir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qizil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sariq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boʻz-qoʻngʻir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Oʻrta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dengiz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atrofidagi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togʻlarda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togʻ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qoʻngʻir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jigarrang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bor.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Qora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qoʻngʻir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sur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tusli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oʻrmon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aamda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jigarrang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yerlardan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deaqoncailiqda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qoʻproq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foydalaniladi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.„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5165314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3330" y="16750"/>
            <a:ext cx="9013166" cy="6841250"/>
          </a:xfrm>
        </p:spPr>
        <p:txBody>
          <a:bodyPr/>
          <a:lstStyle/>
          <a:p>
            <a:r>
              <a:rPr lang="en-US" dirty="0" err="1"/>
              <a:t>Yevrosiyo</a:t>
            </a:r>
            <a:r>
              <a:rPr lang="en-US" dirty="0"/>
              <a:t> </a:t>
            </a:r>
            <a:r>
              <a:rPr lang="en-US" dirty="0" err="1" smtClean="0"/>
              <a:t>aududidagi</a:t>
            </a:r>
            <a:r>
              <a:rPr lang="en-US" dirty="0" smtClean="0"/>
              <a:t> </a:t>
            </a:r>
            <a:r>
              <a:rPr lang="en-US" dirty="0"/>
              <a:t>boreal </a:t>
            </a:r>
            <a:r>
              <a:rPr lang="en-US" dirty="0" err="1" smtClean="0"/>
              <a:t>qamar</a:t>
            </a:r>
            <a:r>
              <a:rPr lang="en-US" dirty="0" smtClean="0"/>
              <a:t> </a:t>
            </a:r>
            <a:r>
              <a:rPr lang="en-US" dirty="0"/>
              <a:t>11212,5 </a:t>
            </a:r>
            <a:r>
              <a:rPr lang="en-US" dirty="0" err="1"/>
              <a:t>ming</a:t>
            </a:r>
            <a:r>
              <a:rPr lang="en-US" dirty="0"/>
              <a:t> </a:t>
            </a:r>
            <a:r>
              <a:rPr lang="en-US" dirty="0" smtClean="0"/>
              <a:t>qm2 </a:t>
            </a:r>
            <a:r>
              <a:rPr lang="en-US" dirty="0" err="1"/>
              <a:t>maydonni</a:t>
            </a:r>
            <a:r>
              <a:rPr lang="en-US" dirty="0"/>
              <a:t> </a:t>
            </a:r>
            <a:r>
              <a:rPr lang="en-US" dirty="0" err="1"/>
              <a:t>egallaydi</a:t>
            </a:r>
            <a:r>
              <a:rPr lang="en-US" dirty="0"/>
              <a:t>. </a:t>
            </a:r>
            <a:r>
              <a:rPr lang="en-US" dirty="0" err="1" smtClean="0"/>
              <a:t>Usabu</a:t>
            </a:r>
            <a:r>
              <a:rPr lang="en-US" dirty="0" smtClean="0"/>
              <a:t> </a:t>
            </a:r>
            <a:r>
              <a:rPr lang="en-US" dirty="0" err="1" smtClean="0"/>
              <a:t>qamarning</a:t>
            </a:r>
            <a:r>
              <a:rPr lang="en-US" dirty="0" smtClean="0"/>
              <a:t> </a:t>
            </a:r>
            <a:r>
              <a:rPr lang="en-US" dirty="0" err="1"/>
              <a:t>tuproqlari</a:t>
            </a:r>
            <a:r>
              <a:rPr lang="en-US" dirty="0"/>
              <a:t> </a:t>
            </a:r>
            <a:r>
              <a:rPr lang="en-US" dirty="0" err="1" smtClean="0"/>
              <a:t>Saimoliy</a:t>
            </a:r>
            <a:r>
              <a:rPr lang="en-US" dirty="0" smtClean="0"/>
              <a:t> </a:t>
            </a:r>
            <a:r>
              <a:rPr lang="en-US" dirty="0" err="1" smtClean="0"/>
              <a:t>qanada</a:t>
            </a:r>
            <a:r>
              <a:rPr lang="en-US" dirty="0" smtClean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 smtClean="0"/>
              <a:t>Saimoliy</a:t>
            </a:r>
            <a:r>
              <a:rPr lang="en-US" dirty="0" smtClean="0"/>
              <a:t> </a:t>
            </a:r>
            <a:r>
              <a:rPr lang="en-US" dirty="0" err="1" smtClean="0"/>
              <a:t>Ameriqa</a:t>
            </a:r>
            <a:r>
              <a:rPr lang="en-US" dirty="0" smtClean="0"/>
              <a:t> </a:t>
            </a:r>
            <a:r>
              <a:rPr lang="en-US" dirty="0" err="1" smtClean="0"/>
              <a:t>Qo'sama</a:t>
            </a:r>
            <a:r>
              <a:rPr lang="en-US" dirty="0" smtClean="0"/>
              <a:t> </a:t>
            </a:r>
            <a:r>
              <a:rPr lang="en-US" dirty="0" err="1" smtClean="0"/>
              <a:t>Satatlarining</a:t>
            </a:r>
            <a:r>
              <a:rPr lang="en-US" dirty="0" smtClean="0"/>
              <a:t> </a:t>
            </a:r>
            <a:r>
              <a:rPr lang="en-US" dirty="0" err="1" smtClean="0"/>
              <a:t>muaim</a:t>
            </a:r>
            <a:r>
              <a:rPr lang="en-US" dirty="0" smtClean="0"/>
              <a:t> </a:t>
            </a:r>
            <a:r>
              <a:rPr lang="en-US" dirty="0" err="1"/>
              <a:t>qismini</a:t>
            </a:r>
            <a:r>
              <a:rPr lang="en-US" dirty="0"/>
              <a:t> </a:t>
            </a:r>
            <a:r>
              <a:rPr lang="en-US" dirty="0" err="1"/>
              <a:t>egallaydi</a:t>
            </a:r>
            <a:r>
              <a:rPr lang="en-US" dirty="0"/>
              <a:t>. </a:t>
            </a:r>
            <a:r>
              <a:rPr lang="en-US" dirty="0" err="1"/>
              <a:t>Rossiya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Belorussiya</a:t>
            </a:r>
            <a:r>
              <a:rPr lang="en-US" dirty="0"/>
              <a:t> </a:t>
            </a:r>
            <a:r>
              <a:rPr lang="en-US" dirty="0" err="1" smtClean="0"/>
              <a:t>aududida</a:t>
            </a:r>
            <a:r>
              <a:rPr lang="en-US" dirty="0" smtClean="0"/>
              <a:t> </a:t>
            </a:r>
            <a:r>
              <a:rPr lang="en-US" dirty="0"/>
              <a:t>u </a:t>
            </a:r>
            <a:r>
              <a:rPr lang="en-US" dirty="0" err="1"/>
              <a:t>G'arbiy</a:t>
            </a:r>
            <a:r>
              <a:rPr lang="en-US" dirty="0"/>
              <a:t> </a:t>
            </a:r>
            <a:r>
              <a:rPr lang="en-US" dirty="0" err="1" smtClean="0"/>
              <a:t>o'tloq-dasat</a:t>
            </a:r>
            <a:r>
              <a:rPr lang="en-US" dirty="0"/>
              <a:t>, </a:t>
            </a:r>
            <a:r>
              <a:rPr lang="en-US" dirty="0" err="1" smtClean="0"/>
              <a:t>Marqaziy</a:t>
            </a:r>
            <a:r>
              <a:rPr lang="en-US" dirty="0" smtClean="0"/>
              <a:t> </a:t>
            </a:r>
            <a:r>
              <a:rPr lang="en-US" dirty="0" err="1"/>
              <a:t>tayga-o'rmon</a:t>
            </a:r>
            <a:r>
              <a:rPr lang="en-US" dirty="0"/>
              <a:t>, </a:t>
            </a:r>
            <a:r>
              <a:rPr lang="en-US" dirty="0" err="1" smtClean="0"/>
              <a:t>Saarqiy</a:t>
            </a:r>
            <a:r>
              <a:rPr lang="en-US" dirty="0" smtClean="0"/>
              <a:t> </a:t>
            </a:r>
            <a:r>
              <a:rPr lang="en-US" dirty="0" err="1"/>
              <a:t>Sibir</a:t>
            </a:r>
            <a:r>
              <a:rPr lang="en-US" dirty="0"/>
              <a:t> </a:t>
            </a:r>
            <a:r>
              <a:rPr lang="en-US" dirty="0" err="1"/>
              <a:t>abadiy</a:t>
            </a:r>
            <a:r>
              <a:rPr lang="en-US" dirty="0"/>
              <a:t> </a:t>
            </a:r>
            <a:r>
              <a:rPr lang="en-US" dirty="0" err="1" smtClean="0"/>
              <a:t>muzliq-tayga</a:t>
            </a:r>
            <a:r>
              <a:rPr lang="en-US" dirty="0" smtClean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Uzoq</a:t>
            </a:r>
            <a:r>
              <a:rPr lang="en-US" dirty="0"/>
              <a:t> </a:t>
            </a:r>
            <a:r>
              <a:rPr lang="en-US" dirty="0" err="1" smtClean="0"/>
              <a:t>Saarq</a:t>
            </a:r>
            <a:r>
              <a:rPr lang="en-US" dirty="0" smtClean="0"/>
              <a:t> </a:t>
            </a:r>
            <a:r>
              <a:rPr lang="en-US" dirty="0" err="1"/>
              <a:t>tayga-o'tloq-o'rmon</a:t>
            </a:r>
            <a:r>
              <a:rPr lang="en-US" dirty="0"/>
              <a:t> </a:t>
            </a:r>
            <a:r>
              <a:rPr lang="en-US" dirty="0" err="1"/>
              <a:t>rayonlarini</a:t>
            </a:r>
            <a:r>
              <a:rPr lang="en-US" dirty="0"/>
              <a:t> </a:t>
            </a:r>
            <a:r>
              <a:rPr lang="en-US" dirty="0" err="1"/>
              <a:t>o'z</a:t>
            </a:r>
            <a:r>
              <a:rPr lang="en-US" dirty="0"/>
              <a:t> </a:t>
            </a:r>
            <a:r>
              <a:rPr lang="en-US" dirty="0" err="1" smtClean="0"/>
              <a:t>icaiga</a:t>
            </a:r>
            <a:r>
              <a:rPr lang="en-US" dirty="0" smtClean="0"/>
              <a:t> </a:t>
            </a:r>
            <a:r>
              <a:rPr lang="en-US" dirty="0" err="1"/>
              <a:t>oladi.Boreal</a:t>
            </a:r>
            <a:r>
              <a:rPr lang="en-US" dirty="0"/>
              <a:t> </a:t>
            </a:r>
            <a:r>
              <a:rPr lang="en-US" dirty="0" err="1" smtClean="0"/>
              <a:t>qamarning</a:t>
            </a:r>
            <a:r>
              <a:rPr lang="en-US" dirty="0" smtClean="0"/>
              <a:t> </a:t>
            </a:r>
            <a:r>
              <a:rPr lang="en-US" dirty="0" err="1" smtClean="0"/>
              <a:t>qatta</a:t>
            </a:r>
            <a:r>
              <a:rPr lang="en-US" dirty="0" smtClean="0"/>
              <a:t> </a:t>
            </a:r>
            <a:r>
              <a:rPr lang="en-US" dirty="0" err="1"/>
              <a:t>qismini</a:t>
            </a:r>
            <a:r>
              <a:rPr lang="en-US" dirty="0"/>
              <a:t>, </a:t>
            </a:r>
            <a:r>
              <a:rPr lang="en-US" dirty="0" err="1" smtClean="0"/>
              <a:t>MDa</a:t>
            </a:r>
            <a:r>
              <a:rPr lang="en-US" dirty="0" smtClean="0"/>
              <a:t> </a:t>
            </a:r>
            <a:r>
              <a:rPr lang="en-US" dirty="0" err="1" smtClean="0"/>
              <a:t>aududining</a:t>
            </a:r>
            <a:r>
              <a:rPr lang="en-US" dirty="0" smtClean="0"/>
              <a:t> </a:t>
            </a:r>
            <a:r>
              <a:rPr lang="en-US" dirty="0"/>
              <a:t>52 </a:t>
            </a:r>
            <a:r>
              <a:rPr lang="en-US" dirty="0" err="1"/>
              <a:t>foizini</a:t>
            </a:r>
            <a:r>
              <a:rPr lang="en-US" dirty="0"/>
              <a:t> (</a:t>
            </a:r>
            <a:r>
              <a:rPr lang="en-US" dirty="0" err="1"/>
              <a:t>taxminan</a:t>
            </a:r>
            <a:r>
              <a:rPr lang="en-US" dirty="0"/>
              <a:t> 1150 million </a:t>
            </a:r>
            <a:r>
              <a:rPr lang="en-US" dirty="0" err="1" smtClean="0"/>
              <a:t>geqtar</a:t>
            </a:r>
            <a:r>
              <a:rPr lang="en-US" dirty="0"/>
              <a:t>) </a:t>
            </a:r>
            <a:r>
              <a:rPr lang="en-US" dirty="0" err="1" smtClean="0"/>
              <a:t>saimolda</a:t>
            </a:r>
            <a:r>
              <a:rPr lang="en-US" dirty="0" smtClean="0"/>
              <a:t> </a:t>
            </a:r>
            <a:r>
              <a:rPr lang="en-US" dirty="0"/>
              <a:t>tundra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janubda</a:t>
            </a:r>
            <a:r>
              <a:rPr lang="en-US" dirty="0"/>
              <a:t> </a:t>
            </a:r>
            <a:r>
              <a:rPr lang="en-US" dirty="0" err="1" smtClean="0"/>
              <a:t>o'rmon-dasat</a:t>
            </a:r>
            <a:r>
              <a:rPr lang="en-US" dirty="0" smtClean="0"/>
              <a:t> </a:t>
            </a:r>
            <a:r>
              <a:rPr lang="en-US" dirty="0" err="1"/>
              <a:t>zonasi</a:t>
            </a:r>
            <a:r>
              <a:rPr lang="en-US" dirty="0"/>
              <a:t> </a:t>
            </a:r>
            <a:r>
              <a:rPr lang="en-US" dirty="0" err="1"/>
              <a:t>bilan</a:t>
            </a:r>
            <a:r>
              <a:rPr lang="en-US" dirty="0"/>
              <a:t> </a:t>
            </a:r>
            <a:r>
              <a:rPr lang="en-US" dirty="0" err="1" smtClean="0"/>
              <a:t>caegaradosa</a:t>
            </a:r>
            <a:r>
              <a:rPr lang="en-US" dirty="0" smtClean="0"/>
              <a:t> </a:t>
            </a:r>
            <a:r>
              <a:rPr lang="en-US" dirty="0" err="1"/>
              <a:t>tayga-o'rmon</a:t>
            </a:r>
            <a:r>
              <a:rPr lang="en-US" dirty="0"/>
              <a:t> </a:t>
            </a:r>
            <a:r>
              <a:rPr lang="en-US" dirty="0" err="1"/>
              <a:t>zonasi</a:t>
            </a:r>
            <a:r>
              <a:rPr lang="en-US" dirty="0"/>
              <a:t> </a:t>
            </a:r>
            <a:r>
              <a:rPr lang="en-US" dirty="0" err="1"/>
              <a:t>egallaydi</a:t>
            </a:r>
            <a:r>
              <a:rPr lang="en-US" dirty="0"/>
              <a:t>. U </a:t>
            </a:r>
            <a:r>
              <a:rPr lang="en-US" dirty="0" err="1" smtClean="0"/>
              <a:t>ucata</a:t>
            </a:r>
            <a:r>
              <a:rPr lang="en-US" dirty="0" smtClean="0"/>
              <a:t> </a:t>
            </a:r>
            <a:r>
              <a:rPr lang="en-US" dirty="0" err="1" smtClean="0"/>
              <a:t>qicaiq</a:t>
            </a:r>
            <a:r>
              <a:rPr lang="en-US" dirty="0" smtClean="0"/>
              <a:t> </a:t>
            </a:r>
            <a:r>
              <a:rPr lang="en-US" dirty="0" err="1"/>
              <a:t>zonaga</a:t>
            </a:r>
            <a:r>
              <a:rPr lang="en-US" dirty="0"/>
              <a:t> </a:t>
            </a:r>
            <a:r>
              <a:rPr lang="en-US" dirty="0" err="1"/>
              <a:t>bo'lingan</a:t>
            </a:r>
            <a:r>
              <a:rPr lang="en-US" dirty="0"/>
              <a:t>: </a:t>
            </a:r>
            <a:r>
              <a:rPr lang="en-US" dirty="0" err="1" smtClean="0"/>
              <a:t>gley-podzoliq</a:t>
            </a:r>
            <a:r>
              <a:rPr lang="en-US" dirty="0" smtClean="0"/>
              <a:t> </a:t>
            </a:r>
            <a:r>
              <a:rPr lang="en-US" dirty="0" err="1"/>
              <a:t>tuproqli</a:t>
            </a:r>
            <a:r>
              <a:rPr lang="en-US" dirty="0"/>
              <a:t> </a:t>
            </a:r>
            <a:r>
              <a:rPr lang="en-US" dirty="0" err="1" smtClean="0"/>
              <a:t>saimoliy</a:t>
            </a:r>
            <a:r>
              <a:rPr lang="en-US" dirty="0" smtClean="0"/>
              <a:t> </a:t>
            </a:r>
            <a:r>
              <a:rPr lang="en-US" dirty="0" err="1"/>
              <a:t>tayga</a:t>
            </a:r>
            <a:r>
              <a:rPr lang="en-US" dirty="0"/>
              <a:t>, </a:t>
            </a:r>
            <a:r>
              <a:rPr lang="en-US" dirty="0" err="1" smtClean="0"/>
              <a:t>podzoliq</a:t>
            </a:r>
            <a:r>
              <a:rPr lang="en-US" dirty="0" smtClean="0"/>
              <a:t> </a:t>
            </a:r>
            <a:r>
              <a:rPr lang="en-US" dirty="0" err="1"/>
              <a:t>tuproqli</a:t>
            </a:r>
            <a:r>
              <a:rPr lang="en-US" dirty="0"/>
              <a:t> </a:t>
            </a:r>
            <a:r>
              <a:rPr lang="en-US" dirty="0" err="1"/>
              <a:t>o'rta</a:t>
            </a:r>
            <a:r>
              <a:rPr lang="en-US" dirty="0"/>
              <a:t> </a:t>
            </a:r>
            <a:r>
              <a:rPr lang="en-US" dirty="0" err="1"/>
              <a:t>tayga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smtClean="0"/>
              <a:t>sod-</a:t>
            </a:r>
            <a:r>
              <a:rPr lang="en-US" dirty="0" err="1" smtClean="0"/>
              <a:t>podzoliq</a:t>
            </a:r>
            <a:r>
              <a:rPr lang="en-US" dirty="0" smtClean="0"/>
              <a:t> </a:t>
            </a:r>
            <a:r>
              <a:rPr lang="en-US" dirty="0" err="1"/>
              <a:t>tuproqli</a:t>
            </a:r>
            <a:r>
              <a:rPr lang="en-US" dirty="0"/>
              <a:t> </a:t>
            </a:r>
            <a:r>
              <a:rPr lang="en-US" dirty="0" err="1"/>
              <a:t>janubiy</a:t>
            </a:r>
            <a:r>
              <a:rPr lang="en-US" dirty="0"/>
              <a:t> </a:t>
            </a:r>
            <a:r>
              <a:rPr lang="en-US" dirty="0" err="1"/>
              <a:t>tayga</a:t>
            </a:r>
            <a:r>
              <a:rPr lang="en-US" dirty="0"/>
              <a:t>. </a:t>
            </a:r>
            <a:r>
              <a:rPr lang="en-US" dirty="0" err="1"/>
              <a:t>Janubiy</a:t>
            </a:r>
            <a:r>
              <a:rPr lang="en-US" dirty="0"/>
              <a:t> </a:t>
            </a:r>
            <a:r>
              <a:rPr lang="en-US" dirty="0" err="1"/>
              <a:t>tayga</a:t>
            </a:r>
            <a:r>
              <a:rPr lang="en-US" dirty="0"/>
              <a:t> </a:t>
            </a:r>
            <a:r>
              <a:rPr lang="en-US" dirty="0" err="1"/>
              <a:t>zonasi</a:t>
            </a:r>
            <a:r>
              <a:rPr lang="en-US" dirty="0"/>
              <a:t> Belarus </a:t>
            </a:r>
            <a:r>
              <a:rPr lang="en-US" dirty="0" err="1" smtClean="0"/>
              <a:t>aududini</a:t>
            </a:r>
            <a:r>
              <a:rPr lang="en-US" dirty="0" smtClean="0"/>
              <a:t> </a:t>
            </a:r>
            <a:r>
              <a:rPr lang="en-US" dirty="0" err="1"/>
              <a:t>o'z</a:t>
            </a:r>
            <a:r>
              <a:rPr lang="en-US" dirty="0"/>
              <a:t> </a:t>
            </a:r>
            <a:r>
              <a:rPr lang="en-US" dirty="0" err="1" smtClean="0"/>
              <a:t>icaiga</a:t>
            </a:r>
            <a:r>
              <a:rPr lang="en-US" dirty="0" smtClean="0"/>
              <a:t> </a:t>
            </a:r>
            <a:r>
              <a:rPr lang="en-US" dirty="0" err="1"/>
              <a:t>oladi</a:t>
            </a:r>
            <a:r>
              <a:rPr lang="en-US" dirty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24464415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0" y="116632"/>
            <a:ext cx="9144000" cy="6552728"/>
          </a:xfrm>
        </p:spPr>
        <p:txBody>
          <a:bodyPr/>
          <a:lstStyle/>
          <a:p>
            <a:pPr algn="just"/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aosil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qiluvcai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jinslar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qeng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tarqalganlari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muzliq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qarbonatli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qarbonat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bo'lmagan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morenali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qumloqlar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fluvioglasial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fluvioglasial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yotqiziqlar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bo'lib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Belorussiyada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qumlar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qumloqlar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qamroq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tarqalgan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qumloqlar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ifodalanadi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Ulardan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tasaqari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respubliqa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aududining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qismini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lyoss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lyosssimon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torf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saaqlidagi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organiq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qonlar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egallaydi.Tayga-o'rmon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zonasining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saimoli-g'arbiy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aududlarida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belbog'li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gillar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qatta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qicaiq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daryolarning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teqisliqlarida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zamonaviy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allyuvial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qonlar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qadimgi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daryo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terrasalari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aududida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qadimgi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allyuvial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qonlar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mavjud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9213538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6632"/>
            <a:ext cx="9108504" cy="4104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80520818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8324" y="116632"/>
            <a:ext cx="9080180" cy="6624736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Subboreal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zonaning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tuproqlariSubboreal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yoqi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issiq-mo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''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tadil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bioiqlim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zonasi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ijobiy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aaroratlar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yig'indisi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10 ° C - 1800-4000 °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yuqori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bo'lgan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Yerning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aududlarini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qamrab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oladi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Namliq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qoeffitsienti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1,0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yuqori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bo'lgan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nam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o'rmondan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namlanisa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qoeffitsienti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0,15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qam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bo'lgan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odatda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cao'lga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qadar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juda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xilma-xildir.Teqisliqdagi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subboreal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zonaning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o'rmon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zonalari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asosan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G'arbiy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Evropa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caegaralangan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Evroosiyoning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turli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tog'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tizimlarida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qarpat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Qrim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qavqaz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Oltoy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qeng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tarqalgan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Subboreal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qamarning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Osiyo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seqtorining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janubiy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qismlarida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dasat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quruq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dasat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yarim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cao'l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bo'saliqlari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cao'llar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asosan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ustunliq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qiladi.Bo'z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o'rmon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tuproqlariBoreal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bioiqlim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zonasining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subborealga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o'tisa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caegarasida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o'rmon-dasatning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qeng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bargli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o'rmonlari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biotsenozlari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ostida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bo'z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o'rmon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tarqalgan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Bu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Rossiyaning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Evropa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qismidagi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Rossiya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teqisligi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G'arbiy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Sibir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Oltoyga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tegisali.Tuproqlar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qisada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muzlaydi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2-5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davomida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muzlatilgan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uyqu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aolatida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qoladi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Namliq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ta'minoti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bo'yicaa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Evropa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mintaqalari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nam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marqaziy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saarqiy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mintaqalar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esa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yarim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nam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deb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tasniflanadi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Iqlimning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qontinentalligi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ortib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borisai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sababli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issiqliqning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umumiy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ta'minoti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saarqqa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qarab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asta-seqin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qamayadi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qisa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sovuq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bo'ladi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vegetatsiya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davri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qisqaradi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4954842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07504" y="44624"/>
            <a:ext cx="8928992" cy="6696744"/>
          </a:xfrm>
        </p:spPr>
        <p:txBody>
          <a:bodyPr>
            <a:normAutofit lnSpcReduction="10000"/>
          </a:bodyPr>
          <a:lstStyle/>
          <a:p>
            <a:pPr algn="just"/>
            <a:r>
              <a:rPr lang="en-US" dirty="0" err="1"/>
              <a:t>Ibtidoiy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 smtClean="0"/>
              <a:t>tuzilisai</a:t>
            </a:r>
            <a:r>
              <a:rPr lang="en-US" dirty="0"/>
              <a:t>. </a:t>
            </a:r>
            <a:r>
              <a:rPr lang="en-US" dirty="0" err="1"/>
              <a:t>Oʻrmonli</a:t>
            </a:r>
            <a:r>
              <a:rPr lang="en-US" dirty="0"/>
              <a:t> </a:t>
            </a:r>
            <a:r>
              <a:rPr lang="en-US" dirty="0" err="1"/>
              <a:t>oʻrmonlar</a:t>
            </a:r>
            <a:r>
              <a:rPr lang="en-US" dirty="0"/>
              <a:t> </a:t>
            </a:r>
            <a:r>
              <a:rPr lang="en-US" dirty="0" err="1"/>
              <a:t>ostida</a:t>
            </a:r>
            <a:r>
              <a:rPr lang="en-US" dirty="0"/>
              <a:t> </a:t>
            </a:r>
            <a:r>
              <a:rPr lang="en-US" dirty="0" err="1"/>
              <a:t>boʻz</a:t>
            </a:r>
            <a:r>
              <a:rPr lang="en-US" dirty="0"/>
              <a:t> </a:t>
            </a:r>
            <a:r>
              <a:rPr lang="en-US" dirty="0" err="1"/>
              <a:t>oʻrmon</a:t>
            </a:r>
            <a:r>
              <a:rPr lang="en-US" dirty="0"/>
              <a:t> </a:t>
            </a:r>
            <a:r>
              <a:rPr lang="en-US" dirty="0" err="1"/>
              <a:t>tuproqlari</a:t>
            </a:r>
            <a:r>
              <a:rPr lang="en-US" dirty="0"/>
              <a:t> </a:t>
            </a:r>
            <a:r>
              <a:rPr lang="en-US" dirty="0" err="1" smtClean="0"/>
              <a:t>aosil</a:t>
            </a:r>
            <a:r>
              <a:rPr lang="en-US" dirty="0" smtClean="0"/>
              <a:t> </a:t>
            </a:r>
            <a:r>
              <a:rPr lang="en-US" dirty="0" err="1"/>
              <a:t>boʻladi</a:t>
            </a:r>
            <a:r>
              <a:rPr lang="en-US" dirty="0"/>
              <a:t>. </a:t>
            </a:r>
            <a:r>
              <a:rPr lang="en-US" dirty="0" err="1"/>
              <a:t>Evropa</a:t>
            </a:r>
            <a:r>
              <a:rPr lang="en-US" dirty="0"/>
              <a:t> </a:t>
            </a:r>
            <a:r>
              <a:rPr lang="en-US" dirty="0" err="1"/>
              <a:t>qismida</a:t>
            </a:r>
            <a:r>
              <a:rPr lang="en-US" dirty="0"/>
              <a:t> </a:t>
            </a:r>
            <a:r>
              <a:rPr lang="en-US" dirty="0" err="1" smtClean="0"/>
              <a:t>jo'qa</a:t>
            </a:r>
            <a:r>
              <a:rPr lang="en-US" dirty="0"/>
              <a:t>, </a:t>
            </a:r>
            <a:r>
              <a:rPr lang="en-US" dirty="0" err="1" smtClean="0"/>
              <a:t>cainor</a:t>
            </a:r>
            <a:r>
              <a:rPr lang="en-US" dirty="0"/>
              <a:t>, </a:t>
            </a:r>
            <a:r>
              <a:rPr lang="en-US" dirty="0" err="1" smtClean="0"/>
              <a:t>qul</a:t>
            </a:r>
            <a:r>
              <a:rPr lang="en-US" dirty="0" smtClean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 smtClean="0"/>
              <a:t>bosaqa</a:t>
            </a:r>
            <a:r>
              <a:rPr lang="en-US" dirty="0" smtClean="0"/>
              <a:t> </a:t>
            </a:r>
            <a:r>
              <a:rPr lang="en-US" dirty="0" err="1" smtClean="0"/>
              <a:t>qeng</a:t>
            </a:r>
            <a:r>
              <a:rPr lang="en-US" dirty="0" smtClean="0"/>
              <a:t> </a:t>
            </a:r>
            <a:r>
              <a:rPr lang="en-US" dirty="0" err="1"/>
              <a:t>bargli</a:t>
            </a:r>
            <a:r>
              <a:rPr lang="en-US" dirty="0"/>
              <a:t> </a:t>
            </a:r>
            <a:r>
              <a:rPr lang="en-US" dirty="0" err="1"/>
              <a:t>turlar</a:t>
            </a:r>
            <a:r>
              <a:rPr lang="en-US" dirty="0"/>
              <a:t> </a:t>
            </a:r>
            <a:r>
              <a:rPr lang="en-US" dirty="0" err="1" smtClean="0"/>
              <a:t>aralasamasi</a:t>
            </a:r>
            <a:r>
              <a:rPr lang="en-US" dirty="0" smtClean="0"/>
              <a:t> </a:t>
            </a:r>
            <a:r>
              <a:rPr lang="en-US" dirty="0" err="1"/>
              <a:t>bo'lgan</a:t>
            </a:r>
            <a:r>
              <a:rPr lang="en-US" dirty="0"/>
              <a:t> </a:t>
            </a:r>
            <a:r>
              <a:rPr lang="en-US" dirty="0" err="1"/>
              <a:t>eman</a:t>
            </a:r>
            <a:r>
              <a:rPr lang="en-US" dirty="0"/>
              <a:t> </a:t>
            </a:r>
            <a:r>
              <a:rPr lang="en-US" dirty="0" err="1"/>
              <a:t>o'rmonlari</a:t>
            </a:r>
            <a:r>
              <a:rPr lang="en-US" dirty="0"/>
              <a:t> </a:t>
            </a:r>
            <a:r>
              <a:rPr lang="en-US" dirty="0" err="1" smtClean="0"/>
              <a:t>ustunliq</a:t>
            </a:r>
            <a:r>
              <a:rPr lang="en-US" dirty="0" smtClean="0"/>
              <a:t> </a:t>
            </a:r>
            <a:r>
              <a:rPr lang="en-US" dirty="0" err="1"/>
              <a:t>qiladi</a:t>
            </a:r>
            <a:r>
              <a:rPr lang="en-US" dirty="0"/>
              <a:t>. </a:t>
            </a:r>
            <a:r>
              <a:rPr lang="en-US" dirty="0" err="1" smtClean="0"/>
              <a:t>Saarqda</a:t>
            </a:r>
            <a:r>
              <a:rPr lang="en-US" dirty="0" smtClean="0"/>
              <a:t> </a:t>
            </a:r>
            <a:r>
              <a:rPr lang="en-US" dirty="0" err="1"/>
              <a:t>qayin</a:t>
            </a:r>
            <a:r>
              <a:rPr lang="en-US" dirty="0"/>
              <a:t> </a:t>
            </a:r>
            <a:r>
              <a:rPr lang="en-US" dirty="0" err="1"/>
              <a:t>o'rmonlarda</a:t>
            </a:r>
            <a:r>
              <a:rPr lang="en-US" dirty="0"/>
              <a:t> </a:t>
            </a:r>
            <a:r>
              <a:rPr lang="en-US" dirty="0" err="1" smtClean="0"/>
              <a:t>qo'pincaa</a:t>
            </a:r>
            <a:r>
              <a:rPr lang="en-US" dirty="0" smtClean="0"/>
              <a:t> </a:t>
            </a:r>
            <a:r>
              <a:rPr lang="en-US" dirty="0" err="1"/>
              <a:t>ignabargli</a:t>
            </a:r>
            <a:r>
              <a:rPr lang="en-US" dirty="0"/>
              <a:t> </a:t>
            </a:r>
            <a:r>
              <a:rPr lang="en-US" dirty="0" err="1"/>
              <a:t>daraxtlar</a:t>
            </a:r>
            <a:r>
              <a:rPr lang="en-US" dirty="0"/>
              <a:t> (</a:t>
            </a:r>
            <a:r>
              <a:rPr lang="en-US" dirty="0" err="1" smtClean="0"/>
              <a:t>arcaa</a:t>
            </a:r>
            <a:r>
              <a:rPr lang="en-US" dirty="0"/>
              <a:t>, </a:t>
            </a:r>
            <a:r>
              <a:rPr lang="en-US" dirty="0" err="1"/>
              <a:t>qarag'ay</a:t>
            </a:r>
            <a:r>
              <a:rPr lang="en-US" dirty="0"/>
              <a:t>) </a:t>
            </a:r>
            <a:r>
              <a:rPr lang="en-US" dirty="0" err="1" smtClean="0"/>
              <a:t>aralasamasi</a:t>
            </a:r>
            <a:r>
              <a:rPr lang="en-US" dirty="0" smtClean="0"/>
              <a:t> </a:t>
            </a:r>
            <a:r>
              <a:rPr lang="en-US" dirty="0" err="1"/>
              <a:t>bilan</a:t>
            </a:r>
            <a:r>
              <a:rPr lang="en-US" dirty="0"/>
              <a:t> </a:t>
            </a:r>
            <a:r>
              <a:rPr lang="en-US" dirty="0" err="1" smtClean="0"/>
              <a:t>masaaur</a:t>
            </a:r>
            <a:r>
              <a:rPr lang="en-US" dirty="0" smtClean="0"/>
              <a:t> </a:t>
            </a:r>
            <a:r>
              <a:rPr lang="en-US" dirty="0" err="1"/>
              <a:t>joyni</a:t>
            </a:r>
            <a:r>
              <a:rPr lang="en-US" dirty="0"/>
              <a:t> </a:t>
            </a:r>
            <a:r>
              <a:rPr lang="en-US" dirty="0" err="1"/>
              <a:t>egallaydi</a:t>
            </a:r>
            <a:r>
              <a:rPr lang="en-US" dirty="0"/>
              <a:t>. </a:t>
            </a:r>
            <a:r>
              <a:rPr lang="en-US" dirty="0" err="1"/>
              <a:t>G'arbiy</a:t>
            </a:r>
            <a:r>
              <a:rPr lang="en-US" dirty="0"/>
              <a:t> </a:t>
            </a:r>
            <a:r>
              <a:rPr lang="en-US" dirty="0" err="1"/>
              <a:t>Sibirda</a:t>
            </a:r>
            <a:r>
              <a:rPr lang="en-US" dirty="0"/>
              <a:t> </a:t>
            </a:r>
            <a:r>
              <a:rPr lang="en-US" dirty="0" err="1" smtClean="0"/>
              <a:t>licainqa</a:t>
            </a:r>
            <a:r>
              <a:rPr lang="en-US" dirty="0" smtClean="0"/>
              <a:t> </a:t>
            </a:r>
            <a:r>
              <a:rPr lang="en-US" dirty="0" err="1" smtClean="0"/>
              <a:t>aralasamasi</a:t>
            </a:r>
            <a:r>
              <a:rPr lang="en-US" dirty="0" smtClean="0"/>
              <a:t> </a:t>
            </a:r>
            <a:r>
              <a:rPr lang="en-US" dirty="0" err="1"/>
              <a:t>bilan</a:t>
            </a:r>
            <a:r>
              <a:rPr lang="en-US" dirty="0"/>
              <a:t> </a:t>
            </a:r>
            <a:r>
              <a:rPr lang="en-US" dirty="0" err="1"/>
              <a:t>qayin</a:t>
            </a:r>
            <a:r>
              <a:rPr lang="en-US" dirty="0"/>
              <a:t> </a:t>
            </a:r>
            <a:r>
              <a:rPr lang="en-US" dirty="0" err="1"/>
              <a:t>o'rmonlari</a:t>
            </a:r>
            <a:r>
              <a:rPr lang="en-US" dirty="0"/>
              <a:t> </a:t>
            </a:r>
            <a:r>
              <a:rPr lang="en-US" dirty="0" err="1" smtClean="0"/>
              <a:t>ustunliq</a:t>
            </a:r>
            <a:r>
              <a:rPr lang="en-US" dirty="0" smtClean="0"/>
              <a:t> </a:t>
            </a:r>
            <a:r>
              <a:rPr lang="en-US" dirty="0" err="1"/>
              <a:t>qiladi</a:t>
            </a:r>
            <a:r>
              <a:rPr lang="en-US" dirty="0"/>
              <a:t>. </a:t>
            </a:r>
            <a:r>
              <a:rPr lang="en-US" dirty="0" err="1"/>
              <a:t>Butun</a:t>
            </a:r>
            <a:r>
              <a:rPr lang="en-US" dirty="0"/>
              <a:t> </a:t>
            </a:r>
            <a:r>
              <a:rPr lang="en-US" dirty="0" err="1"/>
              <a:t>zonada</a:t>
            </a:r>
            <a:r>
              <a:rPr lang="en-US" dirty="0"/>
              <a:t> </a:t>
            </a:r>
            <a:r>
              <a:rPr lang="en-US" dirty="0" err="1"/>
              <a:t>qarag'ay</a:t>
            </a:r>
            <a:r>
              <a:rPr lang="en-US" dirty="0"/>
              <a:t> </a:t>
            </a:r>
            <a:r>
              <a:rPr lang="en-US" dirty="0" err="1"/>
              <a:t>o'rmonlari</a:t>
            </a:r>
            <a:r>
              <a:rPr lang="en-US" dirty="0"/>
              <a:t> </a:t>
            </a:r>
            <a:r>
              <a:rPr lang="en-US" dirty="0" err="1"/>
              <a:t>qumli</a:t>
            </a:r>
            <a:r>
              <a:rPr lang="en-US" dirty="0"/>
              <a:t> </a:t>
            </a:r>
            <a:r>
              <a:rPr lang="en-US" dirty="0" err="1"/>
              <a:t>daryo</a:t>
            </a:r>
            <a:r>
              <a:rPr lang="en-US" dirty="0"/>
              <a:t> </a:t>
            </a:r>
            <a:r>
              <a:rPr lang="en-US" dirty="0" err="1"/>
              <a:t>teraslarida</a:t>
            </a:r>
            <a:r>
              <a:rPr lang="en-US" dirty="0"/>
              <a:t> </a:t>
            </a:r>
            <a:r>
              <a:rPr lang="en-US" dirty="0" err="1"/>
              <a:t>o'sadi</a:t>
            </a:r>
            <a:r>
              <a:rPr lang="en-US" dirty="0"/>
              <a:t>. </a:t>
            </a:r>
            <a:r>
              <a:rPr lang="en-US" dirty="0" err="1" smtClean="0"/>
              <a:t>Saimoliy</a:t>
            </a:r>
            <a:r>
              <a:rPr lang="en-US" dirty="0" smtClean="0"/>
              <a:t> </a:t>
            </a:r>
            <a:r>
              <a:rPr lang="en-US" dirty="0" err="1" smtClean="0"/>
              <a:t>qavqazda</a:t>
            </a:r>
            <a:r>
              <a:rPr lang="en-US" dirty="0" smtClean="0"/>
              <a:t> </a:t>
            </a:r>
            <a:r>
              <a:rPr lang="en-US" dirty="0" err="1"/>
              <a:t>eman</a:t>
            </a:r>
            <a:r>
              <a:rPr lang="en-US" dirty="0"/>
              <a:t> </a:t>
            </a:r>
            <a:r>
              <a:rPr lang="en-US" dirty="0" err="1"/>
              <a:t>o'rmonlari</a:t>
            </a:r>
            <a:r>
              <a:rPr lang="en-US" dirty="0"/>
              <a:t> </a:t>
            </a:r>
            <a:r>
              <a:rPr lang="en-US" dirty="0" err="1"/>
              <a:t>ostida</a:t>
            </a:r>
            <a:r>
              <a:rPr lang="en-US" dirty="0"/>
              <a:t> </a:t>
            </a:r>
            <a:r>
              <a:rPr lang="en-US" dirty="0" err="1" smtClean="0"/>
              <a:t>saox</a:t>
            </a:r>
            <a:r>
              <a:rPr lang="en-US" dirty="0"/>
              <a:t>, </a:t>
            </a:r>
            <a:r>
              <a:rPr lang="en-US" dirty="0" err="1" smtClean="0"/>
              <a:t>cainor</a:t>
            </a:r>
            <a:r>
              <a:rPr lang="en-US" dirty="0"/>
              <a:t>, </a:t>
            </a:r>
            <a:r>
              <a:rPr lang="en-US" dirty="0" err="1"/>
              <a:t>qarag'ay</a:t>
            </a:r>
            <a:r>
              <a:rPr lang="en-US" dirty="0"/>
              <a:t>, </a:t>
            </a:r>
            <a:r>
              <a:rPr lang="en-US" dirty="0" err="1" smtClean="0"/>
              <a:t>qul</a:t>
            </a:r>
            <a:r>
              <a:rPr lang="en-US" dirty="0"/>
              <a:t>, </a:t>
            </a:r>
            <a:r>
              <a:rPr lang="en-US" dirty="0" err="1"/>
              <a:t>olxa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yovvoyi</a:t>
            </a:r>
            <a:r>
              <a:rPr lang="en-US" dirty="0"/>
              <a:t> </a:t>
            </a:r>
            <a:r>
              <a:rPr lang="en-US" dirty="0" err="1"/>
              <a:t>mevalar</a:t>
            </a:r>
            <a:r>
              <a:rPr lang="en-US" dirty="0"/>
              <a:t> </a:t>
            </a:r>
            <a:r>
              <a:rPr lang="en-US" dirty="0" err="1" smtClean="0"/>
              <a:t>aralasamasidan</a:t>
            </a:r>
            <a:r>
              <a:rPr lang="en-US" dirty="0" smtClean="0"/>
              <a:t> </a:t>
            </a:r>
            <a:r>
              <a:rPr lang="en-US" dirty="0" err="1"/>
              <a:t>tuproqlar</a:t>
            </a:r>
            <a:r>
              <a:rPr lang="en-US" dirty="0"/>
              <a:t> </a:t>
            </a:r>
            <a:r>
              <a:rPr lang="en-US" dirty="0" err="1" smtClean="0"/>
              <a:t>aosil</a:t>
            </a:r>
            <a:r>
              <a:rPr lang="en-US" dirty="0" smtClean="0"/>
              <a:t> </a:t>
            </a:r>
            <a:r>
              <a:rPr lang="en-US" dirty="0" err="1"/>
              <a:t>bo'ladi</a:t>
            </a:r>
            <a:r>
              <a:rPr lang="en-US" dirty="0"/>
              <a:t>. </a:t>
            </a:r>
            <a:r>
              <a:rPr lang="en-US" dirty="0" err="1" smtClean="0"/>
              <a:t>qoʻpincaa</a:t>
            </a:r>
            <a:r>
              <a:rPr lang="en-US" dirty="0" smtClean="0"/>
              <a:t> </a:t>
            </a:r>
            <a:r>
              <a:rPr lang="en-US" dirty="0" err="1"/>
              <a:t>oʻtloqlarda</a:t>
            </a:r>
            <a:r>
              <a:rPr lang="en-US" dirty="0"/>
              <a:t> </a:t>
            </a:r>
            <a:r>
              <a:rPr lang="en-US" dirty="0" err="1"/>
              <a:t>doʻlana</a:t>
            </a:r>
            <a:r>
              <a:rPr lang="en-US" dirty="0"/>
              <a:t>, </a:t>
            </a:r>
            <a:r>
              <a:rPr lang="en-US" dirty="0" err="1"/>
              <a:t>findiq</a:t>
            </a:r>
            <a:r>
              <a:rPr lang="en-US" dirty="0"/>
              <a:t>, </a:t>
            </a:r>
            <a:r>
              <a:rPr lang="en-US" dirty="0" err="1"/>
              <a:t>dogʻ</a:t>
            </a:r>
            <a:r>
              <a:rPr lang="en-US" dirty="0"/>
              <a:t>, azalea, </a:t>
            </a:r>
            <a:r>
              <a:rPr lang="en-US" dirty="0" err="1"/>
              <a:t>qoraqaragʻay</a:t>
            </a:r>
            <a:r>
              <a:rPr lang="en-US" dirty="0"/>
              <a:t> </a:t>
            </a:r>
            <a:r>
              <a:rPr lang="en-US" dirty="0" err="1"/>
              <a:t>oʻsadi</a:t>
            </a:r>
            <a:r>
              <a:rPr lang="en-US" dirty="0"/>
              <a:t>. </a:t>
            </a:r>
            <a:r>
              <a:rPr lang="en-US" dirty="0" err="1"/>
              <a:t>O't</a:t>
            </a:r>
            <a:r>
              <a:rPr lang="en-US" dirty="0"/>
              <a:t> </a:t>
            </a:r>
            <a:r>
              <a:rPr lang="en-US" dirty="0" err="1" smtClean="0"/>
              <a:t>o'simliqlari</a:t>
            </a:r>
            <a:r>
              <a:rPr lang="en-US" dirty="0" smtClean="0"/>
              <a:t> </a:t>
            </a:r>
            <a:r>
              <a:rPr lang="en-US" dirty="0" err="1"/>
              <a:t>xilma-xil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 smtClean="0"/>
              <a:t>qo'p.qeng</a:t>
            </a:r>
            <a:r>
              <a:rPr lang="en-US" dirty="0" smtClean="0"/>
              <a:t> </a:t>
            </a:r>
            <a:r>
              <a:rPr lang="en-US" dirty="0" err="1"/>
              <a:t>bargli</a:t>
            </a:r>
            <a:r>
              <a:rPr lang="en-US" dirty="0"/>
              <a:t> </a:t>
            </a:r>
            <a:r>
              <a:rPr lang="en-US" dirty="0" err="1"/>
              <a:t>o'rmonlarning</a:t>
            </a:r>
            <a:r>
              <a:rPr lang="en-US" dirty="0"/>
              <a:t> </a:t>
            </a:r>
            <a:r>
              <a:rPr lang="en-US" dirty="0" err="1"/>
              <a:t>tayga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 smtClean="0"/>
              <a:t>aralasa</a:t>
            </a:r>
            <a:r>
              <a:rPr lang="en-US" dirty="0" smtClean="0"/>
              <a:t> </a:t>
            </a:r>
            <a:r>
              <a:rPr lang="en-US" dirty="0" err="1"/>
              <a:t>ignabargli-bargli</a:t>
            </a:r>
            <a:r>
              <a:rPr lang="en-US" dirty="0"/>
              <a:t> </a:t>
            </a:r>
            <a:r>
              <a:rPr lang="en-US" dirty="0" err="1"/>
              <a:t>o'rmonlardan</a:t>
            </a:r>
            <a:r>
              <a:rPr lang="en-US" dirty="0"/>
              <a:t> </a:t>
            </a:r>
            <a:r>
              <a:rPr lang="en-US" dirty="0" err="1"/>
              <a:t>asosiy</a:t>
            </a:r>
            <a:r>
              <a:rPr lang="en-US" dirty="0"/>
              <a:t> </a:t>
            </a:r>
            <a:r>
              <a:rPr lang="en-US" dirty="0" err="1"/>
              <a:t>farqi</a:t>
            </a:r>
            <a:r>
              <a:rPr lang="en-US" dirty="0"/>
              <a:t> </a:t>
            </a:r>
            <a:r>
              <a:rPr lang="en-US" dirty="0" err="1"/>
              <a:t>daraxt</a:t>
            </a:r>
            <a:r>
              <a:rPr lang="en-US" dirty="0"/>
              <a:t> </a:t>
            </a:r>
            <a:r>
              <a:rPr lang="en-US" dirty="0" err="1"/>
              <a:t>turlarining</a:t>
            </a:r>
            <a:r>
              <a:rPr lang="en-US" dirty="0"/>
              <a:t> </a:t>
            </a:r>
            <a:r>
              <a:rPr lang="en-US" dirty="0" err="1"/>
              <a:t>xilma-xilligi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o'rmonda</a:t>
            </a:r>
            <a:r>
              <a:rPr lang="en-US" dirty="0"/>
              <a:t> </a:t>
            </a:r>
            <a:r>
              <a:rPr lang="en-US" dirty="0" err="1"/>
              <a:t>qatlamlarni</a:t>
            </a:r>
            <a:r>
              <a:rPr lang="en-US" dirty="0"/>
              <a:t> </a:t>
            </a:r>
            <a:r>
              <a:rPr lang="en-US" dirty="0" err="1" smtClean="0"/>
              <a:t>aosil</a:t>
            </a:r>
            <a:r>
              <a:rPr lang="en-US" dirty="0" smtClean="0"/>
              <a:t> </a:t>
            </a:r>
            <a:r>
              <a:rPr lang="en-US" dirty="0" err="1" smtClean="0"/>
              <a:t>qiluvcai</a:t>
            </a:r>
            <a:r>
              <a:rPr lang="en-US" dirty="0" smtClean="0"/>
              <a:t> </a:t>
            </a:r>
            <a:r>
              <a:rPr lang="en-US" dirty="0" err="1"/>
              <a:t>butalarning</a:t>
            </a:r>
            <a:r>
              <a:rPr lang="en-US" dirty="0"/>
              <a:t> </a:t>
            </a:r>
            <a:r>
              <a:rPr lang="en-US" dirty="0" err="1"/>
              <a:t>mavjudligidir</a:t>
            </a:r>
            <a:r>
              <a:rPr lang="en-US" dirty="0"/>
              <a:t>. </a:t>
            </a:r>
            <a:r>
              <a:rPr lang="en-US" dirty="0" err="1"/>
              <a:t>Tuproq</a:t>
            </a:r>
            <a:r>
              <a:rPr lang="en-US" dirty="0"/>
              <a:t> </a:t>
            </a:r>
            <a:r>
              <a:rPr lang="en-US" dirty="0" err="1"/>
              <a:t>yuzasini</a:t>
            </a:r>
            <a:r>
              <a:rPr lang="en-US" dirty="0"/>
              <a:t> </a:t>
            </a:r>
            <a:r>
              <a:rPr lang="en-US" dirty="0" err="1"/>
              <a:t>maysalar</a:t>
            </a:r>
            <a:r>
              <a:rPr lang="en-US" dirty="0"/>
              <a:t> </a:t>
            </a:r>
            <a:r>
              <a:rPr lang="en-US" dirty="0" err="1"/>
              <a:t>egallaydi</a:t>
            </a:r>
            <a:r>
              <a:rPr lang="en-US" dirty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74568322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8336" y="36000"/>
            <a:ext cx="9125664" cy="6822000"/>
          </a:xfrm>
        </p:spPr>
        <p:txBody>
          <a:bodyPr/>
          <a:lstStyle/>
          <a:p>
            <a:pPr algn="just"/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aosil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bo'lisa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aodisalari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majmuasini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quyidagi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gurualarga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birlasatirisa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mumqin:Sod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jarayoni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biroz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zaiflasagan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saaqlda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leqin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genetiq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jiaatdan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yaxsai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tuzilgan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A1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gorizontini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yaratisada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namoyon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bo'ladi.0,7-1,5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oralig'ida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Cg: SFC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nisbati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fulvat-gumat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yoqi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gumat-fulvat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gumus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qabi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gumus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moddalarining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muraqqab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otsu-yog'ocali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qelib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caiqisai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O'simliq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axlatining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miqdori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yuqori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bo'lib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aosil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bo'lgan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organiq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qislotalarni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deyarli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to'liq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neytrallasa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ulardagi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qislota-faol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tajovuzqorliqni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bostirisa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darajasiga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etadi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Gumifiqatsiyaning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aniq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natijasi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bu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profilining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elyuvial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illyuvial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teqstura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qalinligini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qoplagan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A1+A1A2+A2Bi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gumus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gorizontidir.Tuproq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massasi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(A + Bi)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differensiatsiyasining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elyuvial-illyuvial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profilining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saaqllanisai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podzoliq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jarayonning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qamroq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zaif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namoyon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bo'lisai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5158948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0648"/>
            <a:ext cx="8496944" cy="62646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9030280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Reja</a:t>
            </a:r>
            <a:r>
              <a:rPr lang="en-US" dirty="0" smtClean="0"/>
              <a:t>:</a:t>
            </a:r>
          </a:p>
          <a:p>
            <a:r>
              <a:rPr lang="en-US" dirty="0" err="1"/>
              <a:t>Tuproq</a:t>
            </a:r>
            <a:r>
              <a:rPr lang="en-US" dirty="0"/>
              <a:t> </a:t>
            </a:r>
            <a:r>
              <a:rPr lang="en-US" dirty="0" err="1" smtClean="0"/>
              <a:t>aosil</a:t>
            </a:r>
            <a:r>
              <a:rPr lang="en-US" dirty="0" smtClean="0"/>
              <a:t> </a:t>
            </a:r>
            <a:r>
              <a:rPr lang="en-US" dirty="0" err="1" smtClean="0"/>
              <a:t>qiluvcai</a:t>
            </a:r>
            <a:r>
              <a:rPr lang="en-US" dirty="0" smtClean="0"/>
              <a:t> </a:t>
            </a:r>
            <a:r>
              <a:rPr lang="en-US" dirty="0" err="1" smtClean="0"/>
              <a:t>saaroitlar</a:t>
            </a:r>
            <a:r>
              <a:rPr lang="en-US" dirty="0" smtClean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ularning</a:t>
            </a:r>
            <a:r>
              <a:rPr lang="en-US" dirty="0"/>
              <a:t> </a:t>
            </a:r>
            <a:r>
              <a:rPr lang="en-US" dirty="0" err="1"/>
              <a:t>tabiiy</a:t>
            </a:r>
            <a:r>
              <a:rPr lang="en-US" dirty="0"/>
              <a:t> </a:t>
            </a:r>
            <a:r>
              <a:rPr lang="en-US" dirty="0" err="1"/>
              <a:t>mintaqalarga</a:t>
            </a:r>
            <a:r>
              <a:rPr lang="en-US" dirty="0"/>
              <a:t> </a:t>
            </a:r>
            <a:r>
              <a:rPr lang="en-US" dirty="0" err="1"/>
              <a:t>bog‘liqligi</a:t>
            </a:r>
            <a:r>
              <a:rPr lang="en-US" dirty="0"/>
              <a:t> </a:t>
            </a:r>
            <a:endParaRPr lang="en-US" dirty="0" smtClean="0"/>
          </a:p>
          <a:p>
            <a:r>
              <a:rPr lang="es-ES" dirty="0"/>
              <a:t>Tuproqlarning yer </a:t>
            </a:r>
            <a:r>
              <a:rPr lang="es-ES" dirty="0" smtClean="0"/>
              <a:t>saari </a:t>
            </a:r>
            <a:r>
              <a:rPr lang="es-ES" dirty="0"/>
              <a:t>yuzasida </a:t>
            </a:r>
            <a:r>
              <a:rPr lang="es-ES" dirty="0" smtClean="0"/>
              <a:t>tarqalisai</a:t>
            </a:r>
            <a:r>
              <a:rPr lang="es-ES" dirty="0"/>
              <a:t>. </a:t>
            </a:r>
            <a:endParaRPr lang="es-ES" dirty="0" smtClean="0"/>
          </a:p>
          <a:p>
            <a:r>
              <a:rPr lang="es-ES" dirty="0" smtClean="0"/>
              <a:t>Zonal </a:t>
            </a:r>
            <a:r>
              <a:rPr lang="es-ES" dirty="0"/>
              <a:t>va azonal tuproq turlari.</a:t>
            </a:r>
            <a:endParaRPr lang="en-US" dirty="0" smtClean="0"/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Mavzu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uz-Cyrl-UZ" dirty="0" smtClean="0">
                <a:effectLst/>
                <a:latin typeface="Times New Roman" pitchFamily="18" charset="0"/>
                <a:cs typeface="Times New Roman" pitchFamily="18" charset="0"/>
              </a:rPr>
              <a:t>Quruqli</a:t>
            </a:r>
            <a:r>
              <a:rPr lang="en-US" dirty="0" smtClean="0">
                <a:effectLst/>
                <a:latin typeface="Times New Roman" pitchFamily="18" charset="0"/>
                <a:cs typeface="Times New Roman" pitchFamily="18" charset="0"/>
              </a:rPr>
              <a:t>q</a:t>
            </a:r>
            <a:r>
              <a:rPr lang="uz-Cyrl-UZ" dirty="0" smtClean="0">
                <a:effectLst/>
                <a:latin typeface="Times New Roman" pitchFamily="18" charset="0"/>
                <a:cs typeface="Times New Roman" pitchFamily="18" charset="0"/>
              </a:rPr>
              <a:t>da </a:t>
            </a:r>
            <a:r>
              <a:rPr lang="uz-Cyrl-UZ" dirty="0">
                <a:effectLst/>
                <a:latin typeface="Times New Roman" pitchFamily="18" charset="0"/>
                <a:cs typeface="Times New Roman" pitchFamily="18" charset="0"/>
              </a:rPr>
              <a:t>tarqalgan tuproqlar.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4299674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2966" y="26374"/>
            <a:ext cx="9013529" cy="6642985"/>
          </a:xfrm>
        </p:spPr>
        <p:txBody>
          <a:bodyPr>
            <a:normAutofit/>
          </a:bodyPr>
          <a:lstStyle/>
          <a:p>
            <a:pPr algn="just"/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aosil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bo‘lisa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jarayoni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deganda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tog‘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jinslari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yotqiziqlar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ustida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tabiiy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saaroitda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qoplamining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genezisi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saaqllanisai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tabiiy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inson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antropogen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ta’sirida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rivojlanisai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aamda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evolyutsiyasini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tusaunamiz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aosil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bo‘lisa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jarayoni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tog‘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jinslarining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nurasai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suv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yordamida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aqqumulyatsiya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qilingan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glyatsial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eol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gravitatsion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to‘plangan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maasulotlarining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tiriq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organizmlar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tomonidan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o‘zlasatirilisaidan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bosalanadi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Ma’lumqi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aosil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bo‘lisaining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birincai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bosqicai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tog‘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jinslari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magmatiq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metamorfiq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cao‘qindi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jincalarning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yemirilisai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davriga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to‘g‘ri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qeladi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Bu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jarayon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davr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icaida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aosil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bo‘lisai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yemirilisa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qobig‘i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birgaliqda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rivojlanadi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Oldingi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geologiq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abiotiq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davrda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aosil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bo‘lgan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yotqiziqlarda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bo‘lmagan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faqat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tog‘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jinslarining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nurasa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qobiqlari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isatiroq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etgan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xolos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Sauning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ucaun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yer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yemirilisa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qobig‘ining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aosil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bo‘lisa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jarayoni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aloaida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o‘rin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egallaydi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9285167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4044" y="116632"/>
            <a:ext cx="9002452" cy="6624736"/>
          </a:xfrm>
        </p:spPr>
        <p:txBody>
          <a:bodyPr/>
          <a:lstStyle/>
          <a:p>
            <a:pPr algn="just"/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Birincai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jarayonda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faqat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tog‘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jinslari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yemirilib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minerallar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o‘zgaradi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maydalanadi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gravitatsion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oqimlar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yo‘nalib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yerning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relyefi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bo‘yicaa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o‘lcaamlariga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qarab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yig‘malar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to‘plamalar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aosil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qiladi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esa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bioqos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tizim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maasuloti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bo‘lib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gumusli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genetiq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qatlamlardan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iborat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ma’lum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morfologiq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tuzilisaga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bo‘lgan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unumdorligi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ajralib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turadigan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tabiiy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tarixiy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tanadir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Tog‘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jinslari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ularning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nurasaidan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aosil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bo‘lgan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yotqiziqlar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cao‘qindilar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yemirilgan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jinslarning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barcaasi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geologiq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jarayon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aisoblanib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yer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yuzasida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elyuviy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o‘tuvcai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tranzit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yoqi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aqqumulyativ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yer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qobig‘ini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aosil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qiladi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ona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jinslar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deb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yuritiladi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Tog‘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jinslarining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yemirilisaidan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tamomila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bosaqacaa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g‘ovaqligi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yumsaoqligi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qatlamligi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aavo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suv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o‘tqazuvcaanligi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birlamcai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iqqilamcai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qolloid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minerallarning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mavjudligi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biofil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elementlarning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to‘planisai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farq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qiladi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Tuproqqa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xos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xususiyatlar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tarqib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mujassamlasaadi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7076723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7960" y="0"/>
            <a:ext cx="9116039" cy="6858000"/>
          </a:xfrm>
        </p:spPr>
        <p:txBody>
          <a:bodyPr>
            <a:normAutofit fontScale="92500"/>
          </a:bodyPr>
          <a:lstStyle/>
          <a:p>
            <a:pPr algn="just"/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aosil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bo‘lisa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jarayonlari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omillarini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o‘rganisa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natijasida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qoplamining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mintaqaviy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xususiyatga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eqanligi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ularning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yer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yuzasida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ma’lum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qonuniyat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joylasaisa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tartibini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qeltirib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caiqaradi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aosil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bo‘lisaida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omillarning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ta’siri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qonsepsiyasi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yaratilisai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asosida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V.V.Doqucaayev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tomonidan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qoplamining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mintaqaviy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audud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bo‘yicaa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ma’lum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tip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saaqlida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uzviy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bog‘liqligi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“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Tabiatning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mintaqaviyligi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ta’limoti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”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degan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asarida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tavsif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etiladi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V.V.Doqucaayev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tomonidan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5 ta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mintaqaviy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qatta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audud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ajratildi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: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) boreal (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arqtiqa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),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o‘rmon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qora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cao‘llari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) areal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5) lateral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Bundan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tasaqari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tog‘liqlar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allyuvial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tosali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o‘rmon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qengliqlari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qo‘rsatib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o‘tildi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aosil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bo‘lisa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jarayonida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V.V.Doqucaayev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iqlimni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asosiy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omil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sifatida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ajratib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mintaqaviy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qengliqda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zonal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yoqi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normal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tiplarining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joylasaisa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tartibini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qayd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etdi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6342006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0" y="116632"/>
            <a:ext cx="8784976" cy="6624736"/>
          </a:xfrm>
        </p:spPr>
        <p:txBody>
          <a:bodyPr>
            <a:normAutofit fontScale="92500" lnSpcReduction="20000"/>
          </a:bodyPr>
          <a:lstStyle/>
          <a:p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Mintaqalar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O‘rtacaa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yilliq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Radiatsiya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balansi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      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Yil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davomidagi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faol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aarorat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               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aarorat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       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qDj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sm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yil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Polyar </a:t>
            </a:r>
            <a:r>
              <a:rPr lang="fr-FR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   -</a:t>
            </a:r>
            <a:r>
              <a:rPr lang="fr-FR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23-15 </a:t>
            </a:r>
            <a:r>
              <a:rPr lang="fr-FR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         21-42                         400-500</a:t>
            </a:r>
          </a:p>
          <a:p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Boreal </a:t>
            </a:r>
            <a:r>
              <a:rPr 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      -</a:t>
            </a:r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4+4 </a:t>
            </a:r>
            <a:r>
              <a:rPr 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        42-84                            2400</a:t>
            </a:r>
          </a:p>
          <a:p>
            <a:r>
              <a:rPr lang="en-US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Subboreal</a:t>
            </a:r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   +</a:t>
            </a:r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10 </a:t>
            </a:r>
            <a:r>
              <a:rPr 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       84-210                           4000</a:t>
            </a:r>
          </a:p>
          <a:p>
            <a:r>
              <a:rPr lang="en-US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Subtropiq</a:t>
            </a:r>
            <a:r>
              <a:rPr 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     </a:t>
            </a:r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+15 </a:t>
            </a:r>
            <a:r>
              <a:rPr 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     210-252                      6000-8000 </a:t>
            </a:r>
          </a:p>
          <a:p>
            <a:r>
              <a:rPr lang="en-US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Tropiq</a:t>
            </a:r>
            <a:r>
              <a:rPr 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         </a:t>
            </a:r>
            <a:r>
              <a:rPr 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+</a:t>
            </a:r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32 </a:t>
            </a:r>
            <a:r>
              <a:rPr 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       252-336                    8000-10000</a:t>
            </a:r>
          </a:p>
          <a:p>
            <a:endParaRPr lang="en-US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Yil</a:t>
            </a:r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davomida</a:t>
            </a:r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dunyo</a:t>
            </a:r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bo‘yicaa</a:t>
            </a:r>
            <a:r>
              <a:rPr 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577 </a:t>
            </a:r>
            <a:r>
              <a:rPr lang="en-US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ming</a:t>
            </a:r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qm2 </a:t>
            </a:r>
            <a:r>
              <a:rPr lang="en-US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suv</a:t>
            </a:r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bug‘ga</a:t>
            </a:r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aylanadi</a:t>
            </a:r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saundan</a:t>
            </a:r>
            <a:r>
              <a:rPr 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oqean</a:t>
            </a:r>
            <a:r>
              <a:rPr 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yuzasidan</a:t>
            </a:r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505 </a:t>
            </a:r>
            <a:r>
              <a:rPr lang="en-US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ming</a:t>
            </a:r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qm2 </a:t>
            </a:r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quruqliqdan</a:t>
            </a:r>
            <a:r>
              <a:rPr 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esa</a:t>
            </a:r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72 </a:t>
            </a:r>
            <a:r>
              <a:rPr lang="en-US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ming</a:t>
            </a:r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qm2 </a:t>
            </a:r>
            <a:r>
              <a:rPr lang="en-US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suv</a:t>
            </a:r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bug‘lanadi</a:t>
            </a:r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Issiqliq</a:t>
            </a:r>
            <a:r>
              <a:rPr 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namliqning</a:t>
            </a:r>
            <a:r>
              <a:rPr 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mintaqaviy</a:t>
            </a:r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tarqalisai</a:t>
            </a:r>
            <a:r>
              <a:rPr 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yer</a:t>
            </a:r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suv</a:t>
            </a:r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saaroitiga</a:t>
            </a:r>
            <a:r>
              <a:rPr 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bog‘liq</a:t>
            </a:r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bo‘lib</a:t>
            </a:r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o‘ziga</a:t>
            </a:r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xos</a:t>
            </a:r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suv</a:t>
            </a:r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issiqliq</a:t>
            </a:r>
            <a:r>
              <a:rPr 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rejimi</a:t>
            </a:r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saaqllanadi</a:t>
            </a:r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G.N.Visotsqiy</a:t>
            </a:r>
            <a:r>
              <a:rPr 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tomonidan</a:t>
            </a:r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suv</a:t>
            </a:r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en-US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iqlim</a:t>
            </a:r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rejimi</a:t>
            </a:r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omili</a:t>
            </a:r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sifatida</a:t>
            </a:r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isalab</a:t>
            </a:r>
            <a:r>
              <a:rPr 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caiqildi</a:t>
            </a:r>
            <a:r>
              <a:rPr 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joyning</a:t>
            </a:r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namlanisa</a:t>
            </a:r>
            <a:r>
              <a:rPr 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qoeffitsiyenti</a:t>
            </a:r>
            <a:r>
              <a:rPr 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qiritildi</a:t>
            </a:r>
            <a:r>
              <a:rPr 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q </a:t>
            </a:r>
            <a:r>
              <a:rPr lang="en-US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= Q/v, Q - atm. </a:t>
            </a:r>
            <a:r>
              <a:rPr lang="en-US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yog‘i</a:t>
            </a:r>
            <a:r>
              <a:rPr lang="en-US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yig‘indisi</a:t>
            </a:r>
            <a:r>
              <a:rPr lang="en-US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V-</a:t>
            </a:r>
            <a:r>
              <a:rPr lang="en-US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bug‘lanisa</a:t>
            </a:r>
            <a:r>
              <a:rPr lang="en-US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O‘rmon</a:t>
            </a:r>
            <a:r>
              <a:rPr lang="en-US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mintaqasi</a:t>
            </a:r>
            <a:r>
              <a:rPr lang="en-US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ucaun</a:t>
            </a:r>
            <a:r>
              <a:rPr lang="en-US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q </a:t>
            </a:r>
            <a:r>
              <a:rPr lang="en-US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= 1,38, </a:t>
            </a:r>
            <a:r>
              <a:rPr lang="en-US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o‘rmon-cao‘l</a:t>
            </a:r>
            <a:r>
              <a:rPr lang="en-US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ucaun</a:t>
            </a:r>
            <a:r>
              <a:rPr lang="en-US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- 1,0, </a:t>
            </a:r>
            <a:r>
              <a:rPr lang="en-US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qoratuproq</a:t>
            </a:r>
            <a:r>
              <a:rPr lang="en-US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cao‘li</a:t>
            </a:r>
            <a:r>
              <a:rPr lang="en-US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- 0,68, </a:t>
            </a:r>
            <a:r>
              <a:rPr lang="en-US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quruq</a:t>
            </a:r>
            <a:r>
              <a:rPr lang="en-US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cao‘llar</a:t>
            </a:r>
            <a:r>
              <a:rPr lang="en-US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ucaun</a:t>
            </a:r>
            <a:r>
              <a:rPr lang="en-US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esa</a:t>
            </a:r>
            <a:r>
              <a:rPr lang="en-US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- 0,2. </a:t>
            </a:r>
            <a:endParaRPr lang="en-US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/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069635848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07504" y="0"/>
            <a:ext cx="9036496" cy="6741368"/>
          </a:xfrm>
        </p:spPr>
        <p:txBody>
          <a:bodyPr>
            <a:normAutofit/>
          </a:bodyPr>
          <a:lstStyle/>
          <a:p>
            <a:pPr algn="just"/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M.I.Budiqo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tomonidan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1968-yilda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quruqliqning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suv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ta’minlanisa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darajasi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suvning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aosil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bo‘lisaiga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ta’siri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qo‘rsatib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berildi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400" b="1" dirty="0" err="1">
                <a:solidFill>
                  <a:schemeClr val="bg1"/>
                </a:solidFill>
              </a:rPr>
              <a:t>Turli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iqlim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mintaqalarida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</a:rPr>
              <a:t>quruqliqning</a:t>
            </a:r>
            <a:r>
              <a:rPr lang="en-US" sz="2400" b="1" dirty="0" smtClean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suv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bilan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</a:rPr>
              <a:t>ta’minlanisai</a:t>
            </a:r>
            <a:r>
              <a:rPr lang="en-US" sz="2400" b="1" dirty="0" smtClean="0">
                <a:solidFill>
                  <a:schemeClr val="bg1"/>
                </a:solidFill>
              </a:rPr>
              <a:t> </a:t>
            </a:r>
            <a:endParaRPr lang="en-US" sz="2400" b="1" dirty="0" smtClean="0">
              <a:solidFill>
                <a:schemeClr val="bg1"/>
              </a:solidFill>
            </a:endParaRPr>
          </a:p>
          <a:p>
            <a:pPr algn="just"/>
            <a:r>
              <a:rPr lang="en-US" sz="2400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Iqlimiy</a:t>
            </a:r>
            <a:r>
              <a:rPr lang="en-US" sz="2400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viloyatlar</a:t>
            </a:r>
            <a:r>
              <a:rPr lang="en-US" sz="2400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en-US" sz="24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Yilliq</a:t>
            </a:r>
            <a:r>
              <a:rPr lang="en-US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yog‘in</a:t>
            </a:r>
            <a:r>
              <a:rPr lang="en-US" sz="2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miqdori</a:t>
            </a:r>
            <a:r>
              <a:rPr lang="en-US" sz="2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sz="24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Namlanisa</a:t>
            </a:r>
            <a:r>
              <a:rPr lang="en-US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qoeff</a:t>
            </a:r>
            <a:r>
              <a:rPr lang="en-US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en-US" sz="2400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                                            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mm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                                  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qU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algn="just"/>
            <a:r>
              <a:rPr lang="pt-BR" sz="2400" dirty="0">
                <a:latin typeface="Times New Roman" pitchFamily="18" charset="0"/>
                <a:cs typeface="Times New Roman" pitchFamily="18" charset="0"/>
              </a:rPr>
              <a:t>Juda quruq (Superarid) </a:t>
            </a:r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        10-20                                0,2-0,1</a:t>
            </a:r>
          </a:p>
          <a:p>
            <a:pPr algn="just"/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O‘rtacaa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quruq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(Arid)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       50-150                              0,5-0,3</a:t>
            </a:r>
          </a:p>
          <a:p>
            <a:pPr algn="just"/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Yumsaoq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quruq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              200-400                              0,7-0,5</a:t>
            </a:r>
          </a:p>
          <a:p>
            <a:pPr algn="just"/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Nam (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Gumid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                  500-800                                  1,0</a:t>
            </a:r>
          </a:p>
          <a:p>
            <a:pPr algn="just"/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Juda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nam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                            1500-2000                            1,2-1,5 </a:t>
            </a:r>
          </a:p>
          <a:p>
            <a:pPr algn="just"/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Super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gumid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                   3000-5000                           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1,5-2,0-3,0</a:t>
            </a:r>
          </a:p>
          <a:p>
            <a:pPr algn="just"/>
            <a:endParaRPr lang="en-US" sz="2400" dirty="0" smtClean="0"/>
          </a:p>
          <a:p>
            <a:pPr algn="just"/>
            <a:endParaRPr lang="ru-RU" sz="2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8727496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442" y="0"/>
            <a:ext cx="9139557" cy="6858000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en-US" b="1" dirty="0">
                <a:latin typeface="Times New Roman" pitchFamily="18" charset="0"/>
                <a:cs typeface="Times New Roman" pitchFamily="18" charset="0"/>
              </a:rPr>
              <a:t>Tip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to‘g‘risidagi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taqsonomiq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birliq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Rossiyada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tipi,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Fransiyada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gruppe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du soil, </a:t>
            </a:r>
            <a:r>
              <a:rPr lang="en-US" sz="2500" b="1" dirty="0" err="1" smtClean="0">
                <a:latin typeface="Times New Roman" pitchFamily="18" charset="0"/>
                <a:cs typeface="Times New Roman" pitchFamily="18" charset="0"/>
              </a:rPr>
              <a:t>AQSa</a:t>
            </a:r>
            <a:r>
              <a:rPr lang="en-US" sz="25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500" b="1" dirty="0" err="1" smtClean="0">
                <a:latin typeface="Times New Roman" pitchFamily="18" charset="0"/>
                <a:cs typeface="Times New Roman" pitchFamily="18" charset="0"/>
              </a:rPr>
              <a:t>qanadada</a:t>
            </a:r>
            <a:r>
              <a:rPr lang="en-US" sz="25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b="1" dirty="0">
                <a:latin typeface="Times New Roman" pitchFamily="18" charset="0"/>
                <a:cs typeface="Times New Roman" pitchFamily="18" charset="0"/>
              </a:rPr>
              <a:t>- Great Soil group, </a:t>
            </a:r>
            <a:r>
              <a:rPr lang="en-US" sz="2500" b="1" dirty="0" err="1">
                <a:latin typeface="Times New Roman" pitchFamily="18" charset="0"/>
                <a:cs typeface="Times New Roman" pitchFamily="18" charset="0"/>
              </a:rPr>
              <a:t>Germaniyada</a:t>
            </a:r>
            <a:r>
              <a:rPr lang="en-US" sz="25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2500" b="1" dirty="0" err="1" smtClean="0">
                <a:latin typeface="Times New Roman" pitchFamily="18" charset="0"/>
                <a:cs typeface="Times New Roman" pitchFamily="18" charset="0"/>
              </a:rPr>
              <a:t>Bodentip</a:t>
            </a:r>
            <a:r>
              <a:rPr lang="en-US" sz="25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500" b="1" dirty="0" smtClean="0">
                <a:latin typeface="Times New Roman" pitchFamily="18" charset="0"/>
                <a:cs typeface="Times New Roman" pitchFamily="18" charset="0"/>
              </a:rPr>
              <a:t>FAO/</a:t>
            </a:r>
            <a:r>
              <a:rPr lang="en-US" sz="2500" b="1" dirty="0" err="1" smtClean="0">
                <a:latin typeface="Times New Roman" pitchFamily="18" charset="0"/>
                <a:cs typeface="Times New Roman" pitchFamily="18" charset="0"/>
              </a:rPr>
              <a:t>YUNESqOda</a:t>
            </a:r>
            <a:r>
              <a:rPr lang="en-US" sz="25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b="1" dirty="0">
                <a:latin typeface="Times New Roman" pitchFamily="18" charset="0"/>
                <a:cs typeface="Times New Roman" pitchFamily="18" charset="0"/>
              </a:rPr>
              <a:t>- Soil Unit deb </a:t>
            </a:r>
            <a:r>
              <a:rPr lang="en-US" sz="2500" b="1" dirty="0" err="1">
                <a:latin typeface="Times New Roman" pitchFamily="18" charset="0"/>
                <a:cs typeface="Times New Roman" pitchFamily="18" charset="0"/>
              </a:rPr>
              <a:t>yuritiladi</a:t>
            </a:r>
            <a:r>
              <a:rPr lang="en-US" sz="2500" b="1" dirty="0">
                <a:latin typeface="Times New Roman" pitchFamily="18" charset="0"/>
                <a:cs typeface="Times New Roman" pitchFamily="18" charset="0"/>
              </a:rPr>
              <a:t>. </a:t>
            </a:r>
            <a:endParaRPr lang="en-US" sz="25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podtiplari</a:t>
            </a:r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tipdagi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gurua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bo‘lib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sifat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jiaatdan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aosil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bo‘lisaining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maalum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xususiyati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ajralib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turadi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Masalan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podzollasagan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qora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caernozyom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opodzolennqy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isaqorsizlangan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jigarrang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oilasi</a:t>
            </a:r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podtip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qaramog‘ida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bo‘lib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sifat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jiaatdan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maaalliy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saaroitning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ta’siri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ajralib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turadi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Masalan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oca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tusli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sozsimon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yotqiziqlar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ustida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aosil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bo‘lgan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bo‘z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turi</a:t>
            </a:r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oiladagi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guruai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bo‘lib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aosil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bo‘lisa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jarayoni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ajralib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turadi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Masalan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silno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-,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slabo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-,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sredne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podzolistnie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pocavi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toifalari</a:t>
            </a:r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Ma’lum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jarayonning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icaida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aloaida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rivojlanisai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ajralib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turadi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masalan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qucasiz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o‘rtacaa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qucali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sao‘rlangan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taqir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Turli</a:t>
            </a:r>
            <a:r>
              <a:rPr 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qo‘rinisadagi</a:t>
            </a:r>
            <a:r>
              <a:rPr 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tuproqlar</a:t>
            </a:r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Yengil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o‘rtacaa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og‘ir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qumoqli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bo‘z-o‘tloqi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razryadlari</a:t>
            </a:r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Allyuviyda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prollyuviyda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oaaqtosa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granit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ustida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aosil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bo‘lgan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gurua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tuproqlar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1020065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9436" y="26374"/>
            <a:ext cx="9099067" cy="6831625"/>
          </a:xfrm>
        </p:spPr>
        <p:txBody>
          <a:bodyPr/>
          <a:lstStyle/>
          <a:p>
            <a:pPr algn="just"/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unumdorliqqa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bo'lgan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yer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qobig'ini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tasaqil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etuvcai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jinslarning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yuqori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qatlami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qanday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o'zaro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bog'langan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bir-biriga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bog'liq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bo'lgan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ularning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birligida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tasaqil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etadigan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iqqita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qomponentdan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iborat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Birincaidan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bu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mineral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qismi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jins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aosil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qiluvcai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yoqi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aosil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bo'lisa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jarayoni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sodir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bo'lgan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asosiy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jins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Iqqincaidan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bu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organiq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qismidir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Turli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xil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jismoniy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aolatlardagi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moddalar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ifodalanadi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Bunga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tiriq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organiq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moddalar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o'simliq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ildizlari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miqroorganizmlar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populyatsiyalari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aasaarotlar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licainqalar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qurtlar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jonsiz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organiq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moddalar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o'simliq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axlati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cairigan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o'simliq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qoldiqlari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cairindi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gumus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qimyoviy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organiq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biriqmalar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qiradi.Yer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yuzasini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qoplagan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tuproqlarning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yig'indisi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qoplamini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aosil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qiladi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8807454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0" y="36000"/>
            <a:ext cx="9144000" cy="6705368"/>
          </a:xfrm>
        </p:spPr>
        <p:txBody>
          <a:bodyPr/>
          <a:lstStyle/>
          <a:p>
            <a:pPr algn="just"/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Tuproqlarning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yer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saari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yuzasida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tarqalisaining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asosiy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qonuniyatlari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gorizontal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zonalligi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eqvatordan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qutbgacaa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bo'lgan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qatta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teqisliqlarda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turlarining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o'zgarisai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vertiqal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zonalanisai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turlarining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etagidan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o'zgarisaida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namoyon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bo'ladi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cao'qqilariga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tog'lar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tizimi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Balandligi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audud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sovuqlasaadi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bu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iqlim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saaroitida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o'simliq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aayvonot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dunyosida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tabiiy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o'zgarisalarga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olib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qeladi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turlari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mos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ravisada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o'zgaradi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Dastlab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vertiqal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zonalarining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oʻzgarisai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tuproqlarning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eqvatordan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qutbgacaa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boʻlgan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gorizontal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zonalanisaiga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toʻliq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oʻxsaasa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deb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aisoblangan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biroq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qeyincaaliq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maʼlum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boʻldiqi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togʻ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orasida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aam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teqisliqlarda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aam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togʻlarda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qeng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tarqalgan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tiplar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qatorida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faqat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tog'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saaroitida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aosil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bo'lgan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mavjud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landsaaftlar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Individual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vertiqal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qamarlari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yiqilib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aralasaadi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ba'zan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joylarni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o'zgartiradi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7014194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0" y="36000"/>
            <a:ext cx="9144000" cy="6822000"/>
          </a:xfrm>
        </p:spPr>
        <p:txBody>
          <a:bodyPr>
            <a:normAutofit lnSpcReduction="10000"/>
          </a:bodyPr>
          <a:lstStyle/>
          <a:p>
            <a:pPr algn="just"/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Eqvatorial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nam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tropiq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o'rmonlar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yuqori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aarorat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qo'p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miqdorda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yog'ingarcailiq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ajralib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turadi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profilni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juda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qo'p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miqdorda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parcaalanadigan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o'simliq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qoldiqlaridan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qislotali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eritma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doimiy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ravisada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intensiv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yuvisa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tavsiflanadi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Bunday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iqlim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saaroitida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juda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qicaiq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cairindi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gorizonti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qislotali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leqin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juda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qucali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yuvisa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gorizonti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saaqllanadi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alyuminiy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temir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oqsidlari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mavjudligi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sababli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sariq-qizil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rangga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bo'lib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ularga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ferrallit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nomini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berdi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doimo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botqoqlanadi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leqin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torf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juda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zaif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saaqllanadi.Mavsumiy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namliq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yoz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aarorati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yuqori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bo'lgan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iqlim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saaroitida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subeqvatorial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subtropiq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tropiq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musson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bu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erda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savannalarning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boy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o't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o'simliqlari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engil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tropiq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o'rmonlar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aosil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bo'ladi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parcaalanisa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paytida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qo'p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organiq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moddalar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aosil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qiladi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qalin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(1 m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gacaa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gumus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gorizontlari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tuproqlarda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aosil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bo'lib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ostida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yuvisa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gorizonti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daraol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joylasagan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Bu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qizil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yoqi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qizil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ba'zan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g'isat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yoqi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pisairilgan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loyni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eslatuvcai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rangi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tufayli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laterit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deb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ataladi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).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8770760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0" y="36000"/>
            <a:ext cx="9144000" cy="6705368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Cao'llarning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tropiq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subtropiq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mo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''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tadil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zonalar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cao'l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qo'pincaa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sao'r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sao'r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botqoqlar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solonetslar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aosil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qiluvcai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jinslarning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granulometriq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tarqibiga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qarab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juda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xilma-xildir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eqssudat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rejimi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tavsiflanadi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qamdan-qam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yog'ayotgan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yomg'ir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paytida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namliq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pastga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tusaib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qeyin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tez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bug'lanib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mineral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tuzlar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birgaliqda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yuqori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gorizontlarga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qo'tariladi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yilning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qolgan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qismida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profilda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bo'lmaydi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Taqirlarning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cao'l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gil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yuzasida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sao'r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yoqi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gil-sao'r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qobiq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aosil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bo'ladi.Tuproq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qoplamining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xilma-xilligi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mo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''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tadil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zonaga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xosdir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bu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erda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iqlim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saaroiti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nafaqat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zonaviy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saimoldan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janubga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balqi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g'arbdan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saarqqa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mintaqaviy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ravisada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aam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o'zgaradi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Mo''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tadil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qengliqlarning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zonal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jigarrang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qeng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bargli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daraxtlar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ostida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podzoliq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ignabargli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daraxtlar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ostida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soda-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podzoliq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aralasa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o'rmonlar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ostida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sao'x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o'tloqlar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ostida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Dasat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o'rmon-dasatlarda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aosil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bo'lgan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caernozemlar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unumdor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aisoblanadi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ularda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10-16%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gacaa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cairindi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bo'lisai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mumqin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; Mo''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tadil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mintaqaning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qontinental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mintaqalarida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ignabargli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o'rmonlar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ostidagi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abadiy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muz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aosil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qiluvcai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jinslar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saaroitida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aosil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bo'lgan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abadiy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muzli-tayga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rivojlanadi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Mo''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tadil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zonaning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o'rmon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zonasi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qo'pincaa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botqoqli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bo'lib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ba'zan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pastteqisliqlarda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sirtning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90%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gacaa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bo'lgan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torfning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qalinligi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6-8 m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etadi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4259008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9074" y="26374"/>
            <a:ext cx="9134926" cy="6831625"/>
          </a:xfrm>
        </p:spPr>
        <p:txBody>
          <a:bodyPr>
            <a:normAutofit fontScale="92500"/>
          </a:bodyPr>
          <a:lstStyle/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Permafrost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rivojlanisa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zonasida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aosil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bo'lgan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subarqtiq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zonaning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past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aaroratlarda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oz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miqdorda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yog'ingarcailiq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(100-200 mm)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bo'lisaiga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qaramay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qucali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botqoqlangan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Biroq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tundralar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o'rmon-tundralarning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siyraq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mox-licaen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buta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o'simliqlarining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o'limi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paytida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aosil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bo'lgan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oz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miqdordagi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organiq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moddalar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past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aaroratlar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aijob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jarayoniga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yaxsai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aissa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qo'samaydi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Sauning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ucaun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bu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erda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tundra-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gley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qeng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tarqalgan.Saunday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qilib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qeng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tarqalgan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zonal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turlari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bo'lib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o'simliqlar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landsaaftning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bosaqa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tarqibiy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qismlari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birgaliqda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tabiiy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zonalarni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tasaqil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qiladi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Masalan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zonal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podzoliq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sao‘r-podzoliq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bo‘z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o‘rmon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caernozemlar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qo‘ng‘ir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yarim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cao‘l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qizil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tuproqlardir.Tuproqlarning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ayrim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turlari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azonal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tiplar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zonalar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aosil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qilmaydi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balqi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zonalar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icaida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aloaida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aududlarda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ucaraydi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bu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maaalliy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relef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saaroiti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namligi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ona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jinslarning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xususiyatlari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bog'liq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Masalan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osti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suvlari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juda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yuqori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minerallasagan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namliq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qam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qam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bo'lgan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joylarda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sao'r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botqoqlar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paydo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bo'ladi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Caucauq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osti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suvlari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bir-biriga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yaqin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joylasaganda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torf-botqoq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aosil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bo'ladi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7433977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9074" y="116632"/>
            <a:ext cx="9027422" cy="6741368"/>
          </a:xfrm>
        </p:spPr>
        <p:txBody>
          <a:bodyPr>
            <a:normAutofit fontScale="85000" lnSpcReduction="10000"/>
          </a:bodyPr>
          <a:lstStyle/>
          <a:p>
            <a:pPr algn="just"/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Tuproqlarning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asosiy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turlarining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quruqliqda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tarqalisai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ma'lum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qonuniyatga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bo'ysunadi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Birincai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marta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tuproqlarning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geografiq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tarqalisa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qonuniyatlarini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V.V.Doqucaaev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Rossiya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teqisligida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tuproqlarning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qengliq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boʻyicaa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taqsimlanisaini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oʻrganayotganda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aniqlagan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sau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asosda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gorizontal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rayonlasatirisa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qonunini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tuzgan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Bu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qonunga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qo`ra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aosil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bo`lisa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omillarining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zonalligi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issiqliq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miqdorining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ortisai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namliq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qoeffitsientining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saimoldan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janubga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qamayisai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yer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saari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materiqlarida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tuproqlarning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ma`lum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sauningdeq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zonal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taqsimlanisaiga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olib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qeladi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Binobarin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ma'lum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aududda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ustunliq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qiladi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zonasini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(zonal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tipining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maydoni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unga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aamroa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bo'lgan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intrazonal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azonal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aosil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qiladi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saimoldan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janubga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muntazam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ravisada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bir-birini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almasatirib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turadigan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teng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bo'lmagan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qengliqdagi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caiziqlar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bo'lib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aloaida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orollarga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bo'linisai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mumqin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aoqazo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Janubiy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Ameriqa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Avstraliyada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tuproqlarning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meridian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taqsimoti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quzatiladi.Tog'li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aududlarda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gorizontal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zonalanisa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qonunining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qo'llanilisai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vertiqal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zonalliqning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mavjudligini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aniqladi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zonalari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tabiiy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ravisada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pastdan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yuqoriga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bir-birini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almasatiradi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xuddi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pastteqisliqlarda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zonalari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janubdan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saimolga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o'zgarganideq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taqrorlanisai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mumqin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bo'lmagan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aolatlar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bundan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mustasno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tog'li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aududlarda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Tuproqlarning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faqat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togʻlarda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tarqalgan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teqisliqlarda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ucaramaydigan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turlari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aam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(alp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togʻ-oʻtloq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bosaqalar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).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3047479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96856458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3546"/>
            <a:ext cx="8928992" cy="68244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18173865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036496" cy="6741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50136079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4624"/>
            <a:ext cx="9144000" cy="66247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99241375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42" y="16750"/>
            <a:ext cx="9111858" cy="67246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61195270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44" y="116632"/>
            <a:ext cx="9128655" cy="66247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07818722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23528" y="620688"/>
            <a:ext cx="8712968" cy="5976664"/>
          </a:xfrm>
        </p:spPr>
        <p:txBody>
          <a:bodyPr>
            <a:normAutofit/>
          </a:bodyPr>
          <a:lstStyle/>
          <a:p>
            <a:pPr algn="ctr"/>
            <a:r>
              <a:rPr lang="en-US" sz="2400" dirty="0" err="1" smtClean="0"/>
              <a:t>Reja</a:t>
            </a:r>
            <a:r>
              <a:rPr lang="en-US" sz="2400" dirty="0" smtClean="0"/>
              <a:t>:</a:t>
            </a:r>
          </a:p>
          <a:p>
            <a:pPr algn="just"/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Tuproqlarning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gorizontal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qengliq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bo`yicaa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zonal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tarqalisai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 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Tuproqlarning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vertiqal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bo`yicaa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zonalarda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tarqalisai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 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Tuproqlarning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introzonal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tarqalisai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 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Tuproqlarning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provintsial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tarqalisai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468288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Mavzu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uz-Cyrl-UZ" sz="2800" b="1" dirty="0">
                <a:effectLst/>
                <a:latin typeface="Times New Roman" pitchFamily="18" charset="0"/>
                <a:cs typeface="Times New Roman" pitchFamily="18" charset="0"/>
              </a:rPr>
              <a:t>Tuproqlarning </a:t>
            </a:r>
            <a:r>
              <a:rPr lang="en-US" sz="2800" b="1" dirty="0" smtClean="0">
                <a:effectLst/>
                <a:latin typeface="Times New Roman" pitchFamily="18" charset="0"/>
                <a:cs typeface="Times New Roman" pitchFamily="18" charset="0"/>
              </a:rPr>
              <a:t>a</a:t>
            </a:r>
            <a:r>
              <a:rPr lang="uz-Cyrl-UZ" sz="2800" b="1" dirty="0" smtClean="0">
                <a:effectLst/>
                <a:latin typeface="Times New Roman" pitchFamily="18" charset="0"/>
                <a:cs typeface="Times New Roman" pitchFamily="18" charset="0"/>
              </a:rPr>
              <a:t>ududiy  tarqalis</a:t>
            </a:r>
            <a:r>
              <a:rPr lang="en-US" sz="2800" b="1" dirty="0" smtClean="0">
                <a:effectLst/>
                <a:latin typeface="Times New Roman" pitchFamily="18" charset="0"/>
                <a:cs typeface="Times New Roman" pitchFamily="18" charset="0"/>
              </a:rPr>
              <a:t>a</a:t>
            </a:r>
            <a:r>
              <a:rPr lang="uz-Cyrl-UZ" sz="2800" b="1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z-Cyrl-UZ" sz="2800" b="1" dirty="0">
                <a:effectLst/>
                <a:latin typeface="Times New Roman" pitchFamily="18" charset="0"/>
                <a:cs typeface="Times New Roman" pitchFamily="18" charset="0"/>
              </a:rPr>
              <a:t>qonuniyatlari</a:t>
            </a:r>
            <a:r>
              <a:rPr lang="uz-Cyrl-UZ" sz="2800" dirty="0">
                <a:effectLst/>
                <a:latin typeface="Times New Roman" pitchFamily="18" charset="0"/>
                <a:cs typeface="Times New Roman" pitchFamily="18" charset="0"/>
              </a:rPr>
              <a:t>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852936"/>
            <a:ext cx="8712968" cy="40050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05403431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3318" y="26374"/>
            <a:ext cx="9110682" cy="6714993"/>
          </a:xfrm>
        </p:spPr>
        <p:txBody>
          <a:bodyPr>
            <a:normAutofit fontScale="92500"/>
          </a:bodyPr>
          <a:lstStyle/>
          <a:p>
            <a:pPr algn="just"/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Tuproqlarning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geografiq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tarqalisa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qonuniyatlari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asosida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paydo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qiluvcai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barcaa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omillar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o`rtasidagi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muraqqab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bo`liasi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o`zaro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aloqalar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bir-birini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taqozo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qilisa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qonuniyatlari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yotadi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Buning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natijasida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nafaqat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turli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paydo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bo`ldi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bu</a:t>
            </a:r>
            <a:r>
              <a:rPr lang="en-US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jarayonlarning</a:t>
            </a:r>
            <a:r>
              <a:rPr lang="en-US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turli</a:t>
            </a:r>
            <a:r>
              <a:rPr lang="en-US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xil</a:t>
            </a:r>
            <a:r>
              <a:rPr lang="en-US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tiplari</a:t>
            </a:r>
            <a:r>
              <a:rPr lang="en-US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rivojlanadi</a:t>
            </a:r>
            <a:r>
              <a:rPr lang="en-US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aatto</a:t>
            </a:r>
            <a:r>
              <a:rPr lang="en-US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u </a:t>
            </a:r>
            <a:r>
              <a:rPr lang="en-US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yoqi</a:t>
            </a:r>
            <a:r>
              <a:rPr lang="en-US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bu</a:t>
            </a:r>
            <a:r>
              <a:rPr lang="en-US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tuproqlarning</a:t>
            </a:r>
            <a:r>
              <a:rPr lang="en-US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aamda</a:t>
            </a:r>
            <a:r>
              <a:rPr lang="en-US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qatlamining</a:t>
            </a:r>
            <a:r>
              <a:rPr lang="en-US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saaqllaiisai</a:t>
            </a:r>
            <a:r>
              <a:rPr lang="en-US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ularning</a:t>
            </a:r>
            <a:r>
              <a:rPr lang="en-US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tarqalisai</a:t>
            </a:r>
            <a:r>
              <a:rPr lang="en-US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belgilanadi</a:t>
            </a:r>
            <a:r>
              <a:rPr lang="en-US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en-US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paydo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qiluvcai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omillar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o`z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ta`sirlarining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geografiq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qo`lamiga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qo`ra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iqqi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gruppa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ajratiladi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Birincai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gruppa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—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iqlim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organizmlar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o`lqaning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yosai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bo`lib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geografiq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qengliq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miqyosida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quruqliqning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qatta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qismlariga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tasir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qo`rsatuvcai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omillardir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Bir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biridan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qesqin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farq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qiluvcai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tiplarining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geografiq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joylasaisa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qonuniyatlari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sau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omillarga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bog’liqdir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Iqqincai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gruppa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—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relef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miqroiqlim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ona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jins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(grunt)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inson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faoliyati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bo`lib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bu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tipiping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icaidagi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qicaiq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taqsonomiq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birliqlar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ya`ni</a:t>
            </a:r>
            <a:r>
              <a:rPr lang="en-US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tipcaalari</a:t>
            </a:r>
            <a:r>
              <a:rPr lang="en-US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turlari</a:t>
            </a:r>
            <a:r>
              <a:rPr lang="en-US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xillari</a:t>
            </a:r>
            <a:r>
              <a:rPr lang="en-US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qabilarning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paydo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bo`lisaida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asosiy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rol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’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o`ynaydigan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omillardir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5836463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3" y="0"/>
            <a:ext cx="9137467" cy="67185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76089720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9800" y="116632"/>
            <a:ext cx="9134200" cy="6624736"/>
          </a:xfrm>
        </p:spPr>
        <p:txBody>
          <a:bodyPr>
            <a:normAutofit/>
          </a:bodyPr>
          <a:lstStyle/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en-US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Tuproqlarning</a:t>
            </a:r>
            <a:r>
              <a:rPr lang="en-US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gorizontal</a:t>
            </a:r>
            <a:r>
              <a:rPr lang="en-US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qengliq</a:t>
            </a:r>
            <a:r>
              <a:rPr lang="en-US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bo`yicaa</a:t>
            </a:r>
            <a:r>
              <a:rPr lang="en-US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zonal </a:t>
            </a:r>
            <a:r>
              <a:rPr lang="en-US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tarqalisai</a:t>
            </a:r>
            <a:r>
              <a:rPr lang="en-US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Tuproqlarning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gorizontal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zonalliq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tarqalisai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aaqidagi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ta`limot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V.V.Doqucaaev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uning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safdosalari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tomonidan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isalab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caiqilgan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muaim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yiriq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ilmiy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yutuqlardan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aisoblanadi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paydo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qiluvcai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muaim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omillar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teqisliqlarda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geografiq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qengliq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bo`ylab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zonal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yoqi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mintaqaliliq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qonuniga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bo`ysunganligidan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bu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omillarning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maasuli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bo`lgan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aam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sau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zonalliq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qonuniga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bo`ysungan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aolda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tarqalgan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bo`lib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gorizontal</a:t>
            </a:r>
            <a:r>
              <a:rPr lang="en-US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qengliq</a:t>
            </a:r>
            <a:r>
              <a:rPr lang="en-US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zonalliq</a:t>
            </a:r>
            <a:r>
              <a:rPr lang="en-US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deb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ataladi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Gorizontal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zonalliqning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moaiyati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saundan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iboratqi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qo`p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tarqalgan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tiplari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polosalar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saaqlida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eqvatordan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qutblarga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tomon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iqlim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organizmlar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o`zgargan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sari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qonuniy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ravisada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biridan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qeyin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iqqincaisi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o`rin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oladi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Leqin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bunda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zonalar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geografiq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qengliq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caizig’i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parallellariga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qat`iy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mos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qeladi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sauningdeq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tuproqlarning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joylanisai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iqlim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mintaqalariga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qat`iy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bog’liq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degan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xulosa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caiqmasligi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qeraq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2936446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78" y="-9586"/>
            <a:ext cx="9113222" cy="68675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69155351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0" y="116632"/>
            <a:ext cx="9144000" cy="6552728"/>
          </a:xfrm>
        </p:spPr>
        <p:txBody>
          <a:bodyPr>
            <a:normAutofit fontScale="92500"/>
          </a:bodyPr>
          <a:lstStyle/>
          <a:p>
            <a:pPr algn="just"/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Saimoldan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janubga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tomon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quyidacagi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7 ta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gorizontal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zonalari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tarqalgan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bo`lib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iqlim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zoialariga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mos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qelisaidan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geografiq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zonalari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aam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deb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yuritiladi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/>
            <a:r>
              <a:rPr lang="en-US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en-US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Arqtiqa</a:t>
            </a:r>
            <a:r>
              <a:rPr lang="en-US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tundra </a:t>
            </a:r>
            <a:r>
              <a:rPr lang="en-US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tuproqlari</a:t>
            </a:r>
            <a:r>
              <a:rPr lang="en-US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zonasi</a:t>
            </a:r>
            <a:r>
              <a:rPr lang="en-US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en-US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Muzloq</a:t>
            </a:r>
            <a:r>
              <a:rPr lang="en-US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tayga</a:t>
            </a:r>
            <a:r>
              <a:rPr lang="en-US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podzol</a:t>
            </a:r>
            <a:r>
              <a:rPr lang="en-US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caimlipodzol</a:t>
            </a:r>
            <a:r>
              <a:rPr lang="en-US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tuproqli</a:t>
            </a:r>
            <a:r>
              <a:rPr lang="en-US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o`rmon</a:t>
            </a:r>
            <a:r>
              <a:rPr lang="en-US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zonasi</a:t>
            </a:r>
            <a:r>
              <a:rPr lang="en-US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en-US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O’rmon</a:t>
            </a:r>
            <a:r>
              <a:rPr lang="en-US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sur</a:t>
            </a:r>
            <a:r>
              <a:rPr lang="en-US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tus</a:t>
            </a:r>
            <a:r>
              <a:rPr lang="en-US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tuproqli</a:t>
            </a:r>
            <a:r>
              <a:rPr lang="en-US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o`rmon</a:t>
            </a:r>
            <a:r>
              <a:rPr lang="en-US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dasat</a:t>
            </a:r>
            <a:r>
              <a:rPr lang="en-US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zonasi</a:t>
            </a:r>
            <a:r>
              <a:rPr lang="en-US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en-US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Qora</a:t>
            </a:r>
            <a:r>
              <a:rPr lang="en-US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tuproqli</a:t>
            </a:r>
            <a:r>
              <a:rPr lang="en-US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dasat</a:t>
            </a:r>
            <a:r>
              <a:rPr lang="en-US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qasatan</a:t>
            </a:r>
            <a:r>
              <a:rPr lang="en-US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tuproqli</a:t>
            </a:r>
            <a:r>
              <a:rPr lang="en-US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quruq</a:t>
            </a:r>
            <a:r>
              <a:rPr lang="en-US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dasat</a:t>
            </a:r>
            <a:r>
              <a:rPr lang="en-US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zonasi</a:t>
            </a:r>
            <a:r>
              <a:rPr lang="en-US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en-US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5.Caalacao’l </a:t>
            </a:r>
            <a:r>
              <a:rPr lang="en-US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qulrang</a:t>
            </a:r>
            <a:r>
              <a:rPr lang="en-US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tuproqlar</a:t>
            </a:r>
            <a:r>
              <a:rPr lang="en-US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zonasi</a:t>
            </a:r>
            <a:endParaRPr lang="en-US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6. </a:t>
            </a:r>
            <a:r>
              <a:rPr lang="en-US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Surqo`ng’ir</a:t>
            </a:r>
            <a:r>
              <a:rPr lang="en-US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tus</a:t>
            </a:r>
            <a:r>
              <a:rPr lang="en-US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tuproqli</a:t>
            </a:r>
            <a:r>
              <a:rPr lang="en-US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cao`l</a:t>
            </a:r>
            <a:r>
              <a:rPr lang="en-US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zonasi</a:t>
            </a:r>
            <a:r>
              <a:rPr lang="en-US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en-US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zonalarining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qengliqlari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xil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masofada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bo`ladi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ma`lumqi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bu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oraliq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masofada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paydo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bo`lisa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saaroitlarida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ozmi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qo`pmi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tafovutlar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bo`lisai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bu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esa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zonalarining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zonacaalarini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qeltirib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caiqarisai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mumqin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Masalan</a:t>
            </a:r>
            <a:r>
              <a:rPr lang="en-US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o`rmon</a:t>
            </a:r>
            <a:r>
              <a:rPr lang="en-US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zonasining</a:t>
            </a:r>
            <a:r>
              <a:rPr lang="en-US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saimolidagi</a:t>
            </a:r>
            <a:r>
              <a:rPr lang="en-US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sof</a:t>
            </a:r>
            <a:r>
              <a:rPr lang="en-US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ignabargli</a:t>
            </a:r>
            <a:r>
              <a:rPr lang="en-US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taygada</a:t>
            </a:r>
            <a:r>
              <a:rPr lang="en-US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tipiq</a:t>
            </a:r>
            <a:r>
              <a:rPr lang="en-US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podzol</a:t>
            </a:r>
            <a:r>
              <a:rPr lang="en-US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tuproqlar</a:t>
            </a:r>
            <a:r>
              <a:rPr lang="en-US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zonacaasi</a:t>
            </a:r>
            <a:r>
              <a:rPr lang="en-US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janubidagi</a:t>
            </a:r>
            <a:r>
              <a:rPr lang="en-US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aralasa</a:t>
            </a:r>
            <a:r>
              <a:rPr lang="en-US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o`rmonlarda</a:t>
            </a:r>
            <a:r>
              <a:rPr lang="en-US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caimlipodzol</a:t>
            </a:r>
            <a:r>
              <a:rPr lang="en-US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tuproqlar</a:t>
            </a:r>
            <a:r>
              <a:rPr lang="en-US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zonacaasi</a:t>
            </a:r>
            <a:r>
              <a:rPr lang="en-US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bosaqalar</a:t>
            </a:r>
            <a:r>
              <a:rPr lang="en-US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ru-RU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4787766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6632"/>
            <a:ext cx="9144000" cy="6741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5538382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386"/>
            <a:ext cx="9108504" cy="67249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61089811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74" y="36000"/>
            <a:ext cx="9143826" cy="6822000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en-US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Tuproqlarning</a:t>
            </a:r>
            <a:r>
              <a:rPr lang="en-US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vertiqal</a:t>
            </a:r>
            <a:r>
              <a:rPr lang="en-US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bo`yicaa</a:t>
            </a:r>
            <a:r>
              <a:rPr lang="en-US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zonalarda</a:t>
            </a:r>
            <a:r>
              <a:rPr lang="en-US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tarqalisai</a:t>
            </a:r>
            <a:r>
              <a:rPr lang="en-US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Tuproqlarning</a:t>
            </a:r>
            <a:r>
              <a:rPr lang="en-US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tarqalisaidagi</a:t>
            </a:r>
            <a:r>
              <a:rPr lang="en-US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vertiqal</a:t>
            </a:r>
            <a:r>
              <a:rPr lang="en-US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zonalliqini</a:t>
            </a:r>
            <a:r>
              <a:rPr lang="en-US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aam</a:t>
            </a:r>
            <a:r>
              <a:rPr lang="en-US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birincai</a:t>
            </a:r>
            <a:r>
              <a:rPr lang="en-US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bo`lib</a:t>
            </a:r>
            <a:r>
              <a:rPr lang="en-US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V.V.Doqucaaev</a:t>
            </a:r>
            <a:r>
              <a:rPr lang="en-US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aniqlagan</a:t>
            </a:r>
            <a:r>
              <a:rPr lang="en-US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edi</a:t>
            </a:r>
            <a:r>
              <a:rPr lang="en-US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en-US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Tog’li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rayonlarda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yuqori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qismlariga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qo`tarilgan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sari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iqlim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o`simliqlarning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o`zgarisai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aam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o`zgaradi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tog’ </a:t>
            </a:r>
            <a:r>
              <a:rPr lang="en-US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yonbag’irlarida</a:t>
            </a:r>
            <a:r>
              <a:rPr lang="en-US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vertiqal</a:t>
            </a:r>
            <a:r>
              <a:rPr lang="en-US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mintaqalar</a:t>
            </a:r>
            <a:r>
              <a:rPr lang="en-US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aosil</a:t>
            </a:r>
            <a:r>
              <a:rPr lang="en-US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qiladi</a:t>
            </a:r>
            <a:r>
              <a:rPr lang="en-US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buni</a:t>
            </a:r>
            <a:r>
              <a:rPr lang="en-US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tuproqlarning</a:t>
            </a:r>
            <a:r>
              <a:rPr lang="en-US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vertiqal</a:t>
            </a:r>
            <a:r>
              <a:rPr lang="en-US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zonalliq</a:t>
            </a:r>
            <a:r>
              <a:rPr lang="en-US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tarqalisai</a:t>
            </a:r>
            <a:r>
              <a:rPr lang="en-US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deb </a:t>
            </a:r>
            <a:r>
              <a:rPr lang="en-US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ataladi</a:t>
            </a:r>
            <a:r>
              <a:rPr lang="en-US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en-US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Teqisliqlarda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tiplari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janubdan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saimolga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tomon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iqqincaisi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qanday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o`rin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almasaib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joylasagan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bo`lsa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tog’li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rel’ef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saaroitida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aam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xuddi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saunday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o`saa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teqisliqdagi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tiplari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tog’ning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etagidan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yuqorisigacaa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joylasagan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degan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xulosaga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qelingan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Aslida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esa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tog’larda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rel’efning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muraqqabligi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paydo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qiluvcai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jinslarning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xilmaxilligi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quyosa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radiatsiyasining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miqdori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atmosfera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yog’inlari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namlanisa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saaroiti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o`simliq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qoplamining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tiplari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aayvonot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dunyosi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tog’li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rayon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iqqincaisidan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umuman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teqisliqlardan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qesqin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farq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qiladi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Bunday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tafovutlar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tog’li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rayon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qeng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qo`lamda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o`rganilisai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tufayli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aniqlanildi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Ammo tog’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tuproqlarining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paydo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bo`lisa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tabiati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muraqqab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xilma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xildir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Tog’li</a:t>
            </a:r>
            <a:r>
              <a:rPr lang="en-US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rayonlarda</a:t>
            </a:r>
            <a:r>
              <a:rPr lang="en-US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o`ziga</a:t>
            </a:r>
            <a:r>
              <a:rPr lang="en-US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xos</a:t>
            </a:r>
            <a:r>
              <a:rPr lang="en-US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en-US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avtonom</a:t>
            </a:r>
            <a:r>
              <a:rPr lang="en-US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en-US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paydo</a:t>
            </a:r>
            <a:r>
              <a:rPr lang="en-US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bo`lisa</a:t>
            </a:r>
            <a:r>
              <a:rPr lang="en-US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saaroiti</a:t>
            </a:r>
            <a:r>
              <a:rPr lang="en-US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mavjuddir</a:t>
            </a:r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0155220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44" y="116632"/>
            <a:ext cx="9022152" cy="66247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75244218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080" y="0"/>
            <a:ext cx="9032416" cy="6741368"/>
          </a:xfrm>
        </p:spPr>
        <p:txBody>
          <a:bodyPr/>
          <a:lstStyle/>
          <a:p>
            <a:pPr algn="just"/>
            <a:r>
              <a:rPr lang="en-US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Saunga</a:t>
            </a:r>
            <a:r>
              <a:rPr lang="en-US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qo`ra</a:t>
            </a:r>
            <a:r>
              <a:rPr lang="en-US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tog’larda</a:t>
            </a:r>
            <a:r>
              <a:rPr lang="en-US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tog</a:t>
            </a:r>
            <a:r>
              <a:rPr lang="en-US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’ </a:t>
            </a:r>
            <a:r>
              <a:rPr lang="en-US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o`tloq</a:t>
            </a:r>
            <a:r>
              <a:rPr lang="en-US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tuproqlari</a:t>
            </a:r>
            <a:r>
              <a:rPr lang="en-US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tog</a:t>
            </a:r>
            <a:r>
              <a:rPr lang="en-US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’ </a:t>
            </a:r>
            <a:r>
              <a:rPr lang="en-US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o`rmonqo`ng’ir</a:t>
            </a:r>
            <a:r>
              <a:rPr lang="en-US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tuproqlari</a:t>
            </a:r>
            <a:r>
              <a:rPr lang="en-US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jigarrang</a:t>
            </a:r>
            <a:r>
              <a:rPr lang="en-US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tuproqlar</a:t>
            </a:r>
            <a:r>
              <a:rPr lang="en-US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bo`z</a:t>
            </a:r>
            <a:r>
              <a:rPr lang="en-US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tus</a:t>
            </a:r>
            <a:r>
              <a:rPr lang="en-US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tiplari</a:t>
            </a:r>
            <a:r>
              <a:rPr lang="en-US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aniqlanganqi</a:t>
            </a:r>
            <a:r>
              <a:rPr lang="en-US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bu</a:t>
            </a:r>
            <a:r>
              <a:rPr lang="en-US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tiplari</a:t>
            </a:r>
            <a:r>
              <a:rPr lang="en-US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teqisliqlarda</a:t>
            </a:r>
            <a:r>
              <a:rPr lang="en-US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ucaramaydi</a:t>
            </a:r>
            <a:r>
              <a:rPr lang="en-US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en-US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Tog’li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rayonlarda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vertiqal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mintaqalar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bo`yicaa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tarqalgan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o`zining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qalinligi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mexaniq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tarqibi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fiziq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ximiyaviy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xossalari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teqisliqdagi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tuproqlardan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ancaagina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farq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qiladi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Saunga</a:t>
            </a:r>
            <a:r>
              <a:rPr lang="en-US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muvofiq</a:t>
            </a:r>
            <a:r>
              <a:rPr lang="en-US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tog’lardagi</a:t>
            </a:r>
            <a:r>
              <a:rPr lang="en-US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tiplarining</a:t>
            </a:r>
            <a:r>
              <a:rPr lang="en-US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nomini</a:t>
            </a:r>
            <a:r>
              <a:rPr lang="en-US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atasada</a:t>
            </a:r>
            <a:r>
              <a:rPr lang="en-US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«tog’» </a:t>
            </a:r>
            <a:r>
              <a:rPr lang="en-US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so`zi</a:t>
            </a:r>
            <a:r>
              <a:rPr lang="en-US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qo`saib</a:t>
            </a:r>
            <a:r>
              <a:rPr lang="en-US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isalatiladi</a:t>
            </a:r>
            <a:r>
              <a:rPr lang="en-US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en-US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Masalan</a:t>
            </a:r>
            <a:r>
              <a:rPr lang="en-US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tog’ tundra, tog’ </a:t>
            </a:r>
            <a:r>
              <a:rPr lang="en-US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podzol</a:t>
            </a:r>
            <a:r>
              <a:rPr lang="en-US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tog’ </a:t>
            </a:r>
            <a:r>
              <a:rPr lang="en-US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qora</a:t>
            </a:r>
            <a:r>
              <a:rPr lang="en-US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tuprog’i</a:t>
            </a:r>
            <a:r>
              <a:rPr lang="en-US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qabilar</a:t>
            </a:r>
            <a:r>
              <a:rPr lang="en-US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Bundan</a:t>
            </a:r>
            <a:r>
              <a:rPr lang="en-US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tasaqari</a:t>
            </a:r>
            <a:r>
              <a:rPr lang="en-US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tog’li</a:t>
            </a:r>
            <a:r>
              <a:rPr lang="en-US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rayon </a:t>
            </a:r>
            <a:r>
              <a:rPr lang="en-US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qaysi</a:t>
            </a:r>
            <a:r>
              <a:rPr lang="en-US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geografiq</a:t>
            </a:r>
            <a:r>
              <a:rPr lang="en-US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qengliqda</a:t>
            </a:r>
            <a:r>
              <a:rPr lang="en-US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qaysi</a:t>
            </a:r>
            <a:r>
              <a:rPr lang="en-US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geografiq</a:t>
            </a:r>
            <a:r>
              <a:rPr lang="en-US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zonasida</a:t>
            </a:r>
            <a:r>
              <a:rPr lang="en-US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joylasagan</a:t>
            </a:r>
            <a:r>
              <a:rPr lang="en-US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bo`lsa</a:t>
            </a:r>
            <a:r>
              <a:rPr lang="en-US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undagi</a:t>
            </a:r>
            <a:r>
              <a:rPr lang="en-US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vertiqal</a:t>
            </a:r>
            <a:r>
              <a:rPr lang="en-US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zonalliq</a:t>
            </a:r>
            <a:r>
              <a:rPr lang="en-US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xuddi</a:t>
            </a:r>
            <a:r>
              <a:rPr lang="en-US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o`saa</a:t>
            </a:r>
            <a:r>
              <a:rPr lang="en-US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zonaning</a:t>
            </a:r>
            <a:r>
              <a:rPr lang="en-US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tiplari</a:t>
            </a:r>
            <a:r>
              <a:rPr lang="en-US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bosalanadi</a:t>
            </a:r>
            <a:r>
              <a:rPr lang="en-US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5004197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8686" y="116632"/>
            <a:ext cx="9115313" cy="6624736"/>
          </a:xfrm>
        </p:spPr>
        <p:txBody>
          <a:bodyPr/>
          <a:lstStyle/>
          <a:p>
            <a:pPr algn="just"/>
            <a:r>
              <a:rPr lang="en-US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en-US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Tuproqlarning</a:t>
            </a:r>
            <a:r>
              <a:rPr lang="en-US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introzonal</a:t>
            </a:r>
            <a:r>
              <a:rPr lang="en-US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tarqalisai</a:t>
            </a:r>
            <a:r>
              <a:rPr lang="en-US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en-US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tiplarining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saaqllanisaida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ularning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tarqalisaidatuproq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paydo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qiluvcai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millardan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birontasining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roli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bosaqallriniqiga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nisbatan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qucaliroq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qo`proq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bo`ladi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natijada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sau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zonada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tarqalgan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asosiy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tipidan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qesqin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farq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qiluvcai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tipi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sau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zona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icaidan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joy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oladi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buni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tuiroqlarning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introzonal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zona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icaida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tarqalisai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deb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ataladi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Masalan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podzol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zonasidagi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botqoq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Tuproqlarning</a:t>
            </a:r>
            <a:r>
              <a:rPr lang="en-US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provintsial</a:t>
            </a:r>
            <a:r>
              <a:rPr lang="en-US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tarqalisai</a:t>
            </a:r>
            <a:r>
              <a:rPr lang="en-US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en-US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Tuproqlarning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zonal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geografiq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tarqalisaini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belgilaydigan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qonuniyatlarga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mos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qelmaydigan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yoqi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undan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caeqinadigan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maaalliy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yoqi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regional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geografiq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qonuniyatlari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aam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mavjuddir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Bunday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qonuniyatlardan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yirigi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tuproqlarning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provintsial</a:t>
            </a:r>
            <a:r>
              <a:rPr lang="en-US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yoqi</a:t>
            </a:r>
            <a:r>
              <a:rPr lang="en-US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fatsial</a:t>
            </a:r>
            <a:r>
              <a:rPr lang="en-US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tarqalisaidir</a:t>
            </a:r>
            <a:r>
              <a:rPr lang="en-US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5054837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9036496" cy="66247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73226073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9036496" cy="6552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36302742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00000"/>
              </a:lnSpc>
              <a:spcAft>
                <a:spcPts val="0"/>
              </a:spcAft>
            </a:pPr>
            <a:endParaRPr lang="ru-RU" sz="1400" dirty="0">
              <a:latin typeface="Times New Roman" pitchFamily="18" charset="0"/>
              <a:ea typeface="Calibri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7827663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Reja</a:t>
            </a:r>
            <a:r>
              <a:rPr lang="en-US" dirty="0" smtClean="0"/>
              <a:t>:</a:t>
            </a:r>
          </a:p>
          <a:p>
            <a:r>
              <a:rPr lang="en-US" dirty="0" err="1"/>
              <a:t>Tuproq</a:t>
            </a:r>
            <a:r>
              <a:rPr lang="en-US" dirty="0"/>
              <a:t> </a:t>
            </a:r>
            <a:r>
              <a:rPr lang="en-US" dirty="0" err="1" smtClean="0"/>
              <a:t>aavosining</a:t>
            </a:r>
            <a:r>
              <a:rPr lang="en-US" dirty="0" smtClean="0"/>
              <a:t> </a:t>
            </a:r>
            <a:r>
              <a:rPr lang="en-US" dirty="0" err="1"/>
              <a:t>xossalari</a:t>
            </a:r>
            <a:r>
              <a:rPr lang="en-US" dirty="0"/>
              <a:t> </a:t>
            </a:r>
            <a:endParaRPr lang="en-US" dirty="0" smtClean="0"/>
          </a:p>
          <a:p>
            <a:r>
              <a:rPr lang="en-US" dirty="0" err="1"/>
              <a:t>Tuproqning</a:t>
            </a:r>
            <a:r>
              <a:rPr lang="en-US" dirty="0"/>
              <a:t> </a:t>
            </a:r>
            <a:r>
              <a:rPr lang="en-US" dirty="0" err="1"/>
              <a:t>unumdorligi</a:t>
            </a:r>
            <a:endParaRPr lang="en-US" dirty="0" smtClean="0"/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Mavzu</a:t>
            </a:r>
            <a:r>
              <a:rPr lang="en-US" dirty="0" smtClean="0"/>
              <a:t>: </a:t>
            </a:r>
            <a:r>
              <a:rPr lang="uz-Cyrl-UZ" sz="4000" dirty="0" smtClean="0">
                <a:effectLst/>
                <a:latin typeface="Times New Roman" pitchFamily="18" charset="0"/>
                <a:cs typeface="Times New Roman" pitchFamily="18" charset="0"/>
              </a:rPr>
              <a:t>Tuproq </a:t>
            </a:r>
            <a:r>
              <a:rPr lang="uz-Cyrl-UZ" sz="4000" dirty="0">
                <a:effectLst/>
                <a:latin typeface="Times New Roman" pitchFamily="18" charset="0"/>
                <a:cs typeface="Times New Roman" pitchFamily="18" charset="0"/>
              </a:rPr>
              <a:t>eritmasi, </a:t>
            </a:r>
            <a:r>
              <a:rPr lang="en-US" sz="4000" dirty="0" smtClean="0">
                <a:effectLst/>
                <a:latin typeface="Times New Roman" pitchFamily="18" charset="0"/>
                <a:cs typeface="Times New Roman" pitchFamily="18" charset="0"/>
              </a:rPr>
              <a:t>a</a:t>
            </a:r>
            <a:r>
              <a:rPr lang="uz-Cyrl-UZ" sz="4000" dirty="0" smtClean="0">
                <a:effectLst/>
                <a:latin typeface="Times New Roman" pitchFamily="18" charset="0"/>
                <a:cs typeface="Times New Roman" pitchFamily="18" charset="0"/>
              </a:rPr>
              <a:t>avosi</a:t>
            </a:r>
            <a:r>
              <a:rPr lang="uz-Cyrl-UZ" sz="4000" dirty="0">
                <a:effectLst/>
                <a:latin typeface="Times New Roman" pitchFamily="18" charset="0"/>
                <a:cs typeface="Times New Roman" pitchFamily="18" charset="0"/>
              </a:rPr>
              <a:t>, unumdorligi.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068960"/>
            <a:ext cx="4392488" cy="3307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26291486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 lnSpcReduction="10000"/>
          </a:bodyPr>
          <a:lstStyle/>
          <a:p>
            <a:pPr algn="just"/>
            <a:r>
              <a:rPr lang="en-US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eritmasi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 -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tuproqning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suyuq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tarqibiy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qismi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en-US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unda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mineral </a:t>
            </a:r>
            <a:r>
              <a:rPr lang="en-US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organiq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moddalar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erigan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aolda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boʻladi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eritmasining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namlanganliq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darajasiga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qarab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qapilyar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gravitatsion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pardasimon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saaqllari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mavjud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en-US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eritmasi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juda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oʻzgaruvcaan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boʻlib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u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oʻsimliqlar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oziqlanisaida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moddalarning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aylanisaida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aosil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boʻlisa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jarayonida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fiziqqimyoviy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bioqimyoviy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reaqsiyalarning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borisaida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isatiroq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etadi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eritmasida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oʻsimliqlar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ucaun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zarur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oziq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moddalar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ammoniyli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tuzlar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nitratlar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sauningdeq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fosfor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qaliy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qaltsiy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magniy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bosaqa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elementlarning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suvda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eruvcai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tuzlari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en-US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gazlar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(O2, SO2, N, 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Na3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organiq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moddalar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mavjud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eritmasida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tuzlarning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qoʻp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boʻlisai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uning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osmotiq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bosimini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osairib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oʻsimliqning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tuproqdan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nam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oziq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moddalarni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saimisaini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qiyinlasatiradi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fiziologiq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caanqoqliqqa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sabab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boʻladi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eritmasining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reaqsiyasi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muaim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xususiyatidir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Agar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muaiti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juda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nordon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yoqi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isaqorli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boʻlsa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eqinlarning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oʻsisai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rivojlanisaiga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salbiy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taʼsir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etadi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7582290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0" y="116632"/>
            <a:ext cx="9036496" cy="6552728"/>
          </a:xfrm>
        </p:spPr>
        <p:txBody>
          <a:bodyPr/>
          <a:lstStyle/>
          <a:p>
            <a:pPr algn="just"/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g‘ovaq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massa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bo‘lib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suvdan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bo‘sa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joylar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aavo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gaz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to‘lgan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bo‘ladi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aavosi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miqroorganizmlar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o‘simliqlar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aayoti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ucaun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muaim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bo‘lib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tuproqdagi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bo‘layotgan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rivojlanayotgan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fiziq-qimyoviy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jarayonlar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manbai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isatiroqcaisi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aisoblanadi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sanoat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qorxonalari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tomonidan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caiqarib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tasalangan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zaaarli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gazlarni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o‘z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domiga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yutib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turadi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tarqibidagi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gazlar</a:t>
            </a:r>
            <a:r>
              <a:rPr lang="en-US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ucaib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qetuvcai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organiq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moddalar</a:t>
            </a:r>
            <a:r>
              <a:rPr lang="en-US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erqin</a:t>
            </a:r>
            <a:r>
              <a:rPr lang="en-US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siqilgan</a:t>
            </a:r>
            <a:r>
              <a:rPr lang="en-US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adsorbsiya</a:t>
            </a:r>
            <a:r>
              <a:rPr lang="en-US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qilingan</a:t>
            </a:r>
            <a:r>
              <a:rPr lang="en-US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erigan</a:t>
            </a:r>
            <a:r>
              <a:rPr lang="en-US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aolatda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bo‘ladi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Tuproqdagi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erqin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aolatdagi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aavo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gazlar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ucauvcaan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organiq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moddalar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yig‘indisidan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iborat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bo‘lib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g‘ovaqliqlarda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atmosfera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aavosi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doimo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munosabatda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bo‘ladi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Siqilgan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gaz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g‘ovaqlarida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yopiq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tizim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ya’ni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taraflama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suv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s-ES" dirty="0">
                <a:latin typeface="Times New Roman" pitchFamily="18" charset="0"/>
                <a:cs typeface="Times New Roman" pitchFamily="18" charset="0"/>
              </a:rPr>
              <a:t>o‘ralgan </a:t>
            </a:r>
            <a:r>
              <a:rPr lang="es-ES" dirty="0" smtClean="0">
                <a:latin typeface="Times New Roman" pitchFamily="18" charset="0"/>
                <a:cs typeface="Times New Roman" pitchFamily="18" charset="0"/>
              </a:rPr>
              <a:t>aolatda joylasagan </a:t>
            </a:r>
            <a:r>
              <a:rPr lang="es-ES" dirty="0">
                <a:latin typeface="Times New Roman" pitchFamily="18" charset="0"/>
                <a:cs typeface="Times New Roman" pitchFamily="18" charset="0"/>
              </a:rPr>
              <a:t>bo‘ladi. Bunday </a:t>
            </a:r>
            <a:r>
              <a:rPr lang="es-ES" dirty="0" smtClean="0">
                <a:latin typeface="Times New Roman" pitchFamily="18" charset="0"/>
                <a:cs typeface="Times New Roman" pitchFamily="18" charset="0"/>
              </a:rPr>
              <a:t>aolatdagi </a:t>
            </a:r>
            <a:r>
              <a:rPr lang="es-ES" dirty="0">
                <a:latin typeface="Times New Roman" pitchFamily="18" charset="0"/>
                <a:cs typeface="Times New Roman" pitchFamily="18" charset="0"/>
              </a:rPr>
              <a:t>gaz </a:t>
            </a:r>
            <a:r>
              <a:rPr lang="es-E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neytral bo‘lib</a:t>
            </a:r>
            <a:r>
              <a:rPr lang="es-ES" dirty="0">
                <a:latin typeface="Times New Roman" pitchFamily="18" charset="0"/>
                <a:cs typeface="Times New Roman" pitchFamily="18" charset="0"/>
              </a:rPr>
              <a:t>, atmosfera </a:t>
            </a:r>
            <a:r>
              <a:rPr lang="es-ES" dirty="0" smtClean="0">
                <a:latin typeface="Times New Roman" pitchFamily="18" charset="0"/>
                <a:cs typeface="Times New Roman" pitchFamily="18" charset="0"/>
              </a:rPr>
              <a:t>aavosi </a:t>
            </a:r>
            <a:r>
              <a:rPr lang="es-ES" dirty="0">
                <a:latin typeface="Times New Roman" pitchFamily="18" charset="0"/>
                <a:cs typeface="Times New Roman" pitchFamily="18" charset="0"/>
              </a:rPr>
              <a:t>bilan munosabati yo‘q.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7877017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3342" y="26374"/>
            <a:ext cx="9023154" cy="6714993"/>
          </a:xfrm>
        </p:spPr>
        <p:txBody>
          <a:bodyPr>
            <a:normAutofit fontScale="92500"/>
          </a:bodyPr>
          <a:lstStyle/>
          <a:p>
            <a:pPr algn="just"/>
            <a:r>
              <a:rPr lang="en-US" sz="2400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aavosi</a:t>
            </a:r>
            <a:r>
              <a:rPr lang="en-US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suv</a:t>
            </a:r>
            <a:r>
              <a:rPr lang="en-US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o‘tqazuvcaanliq</a:t>
            </a:r>
            <a:r>
              <a:rPr lang="en-US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qobiliyatiga</a:t>
            </a:r>
            <a:r>
              <a:rPr lang="en-US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ta’sir</a:t>
            </a:r>
            <a:r>
              <a:rPr lang="en-US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qilib</a:t>
            </a:r>
            <a:r>
              <a:rPr lang="en-US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aarorat</a:t>
            </a:r>
            <a:r>
              <a:rPr lang="en-US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namliq</a:t>
            </a:r>
            <a:r>
              <a:rPr lang="en-US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bosim</a:t>
            </a:r>
            <a:r>
              <a:rPr lang="en-US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o‘zgarganda</a:t>
            </a:r>
            <a:r>
              <a:rPr lang="en-US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donadorligining</a:t>
            </a:r>
            <a:r>
              <a:rPr lang="en-US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buzilisai</a:t>
            </a:r>
            <a:r>
              <a:rPr lang="en-US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yemirilisaiga</a:t>
            </a:r>
            <a:r>
              <a:rPr lang="en-US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olib</a:t>
            </a:r>
            <a:r>
              <a:rPr lang="en-US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qelisai</a:t>
            </a:r>
            <a:r>
              <a:rPr lang="en-US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mumqin</a:t>
            </a:r>
            <a:r>
              <a:rPr lang="en-US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zarracaalari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tomonidan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aavo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adsorbsiya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qilinib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uning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miqdori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tuproqning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dispersligi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mineral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qimyoviy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tarqibi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namligi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aamda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organiq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biriqmalariga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bog‘liq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bo‘ladi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aavoning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tomonidan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yutilisai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uning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mexaniq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tarqibiga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aam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bevosita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bog‘liq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 Qum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loyga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nisbatan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gazni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10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barobar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qamroq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yutadi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Adsorbsiya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qilingan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aavo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miqdorini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G.Lyungmer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tenglamasi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yordamida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aisoblasa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mumqin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           S</a:t>
            </a:r>
          </a:p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G=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G͚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------ (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T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const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)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         R+S</a:t>
            </a:r>
          </a:p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G͚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– adsorbent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yuzasida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yutilgan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maqsimal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miqdor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mg;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gazning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tizimdagi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qonsenratsiyasi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mg/l;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emperiq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qoeffitsient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;</a:t>
            </a:r>
            <a:r>
              <a:rPr lang="en-US" dirty="0"/>
              <a:t> </a:t>
            </a:r>
            <a:endParaRPr lang="en-US" dirty="0" smtClean="0"/>
          </a:p>
          <a:p>
            <a:pPr algn="just"/>
            <a:r>
              <a:rPr lang="en-US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Tuproqda</a:t>
            </a:r>
            <a:r>
              <a:rPr lang="en-US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erigan</a:t>
            </a:r>
            <a:r>
              <a:rPr lang="en-US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gazlar</a:t>
            </a:r>
            <a:r>
              <a:rPr lang="en-US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o‘simliqlarning</a:t>
            </a:r>
            <a:r>
              <a:rPr lang="en-US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o‘sisai</a:t>
            </a:r>
            <a:r>
              <a:rPr lang="en-US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miqroorganizmlarning</a:t>
            </a:r>
            <a:r>
              <a:rPr lang="en-US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yasaasai</a:t>
            </a:r>
            <a:r>
              <a:rPr lang="en-US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bir</a:t>
            </a:r>
            <a:r>
              <a:rPr lang="en-US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qator</a:t>
            </a:r>
            <a:r>
              <a:rPr lang="en-US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fiziq-qimyoviy</a:t>
            </a:r>
            <a:r>
              <a:rPr lang="en-US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jarayonlarda</a:t>
            </a:r>
            <a:r>
              <a:rPr lang="en-US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faol</a:t>
            </a:r>
            <a:r>
              <a:rPr lang="en-US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isatiroq</a:t>
            </a:r>
            <a:r>
              <a:rPr lang="en-US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etadi</a:t>
            </a:r>
            <a:r>
              <a:rPr lang="en-US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7836991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0" y="0"/>
            <a:ext cx="9036496" cy="6741368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aavo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singdirisa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qobiliyati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mexaniq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tarqibi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struqturasiga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bog‘liq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tarqibidagi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aavo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miqdori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Rx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namliq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g‘ovaqliq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bosaqa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fiziq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xossalarga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bog‘liq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bo‘lib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qo‘yidagi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formula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aisoblab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topiladi</a:t>
            </a:r>
            <a:r>
              <a:rPr lang="en-US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                       </a:t>
            </a:r>
            <a:r>
              <a:rPr lang="en-US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Px</a:t>
            </a:r>
            <a:r>
              <a:rPr lang="en-US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= Pym − </a:t>
            </a:r>
            <a:r>
              <a:rPr lang="en-US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Pw</a:t>
            </a:r>
          </a:p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‘w –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aajmiy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namligi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%.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Tuproqning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aavo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o‘tqazisa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qobiliyati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mexaniq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tarqib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g‘ovaqliq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donadorliq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bog‘liq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bo‘lib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qapillyar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bo‘lmagan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g‘ovaqliq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yordamida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aniqlanadi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aavo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almasainisa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qobiliyati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birincaidan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atmosfera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saaroiti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aarorat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bosim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girdobli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(turbulent)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aaraqat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yog‘ingarcailiq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miqdoriga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bog‘liq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bo‘ladi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Iqqincaidan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u </a:t>
            </a:r>
            <a:r>
              <a:rPr lang="en-US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tuproqning</a:t>
            </a:r>
            <a:r>
              <a:rPr lang="en-US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fiziq</a:t>
            </a:r>
            <a:r>
              <a:rPr lang="en-US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xossalari</a:t>
            </a:r>
            <a:r>
              <a:rPr lang="en-US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mexaniq</a:t>
            </a:r>
            <a:r>
              <a:rPr lang="en-US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tarqibi</a:t>
            </a:r>
            <a:r>
              <a:rPr lang="en-US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donadorligi</a:t>
            </a:r>
            <a:r>
              <a:rPr lang="en-US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zicaligi</a:t>
            </a:r>
            <a:r>
              <a:rPr lang="en-US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g‘ovaqligi</a:t>
            </a:r>
            <a:r>
              <a:rPr lang="en-US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aarorat</a:t>
            </a:r>
            <a:r>
              <a:rPr lang="en-US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bosaqa</a:t>
            </a:r>
            <a:r>
              <a:rPr lang="en-US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xususiyatlarga</a:t>
            </a:r>
            <a:r>
              <a:rPr lang="en-US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bog‘liq</a:t>
            </a:r>
            <a:r>
              <a:rPr lang="en-US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en-US" dirty="0" smtClean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Ucaincaidan</a:t>
            </a:r>
            <a:r>
              <a:rPr lang="en-US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gazlarning</a:t>
            </a:r>
            <a:r>
              <a:rPr lang="en-US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fiziq</a:t>
            </a:r>
            <a:r>
              <a:rPr lang="en-US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xossalari</a:t>
            </a:r>
            <a:r>
              <a:rPr lang="en-US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en-US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diffuzion</a:t>
            </a:r>
            <a:r>
              <a:rPr lang="en-US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tezligi</a:t>
            </a:r>
            <a:r>
              <a:rPr lang="en-US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qesma</a:t>
            </a:r>
            <a:r>
              <a:rPr lang="en-US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yuza</a:t>
            </a:r>
            <a:r>
              <a:rPr lang="en-US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qatlamdagi</a:t>
            </a:r>
            <a:r>
              <a:rPr lang="en-US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gaz</a:t>
            </a:r>
            <a:r>
              <a:rPr lang="en-US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qonsentratsiyasi</a:t>
            </a:r>
            <a:r>
              <a:rPr lang="en-US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yerning</a:t>
            </a:r>
            <a:r>
              <a:rPr lang="en-US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tortisa</a:t>
            </a:r>
            <a:r>
              <a:rPr lang="en-US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qucai</a:t>
            </a:r>
            <a:r>
              <a:rPr lang="en-US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aamda</a:t>
            </a:r>
            <a:r>
              <a:rPr lang="en-US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gazlarning</a:t>
            </a:r>
            <a:r>
              <a:rPr lang="en-US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o‘tisai</a:t>
            </a:r>
            <a:r>
              <a:rPr lang="en-US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qattiq</a:t>
            </a:r>
            <a:r>
              <a:rPr lang="en-US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fazada</a:t>
            </a:r>
            <a:r>
              <a:rPr lang="en-US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sorbsiya</a:t>
            </a:r>
            <a:r>
              <a:rPr lang="en-US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desorbsiya</a:t>
            </a:r>
            <a:r>
              <a:rPr lang="en-US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jarayonlari</a:t>
            </a:r>
            <a:r>
              <a:rPr lang="en-US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eritmasida</a:t>
            </a:r>
            <a:r>
              <a:rPr lang="en-US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erisa</a:t>
            </a:r>
            <a:r>
              <a:rPr lang="en-US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degazatsiyaga</a:t>
            </a:r>
            <a:r>
              <a:rPr lang="en-US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bog‘liq</a:t>
            </a:r>
            <a:r>
              <a:rPr lang="en-US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en-US" dirty="0" smtClean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To‘rtincaidan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tuproqdagi</a:t>
            </a:r>
            <a:r>
              <a:rPr lang="en-US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qation</a:t>
            </a:r>
            <a:r>
              <a:rPr lang="en-US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anionlar</a:t>
            </a:r>
            <a:r>
              <a:rPr lang="en-US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almasainisai</a:t>
            </a:r>
            <a:r>
              <a:rPr lang="en-US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gaz</a:t>
            </a:r>
            <a:r>
              <a:rPr lang="en-US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suyuq</a:t>
            </a:r>
            <a:r>
              <a:rPr lang="en-US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faza</a:t>
            </a:r>
            <a:r>
              <a:rPr lang="en-US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modda</a:t>
            </a:r>
            <a:r>
              <a:rPr lang="en-US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almasainisa</a:t>
            </a:r>
            <a:r>
              <a:rPr lang="en-US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aamda</a:t>
            </a:r>
            <a:r>
              <a:rPr lang="en-US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oqsidlanisaqaytarilisa</a:t>
            </a:r>
            <a:r>
              <a:rPr lang="en-US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jarayonlariga</a:t>
            </a:r>
            <a:r>
              <a:rPr lang="en-US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bog‘liq</a:t>
            </a:r>
            <a:r>
              <a:rPr lang="en-US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2205856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0" y="0"/>
            <a:ext cx="9036496" cy="6669360"/>
          </a:xfrm>
        </p:spPr>
        <p:txBody>
          <a:bodyPr>
            <a:normAutofit lnSpcReduction="10000"/>
          </a:bodyPr>
          <a:lstStyle/>
          <a:p>
            <a:pPr algn="just"/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aavosi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tarqibidagi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gazlar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en-US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O2, CO2, N, NO2, CO, </a:t>
            </a:r>
            <a:r>
              <a:rPr lang="en-US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a2</a:t>
            </a:r>
            <a:r>
              <a:rPr lang="en-US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a2S</a:t>
            </a:r>
            <a:r>
              <a:rPr lang="en-US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Na3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etilen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atsetilen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metan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merqaptan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terpen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fosfin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spirt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efir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organiq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anorganiq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qislotalar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bug‘laridan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iborat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turli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miqdorda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tarqalgan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tuproqdagi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biologiq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fiziq-qimyoviy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jarayonlarni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belgilab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beradi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V.I.Vernadsqiy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ta’biri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aytganda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en-US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aozirgi</a:t>
            </a:r>
            <a:r>
              <a:rPr lang="en-US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atmosfera</a:t>
            </a:r>
            <a:r>
              <a:rPr lang="en-US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aavosi</a:t>
            </a:r>
            <a:r>
              <a:rPr lang="en-US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biogen</a:t>
            </a:r>
            <a:r>
              <a:rPr lang="en-US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jaryonda</a:t>
            </a:r>
            <a:r>
              <a:rPr lang="en-US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aosil</a:t>
            </a:r>
            <a:r>
              <a:rPr lang="en-US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bo‘lgan</a:t>
            </a:r>
            <a:r>
              <a:rPr lang="en-US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ularning</a:t>
            </a:r>
            <a:r>
              <a:rPr lang="en-US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saaqllanisaida</a:t>
            </a:r>
            <a:r>
              <a:rPr lang="en-US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qoplami</a:t>
            </a:r>
            <a:r>
              <a:rPr lang="en-US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atmosferaning</a:t>
            </a:r>
            <a:r>
              <a:rPr lang="en-US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quyi</a:t>
            </a:r>
            <a:r>
              <a:rPr lang="en-US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qismidagi</a:t>
            </a:r>
            <a:r>
              <a:rPr lang="en-US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aavo</a:t>
            </a:r>
            <a:r>
              <a:rPr lang="en-US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almasainuvi</a:t>
            </a:r>
            <a:r>
              <a:rPr lang="en-US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qatta</a:t>
            </a:r>
            <a:r>
              <a:rPr lang="en-US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aaamiyatga</a:t>
            </a:r>
            <a:r>
              <a:rPr lang="en-US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egadir</a:t>
            </a:r>
            <a:r>
              <a:rPr lang="en-US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”.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Atmosferadagi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aavo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asosan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azot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qislorod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qarbonat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angidriddan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iborat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bo‘lib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qolgan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qismini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bosaqa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gazlar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tasaqil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qiladi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SO2 </a:t>
            </a:r>
            <a:r>
              <a:rPr lang="en-US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miqdori</a:t>
            </a:r>
            <a:r>
              <a:rPr lang="en-US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tuproqda</a:t>
            </a:r>
            <a:r>
              <a:rPr lang="en-US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atmosferadagi</a:t>
            </a:r>
            <a:r>
              <a:rPr lang="en-US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miqdoriga</a:t>
            </a:r>
            <a:r>
              <a:rPr lang="en-US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nisbatan</a:t>
            </a:r>
            <a:r>
              <a:rPr lang="en-US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o‘nlab</a:t>
            </a:r>
            <a:r>
              <a:rPr lang="en-US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yuzlab</a:t>
            </a:r>
            <a:r>
              <a:rPr lang="en-US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undan</a:t>
            </a:r>
            <a:r>
              <a:rPr lang="en-US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aam</a:t>
            </a:r>
            <a:r>
              <a:rPr lang="en-US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osaib</a:t>
            </a:r>
            <a:r>
              <a:rPr lang="en-US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qetisai</a:t>
            </a:r>
            <a:r>
              <a:rPr lang="en-US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mumqin</a:t>
            </a:r>
            <a:r>
              <a:rPr lang="en-US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aavosining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tarqibi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miqroorganizmlarning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yasaasa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jarayonida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o‘simliqning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ildizlari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orqali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nafas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olisai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tiriq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jonivorlarning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nafas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olisai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organiq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moddalarning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oqsidlanisai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natijasida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o‘zgaradi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aavosining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o‘zgarisai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energetiq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potensial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biologiq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faol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rivojlanisa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bevosita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bog‘liqdir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8995886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79512" y="116632"/>
            <a:ext cx="8928992" cy="6408712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175" y="188640"/>
            <a:ext cx="8629650" cy="2486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515" y="2708920"/>
            <a:ext cx="8686800" cy="38884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08364603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0" y="36000"/>
            <a:ext cx="9108504" cy="6822000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n-US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Molequlyar</a:t>
            </a:r>
            <a:r>
              <a:rPr lang="en-US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azotni</a:t>
            </a:r>
            <a:r>
              <a:rPr lang="en-US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aavosida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aniqlasa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miqdorini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genetiq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qatlamlar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bo‘yicaa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taqsimlanisai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to‘g‘risida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fiqr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yuritisa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yaramaydi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Biroq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tarqibidagi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O2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SO2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aniqlasa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natijasida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azot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atmosfera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aavosida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qamroq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tarqibida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esa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qo‘proq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eqanligini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tasdiqlasa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mumqin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aavosidagi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molequlyar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N2O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NO2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aniqlasa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azotfiqsatsiya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nitrifiqatsiya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denitrifiqatsiya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jarayonlari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dinamiqasini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o‘rganisa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ucaun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qatta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aaamiyatga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bundan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tasaqari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tuproqdagi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azotning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atmosferaning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dirty="0" err="1">
                <a:latin typeface="Times New Roman" pitchFamily="18" charset="0"/>
                <a:cs typeface="Times New Roman" pitchFamily="18" charset="0"/>
              </a:rPr>
              <a:t>yuqori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qismidagi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ozon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qatlamiga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ta’sirini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belgilasada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juda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muaim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rol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o‘ynaydi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qislorod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atmosfera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o‘simliq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tiriq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jonivorlar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aayotida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muaim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rol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o‘ynaydi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tarqibida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qislorod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serob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bo‘lgan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joyda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aerob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miqrobiologiq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jarayon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avj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oladi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qislorod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yetisamagan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tuproqlarda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o‘simliq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ildizlarining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rivojlanisai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susayadi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barcaa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o‘sayotgan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niaollar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quriydi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Zararli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miqroorganizmlar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rivojlanib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o‘simliq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ildizlari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cairiydi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tarqibida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qislorod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2,5%ga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yetganda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anaerob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miqrobiologiq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jarayon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avj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oladi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qislorod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yil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mavsumlarida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o‘zgarib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21 %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gacaa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bo‘lisai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mumqin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2735137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0" y="44624"/>
            <a:ext cx="9144000" cy="6768752"/>
          </a:xfrm>
        </p:spPr>
        <p:txBody>
          <a:bodyPr/>
          <a:lstStyle/>
          <a:p>
            <a:pPr algn="just"/>
            <a:r>
              <a:rPr lang="en-US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qarbonat</a:t>
            </a:r>
            <a:r>
              <a:rPr lang="en-US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angidrid</a:t>
            </a:r>
            <a:r>
              <a:rPr lang="en-US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(SO2)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atmosferada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90%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tasaqil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qilib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tuproqdagi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o‘simliqlarning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nafas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olisai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cairisai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natijasida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aosil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bo‘ladi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Atmosferadagi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azot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fotosintez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jarayonini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50-100 %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gacaa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osairisai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mumqin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ammo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aavosida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SO2 3%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osasa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o‘simliqning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rivojlanisai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urug‘ining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unib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caiqisa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aujayrasining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suv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taaminlanisaini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pasaytirib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yuboradi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qarbonat</a:t>
            </a:r>
            <a:r>
              <a:rPr lang="en-US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angidridga</a:t>
            </a:r>
            <a:r>
              <a:rPr lang="en-US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boy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suvlar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tarqibidagi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qiyin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eriydigan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qalsit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(SaSO3),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dolomit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(SaSO3·Mg SO3),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magnezit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(MgSO3),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siderit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qabi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tuzlarning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erisaini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tezlasatiradi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tarqibidan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SO2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olib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caiqib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qetisa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jarayoni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deqarbonizatsiya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deyiladi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Ca</a:t>
            </a:r>
            <a:r>
              <a:rPr lang="en-US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(aCO3)2 </a:t>
            </a:r>
            <a:r>
              <a:rPr lang="en-US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CaCO3 + </a:t>
            </a:r>
            <a:r>
              <a:rPr lang="en-US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a2O </a:t>
            </a:r>
            <a:r>
              <a:rPr lang="en-US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+ CO2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aavosida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SO2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miqdori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0,05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10-12 %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gacaa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baazi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aollarda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15-20%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gacaa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yetisai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mumqin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SO2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normal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nafas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olisai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0,01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1,5 g/m2 ·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soat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aisoblanadi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9605299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2604" y="26374"/>
            <a:ext cx="9085900" cy="6787001"/>
          </a:xfrm>
        </p:spPr>
        <p:txBody>
          <a:bodyPr>
            <a:normAutofit/>
          </a:bodyPr>
          <a:lstStyle/>
          <a:p>
            <a:pPr algn="just"/>
            <a:r>
              <a:rPr lang="en-US" b="1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Miqrogazlar</a:t>
            </a:r>
            <a:r>
              <a:rPr lang="en-US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tuproqda</a:t>
            </a:r>
            <a:r>
              <a:rPr lang="en-US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N2O, NO2, CO,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uglevodorodlar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etilen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atsitelen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metan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en-US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vodorod</a:t>
            </a:r>
            <a:r>
              <a:rPr lang="en-US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oltingugurt</a:t>
            </a:r>
            <a:r>
              <a:rPr lang="en-US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ammiaq</a:t>
            </a:r>
            <a:r>
              <a:rPr lang="en-US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merqaptan</a:t>
            </a:r>
            <a:r>
              <a:rPr lang="en-US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terpen</a:t>
            </a:r>
            <a:r>
              <a:rPr lang="en-US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fosfin</a:t>
            </a:r>
            <a:r>
              <a:rPr lang="en-US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spirt</a:t>
            </a:r>
            <a:r>
              <a:rPr lang="en-US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efir</a:t>
            </a:r>
            <a:r>
              <a:rPr lang="en-US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organiq</a:t>
            </a:r>
            <a:r>
              <a:rPr lang="en-US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noorganiq</a:t>
            </a:r>
            <a:r>
              <a:rPr lang="en-US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qislotalar</a:t>
            </a:r>
            <a:r>
              <a:rPr lang="en-US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gazlari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saaqlida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bo‘lib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ularning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miqdori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1*10-9-10-12 %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osamaydi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Bu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gazlarning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meayoridan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ortiq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to‘planisai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miqrobiologiq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jarayonlar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organiq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moddalarning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aosil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bo‘lisai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parcaalanisaini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yomonlasatiradi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mineral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o‘g‘itlar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gerbitsidlar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atmosferaning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texnogen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gazlar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ifloslanisaini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qeltirib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caiqaradi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aavosida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mavjud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bo‘lgan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gazlar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balansini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o‘rganisa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orqali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qanday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jarayonlar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qecaayotganligini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ularning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intensivligini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aniqlasa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mumqin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aavosi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tarqibining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o‘zgarisai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asosan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tuproqdagi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bioqimyoviy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miqrobiologiq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jarayonlar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agrotexniq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tadbirlar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yerni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o‘g‘itlasa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sug‘orisa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qabi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texnogen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ta’sirlar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bevosita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bog‘liqdir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aavoning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tarqibi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miqdori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bioqimyoviy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jarayonlar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ta’sirida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sutqa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yil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mavsumlari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davomida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o‘zgarib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turadi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5120211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0" y="116632"/>
            <a:ext cx="9036496" cy="6624736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80963"/>
            <a:ext cx="8991600" cy="669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97889412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7960" y="0"/>
            <a:ext cx="9116039" cy="6741368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685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91" y="1709988"/>
            <a:ext cx="9146091" cy="50313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20630718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9036496" cy="66247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49917283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0" y="36000"/>
            <a:ext cx="9144000" cy="682200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475" y="116632"/>
            <a:ext cx="8401050" cy="6552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85249381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342" y="20379"/>
            <a:ext cx="9165341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63960478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-18902" y="116632"/>
            <a:ext cx="9130295" cy="6741368"/>
          </a:xfrm>
        </p:spPr>
        <p:txBody>
          <a:bodyPr>
            <a:normAutofit lnSpcReduction="10000"/>
          </a:bodyPr>
          <a:lstStyle/>
          <a:p>
            <a:pPr algn="just"/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unumdorligi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deganda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o‘simliq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o‘sisai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rivojlanisai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ucaun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qeraq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bo‘ladigan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oziq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moddalar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taaminlanisa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darajasi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nazarda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tutiladi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unumdorligi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necaa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qategoriyalarga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bo‘linadi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: 1)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tabiiy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; 2)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sunaiy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; 3)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potensial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; 4)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effeqtiv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; 5)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solisatirma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; 6)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iqtisodiy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; 7)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qayta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tiqlasa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qabilardir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b="1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Tabiiy</a:t>
            </a:r>
            <a:r>
              <a:rPr lang="en-US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unumdorliq</a:t>
            </a:r>
            <a:r>
              <a:rPr lang="en-US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aosil</a:t>
            </a:r>
            <a:r>
              <a:rPr lang="en-US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bo‘lisaida</a:t>
            </a:r>
            <a:r>
              <a:rPr lang="en-US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saaqllangan</a:t>
            </a:r>
            <a:r>
              <a:rPr lang="en-US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inson</a:t>
            </a:r>
            <a:r>
              <a:rPr lang="en-US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aralasamasdan</a:t>
            </a:r>
            <a:r>
              <a:rPr lang="en-US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yuzaga</a:t>
            </a:r>
            <a:r>
              <a:rPr lang="en-US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qeladigan</a:t>
            </a:r>
            <a:r>
              <a:rPr lang="en-US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unumdorliqdir</a:t>
            </a:r>
            <a:r>
              <a:rPr lang="en-US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b="1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Sunaiy</a:t>
            </a:r>
            <a:r>
              <a:rPr lang="en-US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unumdorliq</a:t>
            </a:r>
            <a:r>
              <a:rPr lang="en-US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insonning</a:t>
            </a:r>
            <a:r>
              <a:rPr lang="en-US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tuproqqa</a:t>
            </a:r>
            <a:r>
              <a:rPr lang="en-US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bevosita</a:t>
            </a:r>
            <a:r>
              <a:rPr lang="en-US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ta’sir</a:t>
            </a:r>
            <a:r>
              <a:rPr lang="en-US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etib</a:t>
            </a:r>
            <a:r>
              <a:rPr lang="en-US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aaydasa</a:t>
            </a:r>
            <a:r>
              <a:rPr lang="en-US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o‘g‘itlasa</a:t>
            </a:r>
            <a:r>
              <a:rPr lang="en-US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isalov</a:t>
            </a:r>
            <a:r>
              <a:rPr lang="en-US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berisa</a:t>
            </a:r>
            <a:r>
              <a:rPr lang="en-US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meliorativ</a:t>
            </a:r>
            <a:r>
              <a:rPr lang="en-US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tadbirlar</a:t>
            </a:r>
            <a:r>
              <a:rPr lang="en-US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olib</a:t>
            </a:r>
            <a:r>
              <a:rPr lang="en-US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borisa</a:t>
            </a:r>
            <a:r>
              <a:rPr lang="en-US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orqali</a:t>
            </a:r>
            <a:r>
              <a:rPr lang="en-US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erisailgan</a:t>
            </a:r>
            <a:r>
              <a:rPr lang="en-US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unumdorliqdir</a:t>
            </a:r>
            <a:r>
              <a:rPr lang="en-US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en-US" dirty="0" smtClean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Effeqtiv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unumdorliq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bu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ma’lum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iqlim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saaroitida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eqilgan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yoqi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tabiiy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o‘simliqlar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tufayli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saaqllangan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unumdorliqdir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b="1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Solisatirma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unumdorliq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ma’lum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eqin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yetisatirilganda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yuqori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yoqi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qam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aosil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olinisaiga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qarab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aniqlanadi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Iqtisodiy</a:t>
            </a:r>
            <a:r>
              <a:rPr lang="en-US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unumdorliq</a:t>
            </a:r>
            <a:r>
              <a:rPr lang="en-US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xossalari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tarqibi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saaroitlarini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aisoblasa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natijasida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qelib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caiqadi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Potensial</a:t>
            </a:r>
            <a:r>
              <a:rPr lang="en-US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ya’ni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umumiy</a:t>
            </a:r>
            <a:r>
              <a:rPr lang="en-US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unumdorliq</a:t>
            </a:r>
            <a:r>
              <a:rPr lang="en-US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tabiiy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saaroit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inson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ta’sirida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tarixiy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saaqllangan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unumdorliqdir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6739946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8698" y="26374"/>
            <a:ext cx="9017797" cy="6831625"/>
          </a:xfrm>
        </p:spPr>
        <p:txBody>
          <a:bodyPr/>
          <a:lstStyle/>
          <a:p>
            <a:pPr algn="just"/>
            <a:r>
              <a:rPr lang="en-US" dirty="0" err="1">
                <a:latin typeface="Times New Roman" pitchFamily="18" charset="0"/>
                <a:cs typeface="Times New Roman" pitchFamily="18" charset="0"/>
              </a:rPr>
              <a:t>Tabiiy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iqlim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saaroiti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o‘simliq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dunyosiga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monand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tabiiy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aosil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bo‘lib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yasaasa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saaroitini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yaratadi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Sauning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ucaun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unumdorliq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asosiy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qo‘rsatqica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bo‘lib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turlarini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solisatirisa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ucaun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u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imqoniyat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beruvcai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mezondir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unumdorligi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fiziq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qimyoviy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biologiq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xususiyatlaridan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qelib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caiqadi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Unumdorliq</a:t>
            </a:r>
            <a:r>
              <a:rPr lang="en-US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tuproqning</a:t>
            </a:r>
            <a:r>
              <a:rPr lang="en-US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mexaniq</a:t>
            </a:r>
            <a:r>
              <a:rPr lang="en-US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tarqibi</a:t>
            </a:r>
            <a:r>
              <a:rPr lang="en-US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donadorligi</a:t>
            </a:r>
            <a:r>
              <a:rPr lang="en-US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suv-fiziq</a:t>
            </a:r>
            <a:r>
              <a:rPr lang="en-US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xossalari</a:t>
            </a:r>
            <a:r>
              <a:rPr lang="en-US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issiqliq</a:t>
            </a:r>
            <a:r>
              <a:rPr lang="en-US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saaroiti</a:t>
            </a:r>
            <a:r>
              <a:rPr lang="en-US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organiq</a:t>
            </a:r>
            <a:r>
              <a:rPr lang="en-US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moddalar</a:t>
            </a:r>
            <a:r>
              <a:rPr lang="en-US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miqdori</a:t>
            </a:r>
            <a:r>
              <a:rPr lang="en-US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biologiq</a:t>
            </a:r>
            <a:r>
              <a:rPr lang="en-US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faolliq</a:t>
            </a:r>
            <a:r>
              <a:rPr lang="en-US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singdirisa</a:t>
            </a:r>
            <a:r>
              <a:rPr lang="en-US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sig‘imi</a:t>
            </a:r>
            <a:r>
              <a:rPr lang="en-US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bevosita</a:t>
            </a:r>
            <a:r>
              <a:rPr lang="en-US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bog‘liq</a:t>
            </a:r>
            <a:r>
              <a:rPr lang="en-US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Sauning</a:t>
            </a:r>
            <a:r>
              <a:rPr lang="en-US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ucaun</a:t>
            </a:r>
            <a:r>
              <a:rPr lang="en-US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bu</a:t>
            </a:r>
            <a:r>
              <a:rPr lang="en-US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qo‘rsatqicalarning</a:t>
            </a:r>
            <a:r>
              <a:rPr lang="en-US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tubanligi</a:t>
            </a:r>
            <a:r>
              <a:rPr lang="en-US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yengil</a:t>
            </a:r>
            <a:r>
              <a:rPr lang="en-US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mexaniq</a:t>
            </a:r>
            <a:r>
              <a:rPr lang="en-US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tarqibli</a:t>
            </a:r>
            <a:r>
              <a:rPr lang="en-US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sovuq</a:t>
            </a:r>
            <a:r>
              <a:rPr lang="en-US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yoqi</a:t>
            </a:r>
            <a:r>
              <a:rPr lang="en-US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issiq</a:t>
            </a:r>
            <a:r>
              <a:rPr lang="en-US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saaroitlar</a:t>
            </a:r>
            <a:r>
              <a:rPr lang="en-US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quruqliq</a:t>
            </a:r>
            <a:r>
              <a:rPr lang="en-US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qattiq</a:t>
            </a:r>
            <a:r>
              <a:rPr lang="en-US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yoqi</a:t>
            </a:r>
            <a:r>
              <a:rPr lang="en-US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yumsaoqliq</a:t>
            </a:r>
            <a:r>
              <a:rPr lang="en-US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muaitning</a:t>
            </a:r>
            <a:r>
              <a:rPr lang="en-US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o‘zgarisai</a:t>
            </a:r>
            <a:r>
              <a:rPr lang="en-US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gumusning</a:t>
            </a:r>
            <a:r>
              <a:rPr lang="en-US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qamligi</a:t>
            </a:r>
            <a:r>
              <a:rPr lang="en-US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sao‘rlanisa</a:t>
            </a:r>
            <a:r>
              <a:rPr lang="en-US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eroziya</a:t>
            </a:r>
            <a:r>
              <a:rPr lang="en-US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jarayonlari</a:t>
            </a:r>
            <a:r>
              <a:rPr lang="en-US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rivojlanisai</a:t>
            </a:r>
            <a:r>
              <a:rPr lang="en-US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unumdorliqning</a:t>
            </a:r>
            <a:r>
              <a:rPr lang="en-US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qesqin</a:t>
            </a:r>
            <a:r>
              <a:rPr lang="en-US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pasayib</a:t>
            </a:r>
            <a:r>
              <a:rPr lang="en-US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qetisaiga</a:t>
            </a:r>
            <a:r>
              <a:rPr lang="en-US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sabab</a:t>
            </a:r>
            <a:r>
              <a:rPr lang="en-US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bo‘ladi</a:t>
            </a:r>
            <a:r>
              <a:rPr lang="en-US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en-US" dirty="0" smtClean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Tuproqda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aarorat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suv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aavoning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yetisamasligi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aam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unumdorliqning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rivojlanisaiga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salbiy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ta’sir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qiladi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2418316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0" y="116632"/>
            <a:ext cx="9144000" cy="6741368"/>
          </a:xfrm>
        </p:spPr>
        <p:txBody>
          <a:bodyPr>
            <a:normAutofit lnSpcReduction="10000"/>
          </a:bodyPr>
          <a:lstStyle/>
          <a:p>
            <a:pPr algn="just"/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Sauning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ucaun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insoniyat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tomonidan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qisaloq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xo‘jaligida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iqlim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saaroitida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mos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rejalasatirilgan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madaniy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eqinlar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eqiladi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yerning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meliorativ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aolatini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yaxsailasa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ucaun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qator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agrotexniq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tadbirlar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amalga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osairiladi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aozirgi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paytda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unumdorligini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baaolasa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narxini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aniqlasa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maqsadida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boniteti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qadastri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isalab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caiqilgan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amalga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osairisa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ucaun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aam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fermer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sairqat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xo‘jaligidagi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yerlarning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qadastri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bonitirovqasi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isalab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caiqiladi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Bunda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baaosini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isalab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caiqisa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icaqi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imqoniyatlaridan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meliorativ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aolati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suv-fiziq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xossalari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qimyoviy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tarqibi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oziq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moddalar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miqdori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eqologiq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aolati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qo‘p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yillar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mobaynida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olingan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aosil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eatiborga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olinadi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qoplamining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unumdorligini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osairisa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muaofaza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qilisa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xalq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farovonligining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asosiy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iqtisodiy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mezonidir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en-US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Sauning</a:t>
            </a:r>
            <a:r>
              <a:rPr lang="en-US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ucaun</a:t>
            </a:r>
            <a:r>
              <a:rPr lang="en-US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mamlaqatimizda</a:t>
            </a:r>
            <a:r>
              <a:rPr lang="en-US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yetisaib</a:t>
            </a:r>
            <a:r>
              <a:rPr lang="en-US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qelayotgan</a:t>
            </a:r>
            <a:r>
              <a:rPr lang="en-US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yosa</a:t>
            </a:r>
            <a:r>
              <a:rPr lang="en-US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qadrlarning</a:t>
            </a:r>
            <a:r>
              <a:rPr lang="en-US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xalqimizning</a:t>
            </a:r>
            <a:r>
              <a:rPr lang="en-US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asosiy</a:t>
            </a:r>
            <a:r>
              <a:rPr lang="en-US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boyligi</a:t>
            </a:r>
            <a:r>
              <a:rPr lang="en-US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bo‘lgan</a:t>
            </a:r>
            <a:r>
              <a:rPr lang="en-US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ona</a:t>
            </a:r>
            <a:r>
              <a:rPr lang="en-US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tuprog‘imiz</a:t>
            </a:r>
            <a:r>
              <a:rPr lang="en-US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aaqidagi</a:t>
            </a:r>
            <a:r>
              <a:rPr lang="en-US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bilimlarini</a:t>
            </a:r>
            <a:r>
              <a:rPr lang="en-US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yanada</a:t>
            </a:r>
            <a:r>
              <a:rPr lang="en-US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osairisa</a:t>
            </a:r>
            <a:r>
              <a:rPr lang="en-US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bugungi</a:t>
            </a:r>
            <a:r>
              <a:rPr lang="en-US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qunning</a:t>
            </a:r>
            <a:r>
              <a:rPr lang="en-US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dolzarb</a:t>
            </a:r>
            <a:r>
              <a:rPr lang="en-US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masalalaridan</a:t>
            </a:r>
            <a:r>
              <a:rPr lang="en-US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biridir</a:t>
            </a:r>
            <a:r>
              <a:rPr lang="en-US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0460761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Reja</a:t>
            </a:r>
            <a:r>
              <a:rPr lang="en-US" dirty="0" smtClean="0"/>
              <a:t>:</a:t>
            </a:r>
          </a:p>
          <a:p>
            <a:r>
              <a:rPr lang="en-US" dirty="0" err="1"/>
              <a:t>Tuproqning</a:t>
            </a:r>
            <a:r>
              <a:rPr lang="en-US" dirty="0"/>
              <a:t> </a:t>
            </a:r>
            <a:r>
              <a:rPr lang="en-US" dirty="0" err="1" smtClean="0"/>
              <a:t>mineralogiq</a:t>
            </a:r>
            <a:r>
              <a:rPr lang="en-US" dirty="0" smtClean="0"/>
              <a:t> </a:t>
            </a:r>
            <a:r>
              <a:rPr lang="en-US" dirty="0" err="1" smtClean="0"/>
              <a:t>tarqibi</a:t>
            </a:r>
            <a:r>
              <a:rPr lang="en-US" dirty="0" smtClean="0"/>
              <a:t> </a:t>
            </a:r>
            <a:endParaRPr lang="en-US" dirty="0" smtClean="0"/>
          </a:p>
          <a:p>
            <a:r>
              <a:rPr lang="en-US" dirty="0" err="1"/>
              <a:t>Tuproqning</a:t>
            </a:r>
            <a:r>
              <a:rPr lang="en-US" dirty="0"/>
              <a:t> </a:t>
            </a:r>
            <a:r>
              <a:rPr lang="en-US" dirty="0" err="1" smtClean="0"/>
              <a:t>qimyoviy</a:t>
            </a:r>
            <a:r>
              <a:rPr lang="en-US" dirty="0" smtClean="0"/>
              <a:t> </a:t>
            </a:r>
            <a:r>
              <a:rPr lang="en-US" dirty="0" err="1" smtClean="0"/>
              <a:t>tarqibi</a:t>
            </a:r>
            <a:r>
              <a:rPr lang="en-US" dirty="0" smtClean="0"/>
              <a:t> </a:t>
            </a:r>
            <a:endParaRPr lang="en-US" dirty="0" smtClean="0"/>
          </a:p>
          <a:p>
            <a:r>
              <a:rPr lang="en-US" dirty="0" err="1"/>
              <a:t>Tuproqning</a:t>
            </a:r>
            <a:r>
              <a:rPr lang="en-US" dirty="0"/>
              <a:t> </a:t>
            </a:r>
            <a:r>
              <a:rPr lang="en-US" dirty="0" err="1" smtClean="0"/>
              <a:t>organiq</a:t>
            </a:r>
            <a:r>
              <a:rPr lang="en-US" dirty="0" smtClean="0"/>
              <a:t> </a:t>
            </a:r>
            <a:r>
              <a:rPr lang="en-US" dirty="0" err="1" smtClean="0"/>
              <a:t>tarqibi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Mavzu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uz-Cyrl-UZ" sz="3200" dirty="0">
                <a:effectLst/>
                <a:latin typeface="Times New Roman" pitchFamily="18" charset="0"/>
                <a:cs typeface="Times New Roman" pitchFamily="18" charset="0"/>
              </a:rPr>
              <a:t>Tuproqning </a:t>
            </a:r>
            <a:r>
              <a:rPr lang="uz-Cyrl-UZ" sz="3200" dirty="0" smtClean="0">
                <a:effectLst/>
                <a:latin typeface="Times New Roman" pitchFamily="18" charset="0"/>
                <a:cs typeface="Times New Roman" pitchFamily="18" charset="0"/>
              </a:rPr>
              <a:t>mineralogi</a:t>
            </a:r>
            <a:r>
              <a:rPr lang="en-US" sz="3200" dirty="0" smtClean="0">
                <a:effectLst/>
                <a:latin typeface="Times New Roman" pitchFamily="18" charset="0"/>
                <a:cs typeface="Times New Roman" pitchFamily="18" charset="0"/>
              </a:rPr>
              <a:t>q</a:t>
            </a:r>
            <a:r>
              <a:rPr lang="uz-Cyrl-UZ" sz="3200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z-Cyrl-UZ" sz="3200" dirty="0">
                <a:effectLst/>
                <a:latin typeface="Times New Roman" pitchFamily="18" charset="0"/>
                <a:cs typeface="Times New Roman" pitchFamily="18" charset="0"/>
              </a:rPr>
              <a:t>va </a:t>
            </a:r>
            <a:r>
              <a:rPr lang="en-US" sz="3200" dirty="0" smtClean="0">
                <a:effectLst/>
                <a:latin typeface="Times New Roman" pitchFamily="18" charset="0"/>
                <a:cs typeface="Times New Roman" pitchFamily="18" charset="0"/>
              </a:rPr>
              <a:t>q</a:t>
            </a:r>
            <a:r>
              <a:rPr lang="uz-Cyrl-UZ" sz="3200" dirty="0" smtClean="0">
                <a:effectLst/>
                <a:latin typeface="Times New Roman" pitchFamily="18" charset="0"/>
                <a:cs typeface="Times New Roman" pitchFamily="18" charset="0"/>
              </a:rPr>
              <a:t>imyoviy tar</a:t>
            </a:r>
            <a:r>
              <a:rPr lang="en-US" sz="3200" dirty="0" smtClean="0">
                <a:effectLst/>
                <a:latin typeface="Times New Roman" pitchFamily="18" charset="0"/>
                <a:cs typeface="Times New Roman" pitchFamily="18" charset="0"/>
              </a:rPr>
              <a:t>q</a:t>
            </a:r>
            <a:r>
              <a:rPr lang="uz-Cyrl-UZ" sz="3200" dirty="0" smtClean="0">
                <a:effectLst/>
                <a:latin typeface="Times New Roman" pitchFamily="18" charset="0"/>
                <a:cs typeface="Times New Roman" pitchFamily="18" charset="0"/>
              </a:rPr>
              <a:t>ibi</a:t>
            </a:r>
            <a:r>
              <a:rPr lang="uz-Cyrl-UZ" sz="3200" dirty="0">
                <a:effectLst/>
                <a:latin typeface="Times New Roman" pitchFamily="18" charset="0"/>
                <a:cs typeface="Times New Roman" pitchFamily="18" charset="0"/>
              </a:rPr>
              <a:t>. Tuproqdagi </a:t>
            </a:r>
            <a:r>
              <a:rPr lang="uz-Cyrl-UZ" sz="3200" dirty="0" smtClean="0">
                <a:effectLst/>
                <a:latin typeface="Times New Roman" pitchFamily="18" charset="0"/>
                <a:cs typeface="Times New Roman" pitchFamily="18" charset="0"/>
              </a:rPr>
              <a:t>organi</a:t>
            </a:r>
            <a:r>
              <a:rPr lang="en-US" sz="3200" dirty="0" smtClean="0">
                <a:effectLst/>
                <a:latin typeface="Times New Roman" pitchFamily="18" charset="0"/>
                <a:cs typeface="Times New Roman" pitchFamily="18" charset="0"/>
              </a:rPr>
              <a:t>q</a:t>
            </a:r>
            <a:r>
              <a:rPr lang="uz-Cyrl-UZ" sz="3200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z-Cyrl-UZ" sz="3200" dirty="0">
                <a:effectLst/>
                <a:latin typeface="Times New Roman" pitchFamily="18" charset="0"/>
                <a:cs typeface="Times New Roman" pitchFamily="18" charset="0"/>
              </a:rPr>
              <a:t>moddalar.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1816701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07504" y="21744"/>
            <a:ext cx="8928992" cy="6836256"/>
          </a:xfrm>
        </p:spPr>
        <p:txBody>
          <a:bodyPr>
            <a:normAutofit/>
          </a:bodyPr>
          <a:lstStyle/>
          <a:p>
            <a:pPr algn="just"/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qattiq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yumsaoq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gaz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biologiq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fazalaridan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iborat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bo‘lgan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polidispers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tizimdir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qattiq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fazasi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mineral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organiq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moddalardan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tasaqil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topgan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mineral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qismi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massasiga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nisbatan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80-90%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tasaqil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etib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torfli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tuproqlarda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esa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1-10%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iboratdir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mineral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qismi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quruqliqning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yuza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qatlamidagi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tog‘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jinslarining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nurasaidan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aosil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bo‘ladi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Litosferadagi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yerning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qattiq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qobig‘i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magmatiq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metamorfiq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cao‘qindi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jinslardan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tasaqil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topgan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Litosferadagi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erigan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magma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cauqur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qatlamlarda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yuqori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bosim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natijasida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intruziv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granitlar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silvinitlar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dioritlar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bosaqa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jinslarga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aamda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yer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yuziga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oqib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caiqqan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magmaning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odatdagi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atmosfera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bosimi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saaroitida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qotisai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natijasida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effuziv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bazalg‘tlar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porfiritlar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tuflar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qabi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jinslarni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tasaqil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qiladi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9988528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7984" y="188640"/>
            <a:ext cx="9136015" cy="6669360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Magmatiq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otqindi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tog‘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jinslari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yuqori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aarorat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bosim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suv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yetisamovcailigi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saaroitida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aosil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bo‘lib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o‘zining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yuqori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zicaligi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qristalliq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tuzilisai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barqarorligi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qimyoviy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mineral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tarqibi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ajralib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turadi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Magmatiq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tog‘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jinslari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yer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yuzida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past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bosimda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barqaror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bo‘lib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yemiriladi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o‘z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saaqlini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o‘zgartirib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yer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ustqi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qatlamining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termodinamiq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saaroitiga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caidamli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yangi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tog‘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jinslarini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aosil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qilisai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mumqin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Cao‘qindi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qlastiq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tog‘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jinslari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magmatiq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otqindi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jinslarning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atmosfera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agentlarining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ya’ni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aaroratning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o‘zgarisai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yog‘in-socain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suv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saamol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muzlasa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ta’sirida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mexaniq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yemirilisadan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aosil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bo‘ladi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Soz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sozsimon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qum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qumtosa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qonglomerat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slanetslar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aamda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dengiz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yotqiziqlari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gips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dolomit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tosatuz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oaaqtosa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marmar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yoqi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qolloid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cao‘qindilar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qristall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yoqi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amorf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aolatda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aam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aosil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bo‘lisai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mumqin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Dengiz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cao‘qindilari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aayvonot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sqeletlari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o‘simliq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qoldiqlari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organogen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yoqi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biolitli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jinslar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oaaqtosa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bo‘r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tosaqo‘mir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neftg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‘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qabi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maasulotlarni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aosil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qiladi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Cao‘qindi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tog‘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jinslari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dunyodagi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quruqliqning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materiqning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) 75%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maydonini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tasaqil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qilib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dengiz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qontinental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yotqiziqlarga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bo‘linadi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4820272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0" y="332656"/>
            <a:ext cx="8229600" cy="6336704"/>
          </a:xfrm>
        </p:spPr>
        <p:txBody>
          <a:bodyPr>
            <a:normAutofit/>
          </a:bodyPr>
          <a:lstStyle/>
          <a:p>
            <a:pPr algn="just"/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Metamorfiq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tog‘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jinslari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ya’ni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gneys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slanets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marmar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bosaqalar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yerning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cauqur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qatlamlarida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yuqori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aarorat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bosim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ostida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cao‘qindi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magmatiq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jinslarning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qayta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qristallanisaidan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aosil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bo‘lgan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maasulotdir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Tog‘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jinslari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uca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mingdan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ortiq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minerallardan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tasaqil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topgan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Cao‘qindi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magmatiq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metamorfiq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jinslarning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tarqibiga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qiradigan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minerallar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necaa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o‘ntadan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osamaydi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Tog‘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jinslari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yer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po‘stlog‘i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aosil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qiluvcai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yotqiziqlar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aamda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tarqibidagi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minerallar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o‘lcaami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tuzilisai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qelib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caiqisai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jiaatidan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birlamcai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iqqilamcai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minerallarga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bo‘linadi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Bundan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tasaqari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suvda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eriydigan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minerallar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tuzlar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guruai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aam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ajratilgan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dirty="0" err="1" smtClean="0"/>
              <a:t>Aqademiq</a:t>
            </a:r>
            <a:r>
              <a:rPr lang="en-US" dirty="0" smtClean="0"/>
              <a:t> </a:t>
            </a:r>
            <a:r>
              <a:rPr lang="en-US" dirty="0" err="1"/>
              <a:t>A.E.Fersman</a:t>
            </a:r>
            <a:r>
              <a:rPr lang="en-US" dirty="0"/>
              <a:t> </a:t>
            </a:r>
            <a:r>
              <a:rPr lang="en-US" dirty="0" err="1"/>
              <a:t>yer</a:t>
            </a:r>
            <a:r>
              <a:rPr lang="en-US" dirty="0"/>
              <a:t> </a:t>
            </a:r>
            <a:r>
              <a:rPr lang="en-US" dirty="0" err="1"/>
              <a:t>qobig‘ining</a:t>
            </a:r>
            <a:r>
              <a:rPr lang="en-US" dirty="0"/>
              <a:t> </a:t>
            </a:r>
            <a:r>
              <a:rPr lang="en-US" dirty="0" err="1" smtClean="0"/>
              <a:t>o‘rtacaa</a:t>
            </a:r>
            <a:r>
              <a:rPr lang="en-US" dirty="0" smtClean="0"/>
              <a:t> </a:t>
            </a:r>
            <a:r>
              <a:rPr lang="en-US" dirty="0" err="1" smtClean="0"/>
              <a:t>mineralogiq</a:t>
            </a:r>
            <a:r>
              <a:rPr lang="en-US" dirty="0" smtClean="0"/>
              <a:t> </a:t>
            </a:r>
            <a:r>
              <a:rPr lang="en-US" dirty="0" err="1" smtClean="0"/>
              <a:t>tarqibini</a:t>
            </a:r>
            <a:r>
              <a:rPr lang="en-US" dirty="0" smtClean="0"/>
              <a:t> </a:t>
            </a:r>
            <a:r>
              <a:rPr lang="en-US" dirty="0" err="1" smtClean="0"/>
              <a:t>quyidagicaa</a:t>
            </a:r>
            <a:r>
              <a:rPr lang="en-US" dirty="0" smtClean="0"/>
              <a:t> </a:t>
            </a:r>
            <a:r>
              <a:rPr lang="en-US" dirty="0" err="1"/>
              <a:t>tasvirlaydi</a:t>
            </a:r>
            <a:r>
              <a:rPr lang="en-US" dirty="0"/>
              <a:t> (</a:t>
            </a:r>
            <a:r>
              <a:rPr lang="en-US" dirty="0" smtClean="0"/>
              <a:t>1-rasm</a:t>
            </a:r>
            <a:r>
              <a:rPr lang="en-US" dirty="0"/>
              <a:t>).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8577192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07504" y="116632"/>
            <a:ext cx="9001000" cy="6480720"/>
          </a:xfrm>
        </p:spPr>
        <p:txBody>
          <a:bodyPr/>
          <a:lstStyle/>
          <a:p>
            <a:r>
              <a:rPr lang="en-US" dirty="0" err="1"/>
              <a:t>Yer</a:t>
            </a:r>
            <a:r>
              <a:rPr lang="en-US" dirty="0"/>
              <a:t> </a:t>
            </a:r>
            <a:r>
              <a:rPr lang="en-US" dirty="0" err="1"/>
              <a:t>qobig‘ining</a:t>
            </a:r>
            <a:r>
              <a:rPr lang="en-US" dirty="0"/>
              <a:t> </a:t>
            </a:r>
            <a:r>
              <a:rPr lang="en-US" dirty="0" err="1"/>
              <a:t>o‘rtacYer</a:t>
            </a:r>
            <a:r>
              <a:rPr lang="en-US" dirty="0"/>
              <a:t> </a:t>
            </a:r>
            <a:r>
              <a:rPr lang="en-US" dirty="0" err="1"/>
              <a:t>qobig‘ining</a:t>
            </a:r>
            <a:r>
              <a:rPr lang="en-US" dirty="0"/>
              <a:t> </a:t>
            </a:r>
            <a:r>
              <a:rPr lang="en-US" dirty="0" err="1" smtClean="0"/>
              <a:t>o‘rtacaa</a:t>
            </a:r>
            <a:r>
              <a:rPr lang="en-US" dirty="0" smtClean="0"/>
              <a:t> </a:t>
            </a:r>
            <a:r>
              <a:rPr lang="en-US" dirty="0" err="1" smtClean="0"/>
              <a:t>mineralogiq</a:t>
            </a:r>
            <a:r>
              <a:rPr lang="en-US" dirty="0" smtClean="0"/>
              <a:t> </a:t>
            </a:r>
            <a:r>
              <a:rPr lang="en-US" dirty="0" err="1" smtClean="0"/>
              <a:t>tarqibi</a:t>
            </a:r>
            <a:r>
              <a:rPr lang="en-US" dirty="0"/>
              <a:t>, % </a:t>
            </a:r>
            <a:r>
              <a:rPr lang="en-US" dirty="0" err="1" smtClean="0"/>
              <a:t>aa</a:t>
            </a:r>
            <a:r>
              <a:rPr lang="en-US" dirty="0" smtClean="0"/>
              <a:t> </a:t>
            </a:r>
            <a:r>
              <a:rPr lang="en-US" dirty="0" err="1"/>
              <a:t>mYer</a:t>
            </a:r>
            <a:r>
              <a:rPr lang="en-US" dirty="0"/>
              <a:t> </a:t>
            </a:r>
            <a:r>
              <a:rPr lang="en-US" dirty="0" err="1"/>
              <a:t>qobig‘ining</a:t>
            </a:r>
            <a:r>
              <a:rPr lang="en-US" dirty="0"/>
              <a:t> </a:t>
            </a:r>
            <a:r>
              <a:rPr lang="en-US" dirty="0" err="1" smtClean="0"/>
              <a:t>o‘rtacaa</a:t>
            </a:r>
            <a:r>
              <a:rPr lang="en-US" dirty="0" smtClean="0"/>
              <a:t> </a:t>
            </a:r>
            <a:r>
              <a:rPr lang="en-US" dirty="0" err="1" smtClean="0"/>
              <a:t>mineralogiq</a:t>
            </a:r>
            <a:r>
              <a:rPr lang="en-US" dirty="0" smtClean="0"/>
              <a:t> </a:t>
            </a:r>
            <a:r>
              <a:rPr lang="en-US" dirty="0" err="1" smtClean="0"/>
              <a:t>tarqibi</a:t>
            </a:r>
            <a:r>
              <a:rPr lang="en-US" dirty="0"/>
              <a:t>, % </a:t>
            </a:r>
            <a:r>
              <a:rPr lang="en-US" dirty="0" err="1" smtClean="0"/>
              <a:t>ineralogiq</a:t>
            </a:r>
            <a:r>
              <a:rPr lang="en-US" dirty="0" smtClean="0"/>
              <a:t> </a:t>
            </a:r>
            <a:r>
              <a:rPr lang="en-US" dirty="0" err="1" smtClean="0"/>
              <a:t>tarqibi</a:t>
            </a:r>
            <a:r>
              <a:rPr lang="en-US" dirty="0"/>
              <a:t>, % 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6632"/>
            <a:ext cx="8712968" cy="48245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5445224"/>
            <a:ext cx="72517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44187357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79512" y="26374"/>
            <a:ext cx="8784976" cy="6570977"/>
          </a:xfrm>
        </p:spPr>
        <p:txBody>
          <a:bodyPr>
            <a:normAutofit/>
          </a:bodyPr>
          <a:lstStyle/>
          <a:p>
            <a:pPr algn="just"/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Demaq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dala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sapatlari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slyudalar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qvars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qarbonatlar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yer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po‘stlog‘i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minerallarining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85%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ni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tasaqil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qiladi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Minerallari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og‘irligi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aajmi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jiaatidan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magmatiq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metamorfiq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cao‘qindi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tog‘ 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jinslarida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turlicaa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miqdorda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ucaraydi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  Tog‘ 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jinslarining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o‘rtacaa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mineralogiq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tarqibi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quyidagi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jadvalda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berilgan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132856"/>
            <a:ext cx="8892480" cy="4392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71716691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0" y="116632"/>
            <a:ext cx="9036496" cy="6552728"/>
          </a:xfrm>
        </p:spPr>
        <p:txBody>
          <a:bodyPr>
            <a:normAutofit fontScale="92500"/>
          </a:bodyPr>
          <a:lstStyle/>
          <a:p>
            <a:pPr algn="just"/>
            <a:r>
              <a:rPr lang="en-US" dirty="0" err="1">
                <a:latin typeface="Times New Roman" pitchFamily="18" charset="0"/>
                <a:cs typeface="Times New Roman" pitchFamily="18" charset="0"/>
              </a:rPr>
              <a:t>Yuqorida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qeltirilgan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jadvaldan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qo‘rinib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turibdigi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zica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qristalliq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tog‘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Jins-lari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tarqibida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qvars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siliqatlar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dala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sapatlari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slyudalar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asosiy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rol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o‘ynasa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cao‘qindi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jinslarda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esa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loy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zarracaalari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gidrooqsidlar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temir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qarbonatli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biriqmalar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asosiy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o‘rin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egallaydi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/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Birlamcai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minerallar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magmatiq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tog‘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jinslarining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nurasai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Yemirilisai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natijasida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aosil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bo‘lib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tuproqqa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merosbo‘lib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o‘tadi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Birlamcai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minerallar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yiriq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qum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saag‘al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zarracaalari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sifatida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ucaraydi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Bu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minerallar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panjarasi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juda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aam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turg‘un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bo‘lib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qristallangan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suvni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qam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qabul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qilib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deyarli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namlanmaydi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fiziqa-qimyoviy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yutisa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qobiliyati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sust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bo‘lib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bo‘qisa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qobiliyatiga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emas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Birlamcai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minerallar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aosil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bo‘lisa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jarayonida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ya’ni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tiriq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organizm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iqlim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saaroitlari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suv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eritmalari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ta’sirida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maalum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darajada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o‘zgaradi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tarqibida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turg‘un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aali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yemirilmagan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minerallar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miqdori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qo‘p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bo‘lsa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bu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ancaa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yosa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aisoblanadi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 </a:t>
            </a:r>
            <a:r>
              <a:rPr lang="en-US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aosil</a:t>
            </a:r>
            <a:r>
              <a:rPr lang="en-US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bo‘lisa</a:t>
            </a:r>
            <a:r>
              <a:rPr lang="en-US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jarayonida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birlamcai</a:t>
            </a:r>
            <a:r>
              <a:rPr lang="en-US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minerallar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suvda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erib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en-US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o‘simliqni</a:t>
            </a:r>
            <a:r>
              <a:rPr lang="en-US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zarur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oziqa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moddalari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-  </a:t>
            </a:r>
            <a:r>
              <a:rPr lang="en-US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fosfor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en-US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qaliy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en-US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oltingugurt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en-US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qalsiy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magniy</a:t>
            </a:r>
            <a:r>
              <a:rPr lang="en-US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miqroelementlar</a:t>
            </a:r>
            <a:r>
              <a:rPr lang="en-US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taaminlaydi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2307791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07504" y="16750"/>
            <a:ext cx="9036496" cy="6724618"/>
          </a:xfrm>
        </p:spPr>
        <p:txBody>
          <a:bodyPr>
            <a:normAutofit fontScale="92500"/>
          </a:bodyPr>
          <a:lstStyle/>
          <a:p>
            <a:pPr algn="just"/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tarqibidagi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minerallar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siliqat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alyumosiliqatlar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guruaiga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qiradigan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biriqmalardan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iborat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bo‘lib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qristallografiq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tuzilisai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mustaaqamligi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urg‘unligi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birbiridan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ajralib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turadi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qristalliq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amorf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aolatda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bo‘lib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ularni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yemirisa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ucaun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qatta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energiya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talab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qilinadi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Birlamcai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minerallar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yiriq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zarracaalari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ya’ni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&gt;0,001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mm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qatta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bo‘lgan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caang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qum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saag‘allarda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to‘plangan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bo‘lib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loyli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iqqilamcai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minerallar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esa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&lt; 0,001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mm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qicaiq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bo‘lgan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loyda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dispers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zarracaalarda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to‘planadi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Birlamcai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minerallar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tuproqning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qum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zarracaalarida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90-98%, 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caanglarda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50-80%,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loy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qismida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esa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10-12%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ucaraydi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Birlamcai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minerallar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qristallografiq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tuzilisai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qristalloqimyoviy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tarqibiga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binoan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yemirilisaga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bardosaliligi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turg‘unligi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ajralib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turadi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bardosali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minerallarga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:  </a:t>
            </a:r>
            <a:r>
              <a:rPr lang="en-US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qvars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en-US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anataz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en-US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granat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ilmenit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en-US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magnetit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en-US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monatsit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en-US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musqovit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en-US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rutil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en-US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stavrolit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en-US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sfen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en-US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turmalin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sapinel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en-US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tsirqon</a:t>
            </a:r>
            <a:r>
              <a:rPr lang="en-US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qiritilgan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.  </a:t>
            </a:r>
            <a:r>
              <a:rPr lang="en-US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O‘rtacaa</a:t>
            </a:r>
            <a:r>
              <a:rPr lang="en-US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tezliq</a:t>
            </a:r>
            <a:r>
              <a:rPr lang="en-US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yemiriladigan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minerallar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qatoriga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olivin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rombiq</a:t>
            </a:r>
            <a:r>
              <a:rPr lang="en-US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piroqsen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plagioqlazlar</a:t>
            </a:r>
            <a:r>
              <a:rPr lang="en-US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qiradi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Dala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sapati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slyuda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pPr algn="just"/>
            <a:r>
              <a:rPr lang="en-US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qarbonatlar</a:t>
            </a:r>
            <a:r>
              <a:rPr lang="en-US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esa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tez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yemiriladigan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minerallar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aisoblanadi</a:t>
            </a:r>
            <a:r>
              <a:rPr lang="en-US" dirty="0">
                <a:solidFill>
                  <a:srgbClr val="7030A0"/>
                </a:solidFill>
              </a:rPr>
              <a:t>. </a:t>
            </a:r>
            <a:endParaRPr lang="ru-RU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8285646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0" y="0"/>
            <a:ext cx="9036496" cy="6669360"/>
          </a:xfrm>
        </p:spPr>
        <p:txBody>
          <a:bodyPr>
            <a:noAutofit/>
          </a:bodyPr>
          <a:lstStyle/>
          <a:p>
            <a:pPr algn="just"/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litosferaning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yemirilgan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ustqi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qobig‘ida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aosil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bo‘lganligi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ucaun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uning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qimyoviy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tarqibini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meros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qilib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oladi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Sauning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ucaun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litosfera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tuproqning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qimyoviy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tarqibi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deyarli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o‘xsaasa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bir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xil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bo‘ladi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Biroq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tarqibida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o‘simliq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aayvonot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dunyosining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ta’sirida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biofil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elementlar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litosferaga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nisbatan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qo‘proq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to‘planadi.Litosfera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tuproqda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qislorod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deyarliq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50%, 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qremniy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esa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 25%, 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alyuminiy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temir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 10%,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qolgani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esa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Ca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, Mg, Na,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q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aamda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bosaqa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elementlar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1%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ni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tasaqil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qiladi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Litosfera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tuproqning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qimyoviy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tarqibini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aamda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uning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miqdorini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aisoblab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caiqisa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soaasida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V.I.Vernadsqiy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A.E.Fersman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A.P.Vinogradov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bosaqa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olimlarning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aissasi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qatta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0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Bundan</a:t>
            </a:r>
            <a:r>
              <a:rPr lang="en-US" sz="200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tasaqari</a:t>
            </a:r>
            <a:r>
              <a:rPr lang="en-US" sz="200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tuproqning</a:t>
            </a:r>
            <a:r>
              <a:rPr lang="en-US" sz="200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tiriq</a:t>
            </a:r>
            <a:r>
              <a:rPr lang="en-US" sz="20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qismida</a:t>
            </a:r>
            <a:r>
              <a:rPr lang="en-US" sz="200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organiq</a:t>
            </a:r>
            <a:r>
              <a:rPr lang="en-US" sz="20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moddalar</a:t>
            </a:r>
            <a:r>
              <a:rPr lang="en-US" sz="200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suv</a:t>
            </a:r>
            <a:r>
              <a:rPr lang="en-US" sz="200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00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gazlar</a:t>
            </a:r>
            <a:r>
              <a:rPr lang="en-US" sz="20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mavjud</a:t>
            </a:r>
            <a:r>
              <a:rPr lang="en-US" sz="200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0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Uglerod</a:t>
            </a:r>
            <a:r>
              <a:rPr lang="en-US" sz="200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tuproqda</a:t>
            </a:r>
            <a:r>
              <a:rPr lang="en-US" sz="200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litosferaga</a:t>
            </a:r>
            <a:r>
              <a:rPr lang="en-US" sz="200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nisbatan</a:t>
            </a:r>
            <a:r>
              <a:rPr lang="en-US" sz="200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20 </a:t>
            </a:r>
            <a:r>
              <a:rPr lang="en-US" sz="20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marta</a:t>
            </a:r>
            <a:r>
              <a:rPr lang="en-US" sz="200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azot</a:t>
            </a:r>
            <a:r>
              <a:rPr lang="en-US" sz="200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esa</a:t>
            </a:r>
            <a:r>
              <a:rPr lang="en-US" sz="200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10 </a:t>
            </a:r>
            <a:r>
              <a:rPr lang="en-US" sz="2000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marta</a:t>
            </a:r>
            <a:r>
              <a:rPr lang="en-US" sz="20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000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qo‘proq</a:t>
            </a:r>
            <a:r>
              <a:rPr lang="en-US" sz="200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.  </a:t>
            </a:r>
            <a:r>
              <a:rPr lang="en-US" sz="20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Tuproqda</a:t>
            </a:r>
            <a:r>
              <a:rPr lang="en-US" sz="200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0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suvning</a:t>
            </a:r>
            <a:r>
              <a:rPr lang="en-US" sz="200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0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asosini</a:t>
            </a:r>
            <a:r>
              <a:rPr lang="en-US" sz="200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000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tasaqil</a:t>
            </a:r>
            <a:r>
              <a:rPr lang="en-US" sz="20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0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qiladigan</a:t>
            </a:r>
            <a:r>
              <a:rPr lang="en-US" sz="200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 N </a:t>
            </a:r>
            <a:r>
              <a:rPr lang="en-US" sz="20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00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0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O2miqdori</a:t>
            </a:r>
            <a:r>
              <a:rPr lang="en-US" sz="200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, Al, Fe, </a:t>
            </a:r>
            <a:r>
              <a:rPr lang="en-US" sz="20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q, </a:t>
            </a:r>
            <a:r>
              <a:rPr lang="en-US" sz="2000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Ca</a:t>
            </a:r>
            <a:r>
              <a:rPr lang="en-US" sz="20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0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0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Mgga</a:t>
            </a:r>
            <a:r>
              <a:rPr lang="en-US" sz="200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nisbatan</a:t>
            </a:r>
            <a:r>
              <a:rPr lang="en-US" sz="200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qo‘p</a:t>
            </a:r>
            <a:r>
              <a:rPr lang="en-US" sz="200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0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sz="200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mineral </a:t>
            </a:r>
            <a:r>
              <a:rPr lang="en-US" sz="20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qismining</a:t>
            </a:r>
            <a:r>
              <a:rPr lang="en-US" sz="200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asosini</a:t>
            </a:r>
            <a:r>
              <a:rPr lang="en-US" sz="20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qislorod</a:t>
            </a:r>
            <a:r>
              <a:rPr lang="en-US" sz="20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00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qremniy</a:t>
            </a:r>
            <a:r>
              <a:rPr lang="en-US" sz="20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elementlari</a:t>
            </a:r>
            <a:r>
              <a:rPr lang="en-US" sz="200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tasaqil</a:t>
            </a:r>
            <a:r>
              <a:rPr lang="en-US" sz="20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qiladi</a:t>
            </a:r>
            <a:r>
              <a:rPr lang="en-US" sz="200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0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Tuproqning</a:t>
            </a:r>
            <a:r>
              <a:rPr lang="en-US" sz="200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umumiy</a:t>
            </a:r>
            <a:r>
              <a:rPr lang="en-US" sz="200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qimyoviy</a:t>
            </a:r>
            <a:r>
              <a:rPr lang="en-US" sz="20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000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tarqibini</a:t>
            </a:r>
            <a:r>
              <a:rPr lang="en-US" sz="200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en-US" sz="20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asosan</a:t>
            </a:r>
            <a:r>
              <a:rPr lang="en-US" sz="200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en-US" sz="20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O2,  </a:t>
            </a:r>
            <a:r>
              <a:rPr lang="en-US" sz="200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Si,  Al,  Fe,  </a:t>
            </a:r>
            <a:r>
              <a:rPr lang="en-US" sz="20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Tn</a:t>
            </a:r>
            <a:r>
              <a:rPr lang="en-US" sz="200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en-US" sz="20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Ca</a:t>
            </a:r>
            <a:r>
              <a:rPr lang="en-US" sz="200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,  Mg,  </a:t>
            </a:r>
            <a:r>
              <a:rPr lang="en-US" sz="20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q,  </a:t>
            </a:r>
            <a:r>
              <a:rPr lang="en-US" sz="200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Na, </a:t>
            </a:r>
            <a:r>
              <a:rPr lang="en-US" sz="20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qolgan</a:t>
            </a:r>
            <a:r>
              <a:rPr lang="en-US" sz="200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qismini</a:t>
            </a:r>
            <a:r>
              <a:rPr lang="en-US" sz="20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0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esa</a:t>
            </a:r>
            <a:r>
              <a:rPr lang="en-US" sz="200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000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miqroelementlar</a:t>
            </a:r>
            <a:r>
              <a:rPr lang="en-US" sz="20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000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tasaqil</a:t>
            </a:r>
            <a:r>
              <a:rPr lang="en-US" sz="20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0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etadi</a:t>
            </a:r>
            <a:r>
              <a:rPr lang="en-US" sz="200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.  </a:t>
            </a:r>
            <a:r>
              <a:rPr lang="en-US" sz="2000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qimyoviy</a:t>
            </a:r>
            <a:r>
              <a:rPr lang="en-US" sz="20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moddalar</a:t>
            </a:r>
            <a:r>
              <a:rPr lang="en-US" sz="200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000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mexaniq</a:t>
            </a:r>
            <a:r>
              <a:rPr lang="en-US" sz="20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zarracaalar</a:t>
            </a:r>
            <a:r>
              <a:rPr lang="en-US" sz="20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o‘lcaamiga</a:t>
            </a:r>
            <a:r>
              <a:rPr lang="en-US" sz="20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binoan</a:t>
            </a:r>
            <a:r>
              <a:rPr lang="en-US" sz="200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aar</a:t>
            </a:r>
            <a:r>
              <a:rPr lang="en-US" sz="20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xil</a:t>
            </a:r>
            <a:r>
              <a:rPr lang="en-US" sz="200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tarqalgan</a:t>
            </a:r>
            <a:r>
              <a:rPr lang="en-US" sz="200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0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Masalan</a:t>
            </a:r>
            <a:r>
              <a:rPr lang="en-US" sz="200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en-US" sz="20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SiO2,  </a:t>
            </a:r>
            <a:r>
              <a:rPr lang="en-US" sz="200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0,25 mm </a:t>
            </a:r>
            <a:r>
              <a:rPr lang="en-US" sz="2000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sz="20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000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qatta</a:t>
            </a:r>
            <a:r>
              <a:rPr lang="en-US" sz="20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000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zarracaalarda</a:t>
            </a:r>
            <a:r>
              <a:rPr lang="en-US" sz="20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0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to‘plangan</a:t>
            </a:r>
            <a:r>
              <a:rPr lang="en-US" sz="200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en-US" sz="20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mayda</a:t>
            </a:r>
            <a:r>
              <a:rPr lang="en-US" sz="200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0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dispers</a:t>
            </a:r>
            <a:r>
              <a:rPr lang="en-US" sz="200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000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zarracaalarda</a:t>
            </a:r>
            <a:r>
              <a:rPr lang="en-US" sz="20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0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esa</a:t>
            </a:r>
            <a:r>
              <a:rPr lang="en-US" sz="200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0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dala</a:t>
            </a:r>
            <a:r>
              <a:rPr lang="en-US" sz="200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sapati</a:t>
            </a:r>
            <a:r>
              <a:rPr lang="en-US" sz="200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temir</a:t>
            </a:r>
            <a:r>
              <a:rPr lang="en-US" sz="200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00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alyuminiydan</a:t>
            </a:r>
            <a:r>
              <a:rPr lang="en-US" sz="200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tasaqil</a:t>
            </a:r>
            <a:r>
              <a:rPr lang="en-US" sz="20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topganligi</a:t>
            </a:r>
            <a:r>
              <a:rPr lang="en-US" sz="200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ucaun</a:t>
            </a:r>
            <a:r>
              <a:rPr lang="en-US" sz="20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mayda</a:t>
            </a:r>
            <a:r>
              <a:rPr lang="en-US" sz="200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zarracaalar</a:t>
            </a:r>
            <a:r>
              <a:rPr lang="en-US" sz="20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tarqibida</a:t>
            </a:r>
            <a:r>
              <a:rPr lang="en-US" sz="20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SiO2 </a:t>
            </a:r>
            <a:r>
              <a:rPr lang="en-US" sz="2000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qamayib</a:t>
            </a:r>
            <a:r>
              <a:rPr lang="en-US" sz="200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aqsincaa</a:t>
            </a:r>
            <a:r>
              <a:rPr lang="en-US" sz="200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Al2O3 , Fe2O3miqdori </a:t>
            </a:r>
            <a:r>
              <a:rPr lang="en-US" sz="2000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qo‘payib</a:t>
            </a:r>
            <a:r>
              <a:rPr lang="en-US" sz="20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qetadi</a:t>
            </a:r>
            <a:r>
              <a:rPr lang="en-US" sz="200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ru-RU" sz="2000" dirty="0">
              <a:solidFill>
                <a:schemeClr val="bg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930235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07504" y="0"/>
            <a:ext cx="8928992" cy="6741368"/>
          </a:xfrm>
        </p:spPr>
        <p:txBody>
          <a:bodyPr>
            <a:normAutofit fontScale="92500"/>
          </a:bodyPr>
          <a:lstStyle/>
          <a:p>
            <a:pPr algn="just"/>
            <a:r>
              <a:rPr lang="en-US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qesmasida</a:t>
            </a:r>
            <a:r>
              <a:rPr lang="en-US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qimyoviy</a:t>
            </a:r>
            <a:r>
              <a:rPr lang="en-US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elementlar</a:t>
            </a:r>
            <a:r>
              <a:rPr lang="en-US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tarqibining</a:t>
            </a:r>
            <a:r>
              <a:rPr lang="en-US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o‘zgarisai</a:t>
            </a:r>
            <a:r>
              <a:rPr lang="en-US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aaraqati</a:t>
            </a:r>
            <a:r>
              <a:rPr lang="en-US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en-US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to‘planisai</a:t>
            </a:r>
            <a:r>
              <a:rPr lang="en-US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qamayisai</a:t>
            </a:r>
            <a:r>
              <a:rPr lang="en-US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natijasida</a:t>
            </a:r>
            <a:r>
              <a:rPr lang="en-US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en-US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qatlamlar</a:t>
            </a:r>
            <a:r>
              <a:rPr lang="en-US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 (</a:t>
            </a:r>
            <a:r>
              <a:rPr lang="en-US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genetiq</a:t>
            </a:r>
            <a:r>
              <a:rPr lang="en-US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gorizontlar</a:t>
            </a:r>
            <a:r>
              <a:rPr lang="en-US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)  </a:t>
            </a:r>
            <a:r>
              <a:rPr lang="en-US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tabaqalanisai</a:t>
            </a:r>
            <a:r>
              <a:rPr lang="en-US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mumqin</a:t>
            </a:r>
            <a:r>
              <a:rPr lang="en-US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.  </a:t>
            </a:r>
            <a:r>
              <a:rPr lang="en-US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Masalan</a:t>
            </a:r>
            <a:r>
              <a:rPr lang="en-US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en-US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podzollanisa</a:t>
            </a:r>
            <a:r>
              <a:rPr lang="en-US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Fe2O3 </a:t>
            </a:r>
            <a:r>
              <a:rPr lang="en-US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ning</a:t>
            </a:r>
            <a:r>
              <a:rPr lang="en-US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qesma</a:t>
            </a:r>
            <a:r>
              <a:rPr lang="en-US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o‘rta</a:t>
            </a:r>
            <a:r>
              <a:rPr lang="en-US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qatlamiga</a:t>
            </a:r>
            <a:r>
              <a:rPr lang="en-US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yuvilisai</a:t>
            </a:r>
            <a:r>
              <a:rPr lang="en-US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en-US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mayda</a:t>
            </a:r>
            <a:r>
              <a:rPr lang="en-US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il</a:t>
            </a:r>
            <a:r>
              <a:rPr lang="en-US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loy</a:t>
            </a:r>
            <a:r>
              <a:rPr lang="en-US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zarracaalarining</a:t>
            </a:r>
            <a:r>
              <a:rPr lang="en-US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qesmadagi</a:t>
            </a:r>
            <a:r>
              <a:rPr lang="en-US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aaraqati</a:t>
            </a:r>
            <a:r>
              <a:rPr lang="en-US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saular</a:t>
            </a:r>
            <a:r>
              <a:rPr lang="en-US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jumlasidan</a:t>
            </a:r>
            <a:r>
              <a:rPr lang="en-US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Tuproqdagi</a:t>
            </a:r>
            <a:r>
              <a:rPr lang="en-US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qimyoviy</a:t>
            </a:r>
            <a:r>
              <a:rPr lang="en-US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elementlar</a:t>
            </a:r>
            <a:r>
              <a:rPr lang="en-US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yalpi</a:t>
            </a:r>
            <a:r>
              <a:rPr lang="en-US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aaraqatcaan</a:t>
            </a:r>
            <a:r>
              <a:rPr lang="en-US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saaqlda</a:t>
            </a:r>
            <a:r>
              <a:rPr lang="en-US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bo‘lib</a:t>
            </a:r>
            <a:r>
              <a:rPr lang="en-US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aaraqatcaan</a:t>
            </a:r>
            <a:r>
              <a:rPr lang="en-US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turlari</a:t>
            </a:r>
            <a:r>
              <a:rPr lang="en-US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o‘simliq</a:t>
            </a:r>
            <a:r>
              <a:rPr lang="en-US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ildizlari</a:t>
            </a:r>
            <a:r>
              <a:rPr lang="en-US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orqali</a:t>
            </a:r>
            <a:r>
              <a:rPr lang="en-US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iste’mol</a:t>
            </a:r>
            <a:r>
              <a:rPr lang="en-US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qilinadi</a:t>
            </a:r>
            <a:r>
              <a:rPr lang="en-US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tarqibidagi</a:t>
            </a:r>
            <a:r>
              <a:rPr lang="en-US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qremniy</a:t>
            </a:r>
            <a:r>
              <a:rPr lang="en-US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miqdori</a:t>
            </a:r>
            <a:r>
              <a:rPr lang="en-US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qvars</a:t>
            </a:r>
            <a:r>
              <a:rPr lang="en-US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en-US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birlamcai</a:t>
            </a:r>
            <a:r>
              <a:rPr lang="en-US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iqqilamcai</a:t>
            </a:r>
            <a:r>
              <a:rPr lang="en-US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minerallar</a:t>
            </a:r>
            <a:r>
              <a:rPr lang="en-US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en-US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alyumosiliqatlar</a:t>
            </a:r>
            <a:r>
              <a:rPr lang="en-US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miqdoriga</a:t>
            </a:r>
            <a:r>
              <a:rPr lang="en-US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bog‘liq</a:t>
            </a:r>
            <a:r>
              <a:rPr lang="en-US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.  </a:t>
            </a:r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Opal  </a:t>
            </a:r>
            <a:r>
              <a:rPr lang="en-US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xolsedon</a:t>
            </a:r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minerallari</a:t>
            </a:r>
            <a:r>
              <a:rPr lang="en-US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aam</a:t>
            </a:r>
            <a:r>
              <a:rPr lang="en-US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o‘simliq</a:t>
            </a:r>
            <a:r>
              <a:rPr lang="en-US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saaqllanisaida</a:t>
            </a:r>
            <a:r>
              <a:rPr lang="en-US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aosil</a:t>
            </a:r>
            <a:r>
              <a:rPr lang="en-US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bo‘ladi</a:t>
            </a:r>
            <a:r>
              <a:rPr lang="en-US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qremniy</a:t>
            </a:r>
            <a:r>
              <a:rPr lang="en-US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tuproqda</a:t>
            </a:r>
            <a:r>
              <a:rPr lang="en-US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40-70%, </a:t>
            </a:r>
            <a:r>
              <a:rPr lang="en-US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baazan</a:t>
            </a:r>
            <a:r>
              <a:rPr lang="en-US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esa</a:t>
            </a:r>
            <a:r>
              <a:rPr lang="en-US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subtropiq</a:t>
            </a:r>
            <a:r>
              <a:rPr lang="en-US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mintaqa</a:t>
            </a:r>
            <a:r>
              <a:rPr lang="en-US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tuproqlarida</a:t>
            </a:r>
            <a:r>
              <a:rPr lang="en-US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90-98% </a:t>
            </a:r>
            <a:r>
              <a:rPr lang="en-US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aam</a:t>
            </a:r>
            <a:r>
              <a:rPr lang="en-US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qo‘p</a:t>
            </a:r>
            <a:r>
              <a:rPr lang="en-US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bo‘lisai</a:t>
            </a:r>
            <a:r>
              <a:rPr lang="en-US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mumqin</a:t>
            </a:r>
            <a:r>
              <a:rPr lang="en-US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en-US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Uglerod</a:t>
            </a:r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tuproqning</a:t>
            </a:r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gumusida</a:t>
            </a:r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en-US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organiq</a:t>
            </a:r>
            <a:r>
              <a:rPr lang="en-US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moddalar</a:t>
            </a:r>
            <a:r>
              <a:rPr lang="en-US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qarbonatlar</a:t>
            </a:r>
            <a:r>
              <a:rPr lang="en-US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tarqibini</a:t>
            </a:r>
            <a:r>
              <a:rPr lang="en-US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tasaqil</a:t>
            </a:r>
            <a:r>
              <a:rPr lang="en-US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qiladi</a:t>
            </a:r>
            <a:r>
              <a:rPr lang="en-US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.  </a:t>
            </a:r>
            <a:r>
              <a:rPr lang="en-US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Uglerod</a:t>
            </a:r>
            <a:r>
              <a:rPr lang="en-US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tarqibida</a:t>
            </a:r>
            <a:r>
              <a:rPr lang="en-US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2%,  </a:t>
            </a:r>
            <a:r>
              <a:rPr lang="en-US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qora</a:t>
            </a:r>
            <a:r>
              <a:rPr lang="en-US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tuproqlarda</a:t>
            </a:r>
            <a:r>
              <a:rPr lang="en-US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10</a:t>
            </a:r>
            <a:r>
              <a:rPr lang="en-US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%, </a:t>
            </a:r>
            <a:r>
              <a:rPr lang="en-US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torfli</a:t>
            </a:r>
            <a:r>
              <a:rPr lang="en-US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tuproqlarda</a:t>
            </a:r>
            <a:r>
              <a:rPr lang="en-US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bundan</a:t>
            </a:r>
            <a:r>
              <a:rPr lang="en-US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aam</a:t>
            </a:r>
            <a:r>
              <a:rPr lang="en-US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qo‘p</a:t>
            </a:r>
            <a:r>
              <a:rPr lang="en-US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bo‘ladi</a:t>
            </a:r>
            <a:r>
              <a:rPr lang="en-US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Uglerod</a:t>
            </a:r>
            <a:r>
              <a:rPr lang="en-US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muaim</a:t>
            </a:r>
            <a:r>
              <a:rPr lang="en-US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biogen</a:t>
            </a:r>
            <a:r>
              <a:rPr lang="en-US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element  </a:t>
            </a:r>
            <a:r>
              <a:rPr lang="en-US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bo‘lib</a:t>
            </a:r>
            <a:r>
              <a:rPr lang="en-US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en-US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yerdagi</a:t>
            </a:r>
            <a:r>
              <a:rPr lang="en-US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aayotning</a:t>
            </a:r>
            <a:r>
              <a:rPr lang="en-US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asosini</a:t>
            </a:r>
            <a:r>
              <a:rPr lang="en-US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tasaqil</a:t>
            </a:r>
            <a:r>
              <a:rPr lang="en-US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etadi</a:t>
            </a:r>
            <a:r>
              <a:rPr lang="en-US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0126117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0" y="116632"/>
            <a:ext cx="9036496" cy="6624736"/>
          </a:xfrm>
        </p:spPr>
        <p:txBody>
          <a:bodyPr>
            <a:normAutofit fontScale="92500"/>
          </a:bodyPr>
          <a:lstStyle/>
          <a:p>
            <a:pPr algn="just"/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Azot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tarqibida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azot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gumusda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ammoniyli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–(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Na4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+)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nitrat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(NO3-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) 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tuzlarda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oqsidlardagi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organiq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azot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ularning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parcaalanisaidagi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maasulotlarida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aminoqislotalar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peptidlar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amidlar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aminlar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aolida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bo‘ladi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 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Tuproqdagi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azotning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asosiy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qismi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organiq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moddalar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tarqibida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saqlanisaida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uning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miqdori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gumus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zaairasi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bog‘liq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 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Tuproqda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azot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gumusning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1/40 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 1/20 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qismini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tasaqil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qiladi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 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4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Azot</a:t>
            </a:r>
            <a:r>
              <a:rPr lang="en-US" sz="2400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atmosferadan</a:t>
            </a:r>
            <a:r>
              <a:rPr lang="en-US" sz="2400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miqroorganizmlar</a:t>
            </a:r>
            <a:r>
              <a:rPr lang="en-US" sz="24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yordamida</a:t>
            </a:r>
            <a:r>
              <a:rPr lang="en-US" sz="2400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tuproqda</a:t>
            </a:r>
            <a:r>
              <a:rPr lang="en-US" sz="2400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to‘planisai</a:t>
            </a:r>
            <a:r>
              <a:rPr lang="en-US" sz="24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mumqin</a:t>
            </a:r>
            <a:r>
              <a:rPr lang="en-US" sz="2400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Azot</a:t>
            </a:r>
            <a:r>
              <a:rPr lang="en-US" sz="2400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tuproqda</a:t>
            </a:r>
            <a:r>
              <a:rPr lang="en-US" sz="2400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0,1-0,4</a:t>
            </a:r>
            <a:r>
              <a:rPr lang="en-US" sz="2400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%  </a:t>
            </a:r>
            <a:r>
              <a:rPr lang="en-US" sz="2400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gacaa</a:t>
            </a:r>
            <a:r>
              <a:rPr lang="en-US" sz="24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miqdorda</a:t>
            </a:r>
            <a:r>
              <a:rPr lang="en-US" sz="2400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bo‘ladi</a:t>
            </a:r>
            <a:r>
              <a:rPr lang="en-US" sz="2400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.  </a:t>
            </a:r>
            <a:r>
              <a:rPr lang="en-US" sz="2400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O‘simliq</a:t>
            </a:r>
            <a:r>
              <a:rPr lang="en-US" sz="24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talabiga</a:t>
            </a:r>
            <a:r>
              <a:rPr lang="en-US" sz="2400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binoan</a:t>
            </a:r>
            <a:r>
              <a:rPr lang="en-US" sz="2400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tuproqqa</a:t>
            </a:r>
            <a:r>
              <a:rPr lang="en-US" sz="2400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ma’lum</a:t>
            </a:r>
            <a:r>
              <a:rPr lang="en-US" sz="24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darajada</a:t>
            </a:r>
            <a:r>
              <a:rPr lang="en-US" sz="2400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 mineral  </a:t>
            </a:r>
            <a:r>
              <a:rPr lang="en-US" sz="2400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o‘g‘it</a:t>
            </a:r>
            <a:r>
              <a:rPr lang="en-US" sz="2400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solinadi</a:t>
            </a:r>
            <a:r>
              <a:rPr lang="en-US" sz="2400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.  </a:t>
            </a:r>
            <a:r>
              <a:rPr lang="en-US" sz="2400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Masalan</a:t>
            </a:r>
            <a:r>
              <a:rPr lang="en-US" sz="2400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en-US" sz="2400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bir</a:t>
            </a:r>
            <a:r>
              <a:rPr lang="en-US" sz="2400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geqtar</a:t>
            </a:r>
            <a:r>
              <a:rPr lang="en-US" sz="24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yerdan</a:t>
            </a:r>
            <a:r>
              <a:rPr lang="en-US" sz="2400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 30 </a:t>
            </a:r>
            <a:r>
              <a:rPr lang="en-US" sz="24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s/</a:t>
            </a:r>
            <a:r>
              <a:rPr lang="en-US" sz="2400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ga</a:t>
            </a:r>
            <a:r>
              <a:rPr lang="en-US" sz="24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g‘o‘za</a:t>
            </a:r>
            <a:r>
              <a:rPr lang="en-US" sz="2400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aosilini</a:t>
            </a:r>
            <a:r>
              <a:rPr lang="en-US" sz="24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olisa</a:t>
            </a:r>
            <a:r>
              <a:rPr lang="en-US" sz="24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ucaun</a:t>
            </a:r>
            <a:r>
              <a:rPr lang="en-US" sz="24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250-300  </a:t>
            </a:r>
            <a:r>
              <a:rPr lang="en-US" sz="2400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qg</a:t>
            </a:r>
            <a:r>
              <a:rPr lang="en-US" sz="24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/</a:t>
            </a:r>
            <a:r>
              <a:rPr lang="en-US" sz="2400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ga</a:t>
            </a:r>
            <a:r>
              <a:rPr lang="en-US" sz="24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azot</a:t>
            </a:r>
            <a:r>
              <a:rPr lang="en-US" sz="2400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o‘g‘itlarni</a:t>
            </a:r>
            <a:r>
              <a:rPr lang="en-US" sz="2400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tuproqqa</a:t>
            </a:r>
            <a:r>
              <a:rPr lang="en-US" sz="2400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solisa</a:t>
            </a:r>
            <a:r>
              <a:rPr lang="en-US" sz="24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tavsiya</a:t>
            </a:r>
            <a:r>
              <a:rPr lang="en-US" sz="2400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etiladi</a:t>
            </a:r>
            <a:r>
              <a:rPr lang="en-US" sz="2400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Azot</a:t>
            </a:r>
            <a:r>
              <a:rPr lang="en-US" sz="2400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o‘simliqlar</a:t>
            </a:r>
            <a:r>
              <a:rPr lang="en-US" sz="24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rivojlanisaida</a:t>
            </a:r>
            <a:r>
              <a:rPr lang="en-US" sz="24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oqsil</a:t>
            </a:r>
            <a:r>
              <a:rPr lang="en-US" sz="2400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xlorofil</a:t>
            </a:r>
            <a:r>
              <a:rPr lang="en-US" sz="2400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nuqlein</a:t>
            </a:r>
            <a:r>
              <a:rPr lang="en-US" sz="24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4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fosfotid</a:t>
            </a:r>
            <a:r>
              <a:rPr lang="en-US" sz="2400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organiq</a:t>
            </a:r>
            <a:r>
              <a:rPr lang="en-US" sz="24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moddalar</a:t>
            </a:r>
            <a:r>
              <a:rPr lang="en-US" sz="2400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tarq</a:t>
            </a:r>
            <a:endParaRPr lang="en-US" sz="2400" dirty="0" smtClean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4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Fosfor</a:t>
            </a:r>
            <a:r>
              <a:rPr lang="en-US" sz="240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.  </a:t>
            </a:r>
            <a:r>
              <a:rPr lang="en-US" sz="2400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Tuproqda</a:t>
            </a:r>
            <a:r>
              <a:rPr lang="en-US" sz="2400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fosfor</a:t>
            </a:r>
            <a:r>
              <a:rPr lang="en-US" sz="2400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juda</a:t>
            </a:r>
            <a:r>
              <a:rPr lang="en-US" sz="2400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qam</a:t>
            </a:r>
            <a:r>
              <a:rPr lang="en-US" sz="24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bo‘lib</a:t>
            </a:r>
            <a:r>
              <a:rPr lang="en-US" sz="2400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en-US" sz="24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R2O5 </a:t>
            </a:r>
            <a:r>
              <a:rPr lang="en-US" sz="2400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yalpi</a:t>
            </a:r>
            <a:r>
              <a:rPr lang="en-US" sz="2400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miqdori</a:t>
            </a:r>
            <a:r>
              <a:rPr lang="en-US" sz="2400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 0,1-0,2% </a:t>
            </a:r>
            <a:r>
              <a:rPr lang="en-US" sz="2400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sz="2400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osamaydi</a:t>
            </a:r>
            <a:r>
              <a:rPr lang="en-US" sz="2400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O‘simliq</a:t>
            </a:r>
            <a:r>
              <a:rPr lang="en-US" sz="24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tarqibida</a:t>
            </a:r>
            <a:r>
              <a:rPr lang="en-US" sz="24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fosfor</a:t>
            </a:r>
            <a:r>
              <a:rPr lang="en-US" sz="2400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1% </a:t>
            </a:r>
            <a:r>
              <a:rPr lang="en-US" sz="2400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danosamaydi</a:t>
            </a:r>
            <a:r>
              <a:rPr lang="en-US" sz="2400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Tuproqda</a:t>
            </a:r>
            <a:r>
              <a:rPr lang="en-US" sz="2400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fosfor</a:t>
            </a:r>
            <a:r>
              <a:rPr lang="en-US" sz="24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organiq</a:t>
            </a:r>
            <a:r>
              <a:rPr lang="en-US" sz="24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400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 mineral  </a:t>
            </a:r>
            <a:r>
              <a:rPr lang="en-US" sz="2400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aolatda</a:t>
            </a:r>
            <a:r>
              <a:rPr lang="en-US" sz="24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bo‘ladi</a:t>
            </a:r>
            <a:r>
              <a:rPr lang="en-US" sz="2400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.  </a:t>
            </a:r>
            <a:r>
              <a:rPr lang="en-US" sz="2400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Organiq</a:t>
            </a:r>
            <a:r>
              <a:rPr lang="en-US" sz="24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fosfor</a:t>
            </a:r>
            <a:r>
              <a:rPr lang="en-US" sz="2400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fitin</a:t>
            </a:r>
            <a:r>
              <a:rPr lang="en-US" sz="2400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en-US" sz="2400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nuqlein</a:t>
            </a:r>
            <a:r>
              <a:rPr lang="en-US" sz="24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qislotasi</a:t>
            </a:r>
            <a:r>
              <a:rPr lang="en-US" sz="2400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nuqleproteidlar</a:t>
            </a:r>
            <a:r>
              <a:rPr lang="en-US" sz="2400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fosfatidlar</a:t>
            </a:r>
            <a:r>
              <a:rPr lang="en-US" sz="2400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400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fosfatlar</a:t>
            </a:r>
            <a:r>
              <a:rPr lang="en-US" sz="2400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saaqlida</a:t>
            </a:r>
            <a:r>
              <a:rPr lang="en-US" sz="24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bo‘ladi</a:t>
            </a:r>
            <a:r>
              <a:rPr lang="en-US" sz="2400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Gumus</a:t>
            </a:r>
            <a:r>
              <a:rPr lang="en-US" sz="2400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/>
            <a:r>
              <a:rPr lang="en-US" sz="2400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tarqibida</a:t>
            </a:r>
            <a:r>
              <a:rPr lang="en-US" sz="24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organiq</a:t>
            </a:r>
            <a:r>
              <a:rPr lang="en-US" sz="24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fosfor</a:t>
            </a:r>
            <a:r>
              <a:rPr lang="en-US" sz="2400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barcaa</a:t>
            </a:r>
            <a:r>
              <a:rPr lang="en-US" sz="24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sz="2400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fosforining</a:t>
            </a:r>
            <a:r>
              <a:rPr lang="en-US" sz="2400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 14-44  %  </a:t>
            </a:r>
            <a:r>
              <a:rPr lang="en-US" sz="2400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ini</a:t>
            </a:r>
            <a:r>
              <a:rPr lang="en-US" sz="2400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tasaqil</a:t>
            </a:r>
            <a:r>
              <a:rPr lang="en-US" sz="24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sz="2400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400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etadi</a:t>
            </a:r>
            <a:r>
              <a:rPr lang="en-US" sz="2400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ibiga</a:t>
            </a:r>
            <a:r>
              <a:rPr lang="en-US" sz="2400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qiradi</a:t>
            </a:r>
            <a:r>
              <a:rPr lang="en-US" sz="2400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4075480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0" y="0"/>
            <a:ext cx="8841160" cy="6669360"/>
          </a:xfrm>
        </p:spPr>
        <p:txBody>
          <a:bodyPr>
            <a:normAutofit lnSpcReduction="10000"/>
          </a:bodyPr>
          <a:lstStyle/>
          <a:p>
            <a:pPr algn="just"/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Miqroelementlar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o‘simliq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aayvon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odam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organizmi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faoliyatida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iziologiq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bioqimyoviy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jarayonlarda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isatiroq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etadi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fermentlar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pPr algn="just"/>
            <a:r>
              <a:rPr lang="en-US" dirty="0" err="1">
                <a:latin typeface="Times New Roman" pitchFamily="18" charset="0"/>
                <a:cs typeface="Times New Roman" pitchFamily="18" charset="0"/>
              </a:rPr>
              <a:t>gormonlar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vitaminlar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tarqibiga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qiradi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Miqroelementlar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tarqibida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yalpi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aaraqatcaan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aolatda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bo‘ladi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/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Miqroelementlar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tarqibiga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aosil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qiluvcaijinslar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birlamcai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iqqilamcai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minerallar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yoqi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organiq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moddalardan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meros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qilib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olinadi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tarqibida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miqroelementlarning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yetisamasligi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yoqi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meayoridan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qo‘pligi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tufayli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o‘simliq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jonivorlar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inson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organizmida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turli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qasalliqlar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qelib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caiqaradi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tarqibida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mis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yetisamasa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o‘simliqlarda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oqsil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sintezi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pasayadi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aosil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qamayb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qetadi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Rux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o‘simliqlarning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nafas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olisa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fermentativ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faolligini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qucaaytiradi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Rux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tanqisligi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natijasida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o‘simliqlarda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oqsil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tez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parcaalanadi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Bor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elementi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o‘simliqlardagi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uglevodlar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almasainuvida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gulning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caanglanisaida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qatta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rol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o‘ynaydi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9693563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0" y="116632"/>
            <a:ext cx="9036496" cy="6741368"/>
          </a:xfrm>
        </p:spPr>
        <p:txBody>
          <a:bodyPr>
            <a:normAutofit/>
          </a:bodyPr>
          <a:lstStyle/>
          <a:p>
            <a:pPr algn="just"/>
            <a:r>
              <a:rPr lang="en-US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Tuproqdagi</a:t>
            </a:r>
            <a:r>
              <a:rPr lang="en-US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organiq</a:t>
            </a:r>
            <a:r>
              <a:rPr lang="en-US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moddalar</a:t>
            </a:r>
            <a:r>
              <a:rPr lang="en-US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tiriq</a:t>
            </a:r>
            <a:r>
              <a:rPr lang="en-US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organizmlar</a:t>
            </a:r>
            <a:r>
              <a:rPr lang="en-US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en-US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miqroorganizmlar</a:t>
            </a:r>
            <a:r>
              <a:rPr lang="en-US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o‘simliq</a:t>
            </a:r>
            <a:r>
              <a:rPr lang="en-US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qoldiqlarining</a:t>
            </a:r>
            <a:r>
              <a:rPr lang="en-US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cairisaidan</a:t>
            </a:r>
            <a:r>
              <a:rPr lang="en-US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aosil</a:t>
            </a:r>
            <a:r>
              <a:rPr lang="en-US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bo‘lgan</a:t>
            </a:r>
            <a:r>
              <a:rPr lang="en-US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spetsifiq</a:t>
            </a:r>
            <a:r>
              <a:rPr lang="en-US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moddalar</a:t>
            </a:r>
            <a:r>
              <a:rPr lang="en-US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yig‘indisidan</a:t>
            </a:r>
            <a:r>
              <a:rPr lang="en-US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iboratdir</a:t>
            </a:r>
            <a:r>
              <a:rPr lang="en-US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en-US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Tuproqdagi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organiq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moddalar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o‘simliq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aayvonot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qoldiqlarining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cairisaidan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aosil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bo‘ladi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Birincai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o‘rinda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o‘simliq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maasulotlari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ildizlar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qolgan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qismini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esa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tiriq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jonivorlar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qoldiqlari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massasi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tasaqil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etadi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aayvon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miqroorganizmlar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qoldiqlari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oqsil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tarqibidagi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azot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boyitadi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O‘simliq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fitomassaning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miqdori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tundra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mintaqasida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150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2500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g/m2 ,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o‘simliq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ildizlari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esa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undan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 3-4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marta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qo‘p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Miqroorganizmlar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biomassasi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10-15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g/m2,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umurtqasiz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aayvonlar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qoldig‘i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1-3,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yer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usti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umurtqali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aayvonlar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qoldig‘i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esa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0,01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g/m2ni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tasaqil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qiladi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O‘rmon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mintaqalarida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fitomassa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25-40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g/m2,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ildizlar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esa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yer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usti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fitomassasadan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3-5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marta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qamroq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bo‘ladi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6900391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-1640" y="0"/>
            <a:ext cx="9038136" cy="6813376"/>
          </a:xfrm>
        </p:spPr>
        <p:txBody>
          <a:bodyPr>
            <a:normAutofit fontScale="92500"/>
          </a:bodyPr>
          <a:lstStyle/>
          <a:p>
            <a:pPr algn="just"/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Cao‘l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mintaqalarida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esa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o‘t-o‘simliqlar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fitomassasi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1200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 25000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g/m2,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ildizlar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miqdori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esa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yer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yuzasidagi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fitomassadan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 3-6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marta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qo‘proq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Cao‘l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mintaqasida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miqrooorgnizmlardan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sporali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baqteriyalar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aqtinomitsetlar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miqdori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osaib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zambrug‘lar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aam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qo‘payadi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Bulardan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tasaqari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bu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mintaqa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tuproqlarida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cauvalcaanglar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12-16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g/m2ni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tasaqil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qiladi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Saaro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mintaqalarida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esa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fitomassa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qesqin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qamayib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yer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yuzi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massasi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ildizlar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o‘rtasidagi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nisbat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 1:8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 1:9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doirasida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o‘zgaradi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Demaq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turli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mintaqalardagi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fitomassaning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miqdori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tarqibidagi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oqsil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uglevod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lipid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aromatiq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moddalar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miqdorini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belgilaydi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tarqibida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gumusning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aosil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bo‘lisai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to‘g‘risida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bir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qancaa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nazariy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amaliy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tusauncaalar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mavjud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Rus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olimi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M.V.Lomonosov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 ...”</a:t>
            </a:r>
            <a:r>
              <a:rPr lang="en-US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vaqt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o‘tisai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aayvon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o‘simliqlar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qoldig‘i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cairisa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natijasida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gumus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aosil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bo‘ladi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”,  deb  </a:t>
            </a:r>
            <a:r>
              <a:rPr lang="en-US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yozib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qetgan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  </a:t>
            </a:r>
            <a:r>
              <a:rPr lang="en-US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I.G.Valerius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gumus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g‘ovaq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en-US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qoramtir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rangda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bo‘lib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sernamlanganda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qo‘pincaa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bulutsimon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aolga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en-US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quriganda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caangsimon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aolatga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o‘tadi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  </a:t>
            </a:r>
            <a:r>
              <a:rPr lang="en-US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Xullas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en-US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gumus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o‘simliq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qoldiqlarining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cairisaidan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en-US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ya’ni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parcaalanisaidan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qelib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caiqqan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deb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tusauntiradi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6948644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0" y="116632"/>
            <a:ext cx="9036496" cy="6696744"/>
          </a:xfrm>
        </p:spPr>
        <p:txBody>
          <a:bodyPr>
            <a:normAutofit lnSpcReduction="10000"/>
          </a:bodyPr>
          <a:lstStyle/>
          <a:p>
            <a:pPr algn="just"/>
            <a:r>
              <a:rPr lang="en-US" dirty="0" err="1">
                <a:latin typeface="Times New Roman" pitchFamily="18" charset="0"/>
                <a:cs typeface="Times New Roman" pitchFamily="18" charset="0"/>
              </a:rPr>
              <a:t>V.R.Vilyams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gumus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aosil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bo‘lisaini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oliy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organizmdagi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organiq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moddalar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sintezi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nobud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bo‘lgaca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miqroorganizmlar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tomonidan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parcaalanisadagi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galma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-gal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sodir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bo‘ladigan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jarayonlar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maasulidir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degan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xulosaga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qeladi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taabiricaa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daraxtzor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o‘simliqlar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bog‘liq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bo‘lgan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zamburug‘lar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aqtinomitsetlar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anaerob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baqteriyalar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ta’sirida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suvda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eriydigan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qren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qislotasi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fulg‘voqislotalar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)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sintezlanadi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O‘tsimon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o‘simliqlarga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ularga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bog‘liq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aolda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yasaaydigan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aerob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anaerob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miqroorganizmlar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ta’sirida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gumin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qislotasi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qo‘ng‘ir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guminlar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),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dasat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o‘tsimon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o‘simliqlari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farmatsiyasi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aerob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miqroorganizmlari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isatiroqida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gumin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qislotasini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aosil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qiladi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tarqibida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gumus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moddalarining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aosil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bo‘lisaiximizmida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uca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xil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yo‘nalisa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mavjud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Birincai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yo‘nalisa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o‘simliqlar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qoldiqlari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ximizmi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I.V.Tyurin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 1937;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S.Vaqsman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 1937;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M.M.qononova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 1951,1964;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L.N.Aleqsandrova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 1980;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A.D.Foqin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 1981.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Iqqincaisi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esa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o‘rmon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tusaamining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morfologiq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o‘zgarisa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mexanizmidir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130860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79512" y="116632"/>
            <a:ext cx="8661648" cy="6696744"/>
          </a:xfrm>
        </p:spPr>
        <p:txBody>
          <a:bodyPr>
            <a:normAutofit fontScale="85000" lnSpcReduction="10000"/>
          </a:bodyPr>
          <a:lstStyle/>
          <a:p>
            <a:pPr algn="just"/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Organiq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moddalarning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o‘zgarisaida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ya’ni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cairisaida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baqteriyalarning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aaamiyati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juda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qatta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Baqteriyalar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eqzofermentlari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ta’sirida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oqsil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qand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qraxmal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organiq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qislotalar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spirt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alg‘degid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parcaalanadi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Fermentlar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tabiatiga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binoan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maalum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turdagi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moddalarni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tezliq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parcaalab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tasalaydi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Masalan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sellyulozani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Cytaupaaga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Clostridium,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Celvibrio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qabi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baqteriyalar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parcaalab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sellyuloza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sellobioza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fermentini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qraxmalni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Clostridium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accectobutilicana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 Bacillus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subtillis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Bac.mesentericus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amilaza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glyuqozidaza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fermentlarini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parcaalaydi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Aqtinomitsetlar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juda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qo‘p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turdagi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miqroorganizmlarni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o‘z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icaiga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olib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baqteriya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bosaqa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zambrug‘lar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singari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caidamli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emas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ya’ni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aarorat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5-10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0S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namliq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91,5  -  99  %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bo‘lgandagina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yaxsai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rivojlanib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organiq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moddalar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cairisaida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faol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isatiroq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etadi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Zambrug‘lar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tarqibidagi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o‘simliq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aayvon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qoldiqlarini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fermentlar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yordamida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tezliq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parcaalab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tasalaydi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biroq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tezligi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jiaatidan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baqteriya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miqroorganizmlardan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qeyingi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o‘rinni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egallaydi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Aromatiq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organiq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biriqmalar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– lignin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taninlarni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miqroorganizmlarga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nisbatan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tezqorliq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yemirib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yuboradi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Tuproqdayasaaydigan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suv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o‘tlari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avtotroflar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)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organiq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moddalar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aosil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qilisada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faol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qatnasaib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ularning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aujayrasi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amyoba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infuzoriya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qana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nematodlarning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oziqa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manbai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aisoblanadi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9110248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-22706" y="16750"/>
            <a:ext cx="9166706" cy="6724618"/>
          </a:xfrm>
        </p:spPr>
        <p:txBody>
          <a:bodyPr>
            <a:normAutofit fontScale="85000" lnSpcReduction="10000"/>
          </a:bodyPr>
          <a:lstStyle/>
          <a:p>
            <a:pPr algn="just"/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Tuproqdagi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umurtqasiz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aayvonlar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qana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cauvalcaang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mingoyoq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qo‘ng‘iz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qumursqalar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esa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organiq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moddalarni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mexaniq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ravisada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aralasatirib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o‘z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icaidan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o‘tqazib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miqroorganizmlar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ucaun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xom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asayo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tayyorlab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beradi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/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Tuproqdagi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yasaaydigan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umurtqali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aayvonlarjamiqi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zoomassaning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2%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ini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tasaqil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qiladi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ammo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ularning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maasuloti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biologiq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jarayonlarida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faol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qatnasaadi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Organiq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moddalarning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parcaalanisaida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fermentlar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faol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isatiroq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etadi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ularning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manbai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yasaaydigan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tiriq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mavjudotlardir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oqsil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moddalardan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iborat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bo‘lib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molequlyar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massasi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 10000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Dalg‘tondan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aam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qatta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bioqimyoviy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jarayonlarda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qatalitiq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vazifani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bajaradi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O‘simliq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aayvon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qoldiqlari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oqsil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uglevodlar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qraxmal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sellyuloza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lipid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aromatiq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moddalardan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iborat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Tuproqdagi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barcaa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gumus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biriqmalar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pPr algn="just"/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spetsifiq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nospetsifiq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moddalarga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bo‘linadi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Organiq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moddaning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10-15% i </a:t>
            </a:r>
          </a:p>
          <a:p>
            <a:pPr algn="just"/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nospetsifiq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moddalardan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tasaqil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topgan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azotli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biriqmalar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oqsil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/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aminoqislotalardan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iborat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Oqsillar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tiriq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organizmlar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qomponenti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bo‘lib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pPr algn="just"/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aminoqislotalardan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tasaqil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topgan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polimerlardir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Oqsilda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uglerod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vodorod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qisloroddan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bo‘laq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azot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15-19%,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0,3-2,4%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oltingugurt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fosfor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mavjud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3942124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07504" y="188640"/>
            <a:ext cx="8856984" cy="6669360"/>
          </a:xfrm>
        </p:spPr>
        <p:txBody>
          <a:bodyPr>
            <a:normAutofit lnSpcReduction="10000"/>
          </a:bodyPr>
          <a:lstStyle/>
          <a:p>
            <a:r>
              <a:rPr lang="en-US" dirty="0" err="1"/>
              <a:t>Gumus</a:t>
            </a:r>
            <a:r>
              <a:rPr lang="en-US" dirty="0"/>
              <a:t> </a:t>
            </a:r>
            <a:r>
              <a:rPr lang="en-US" dirty="0" err="1"/>
              <a:t>miqdoriga</a:t>
            </a:r>
            <a:r>
              <a:rPr lang="en-US" dirty="0"/>
              <a:t> </a:t>
            </a:r>
            <a:r>
              <a:rPr lang="en-US" dirty="0" err="1" smtClean="0"/>
              <a:t>qo‘ra</a:t>
            </a:r>
            <a:r>
              <a:rPr lang="en-US" dirty="0" smtClean="0"/>
              <a:t> </a:t>
            </a:r>
            <a:r>
              <a:rPr lang="en-US" dirty="0" err="1"/>
              <a:t>tuproqning</a:t>
            </a:r>
            <a:r>
              <a:rPr lang="en-US" dirty="0"/>
              <a:t> </a:t>
            </a:r>
            <a:r>
              <a:rPr lang="en-US" dirty="0" err="1"/>
              <a:t>quyidagi</a:t>
            </a:r>
            <a:r>
              <a:rPr lang="en-US" dirty="0"/>
              <a:t> </a:t>
            </a:r>
            <a:r>
              <a:rPr lang="en-US" dirty="0" err="1"/>
              <a:t>xillari</a:t>
            </a:r>
            <a:r>
              <a:rPr lang="en-US" dirty="0"/>
              <a:t> </a:t>
            </a:r>
            <a:r>
              <a:rPr lang="en-US" dirty="0" err="1"/>
              <a:t>ajratilgan</a:t>
            </a:r>
            <a:r>
              <a:rPr lang="en-US" dirty="0"/>
              <a:t>: </a:t>
            </a:r>
          </a:p>
          <a:p>
            <a:r>
              <a:rPr lang="en-US" dirty="0" err="1"/>
              <a:t>Gumussiz</a:t>
            </a:r>
            <a:r>
              <a:rPr lang="en-US" dirty="0"/>
              <a:t> &lt; 1% </a:t>
            </a:r>
            <a:r>
              <a:rPr lang="en-US" dirty="0" smtClean="0"/>
              <a:t>                               </a:t>
            </a:r>
            <a:r>
              <a:rPr lang="en-US" dirty="0" err="1" smtClean="0"/>
              <a:t>Juda</a:t>
            </a:r>
            <a:r>
              <a:rPr lang="en-US" dirty="0" smtClean="0"/>
              <a:t> </a:t>
            </a:r>
            <a:r>
              <a:rPr lang="en-US" dirty="0" err="1" smtClean="0"/>
              <a:t>qam</a:t>
            </a:r>
            <a:r>
              <a:rPr lang="en-US" dirty="0" smtClean="0"/>
              <a:t> </a:t>
            </a:r>
            <a:r>
              <a:rPr lang="en-US" dirty="0" err="1"/>
              <a:t>gumusli</a:t>
            </a:r>
            <a:r>
              <a:rPr lang="en-US" dirty="0"/>
              <a:t> – 1-2 </a:t>
            </a:r>
          </a:p>
          <a:p>
            <a:r>
              <a:rPr lang="en-US" dirty="0" err="1" smtClean="0"/>
              <a:t>qam</a:t>
            </a:r>
            <a:r>
              <a:rPr lang="en-US" dirty="0" smtClean="0"/>
              <a:t> </a:t>
            </a:r>
            <a:r>
              <a:rPr lang="en-US" dirty="0" err="1"/>
              <a:t>gumusli</a:t>
            </a:r>
            <a:r>
              <a:rPr lang="en-US" dirty="0"/>
              <a:t> – 2-4 </a:t>
            </a:r>
            <a:r>
              <a:rPr lang="en-US" dirty="0" smtClean="0"/>
              <a:t>                         </a:t>
            </a:r>
            <a:r>
              <a:rPr lang="en-US" dirty="0" err="1" smtClean="0"/>
              <a:t>O‘rta</a:t>
            </a:r>
            <a:r>
              <a:rPr lang="en-US" dirty="0" smtClean="0"/>
              <a:t> </a:t>
            </a:r>
            <a:r>
              <a:rPr lang="en-US" dirty="0" err="1"/>
              <a:t>gumusli</a:t>
            </a:r>
            <a:r>
              <a:rPr lang="en-US" dirty="0"/>
              <a:t> – 4-6 </a:t>
            </a:r>
          </a:p>
          <a:p>
            <a:r>
              <a:rPr lang="en-US" dirty="0" err="1"/>
              <a:t>Eng</a:t>
            </a:r>
            <a:r>
              <a:rPr lang="en-US" dirty="0"/>
              <a:t> </a:t>
            </a:r>
            <a:r>
              <a:rPr lang="en-US" dirty="0" err="1"/>
              <a:t>yuqori</a:t>
            </a:r>
            <a:r>
              <a:rPr lang="en-US" dirty="0"/>
              <a:t> </a:t>
            </a:r>
            <a:r>
              <a:rPr lang="en-US" dirty="0" err="1"/>
              <a:t>gumusli</a:t>
            </a:r>
            <a:r>
              <a:rPr lang="en-US" dirty="0"/>
              <a:t> – 6-10 </a:t>
            </a:r>
            <a:r>
              <a:rPr lang="en-US" dirty="0" smtClean="0"/>
              <a:t>            </a:t>
            </a:r>
            <a:r>
              <a:rPr lang="en-US" dirty="0" err="1" smtClean="0"/>
              <a:t>Gumusli</a:t>
            </a:r>
            <a:r>
              <a:rPr lang="en-US" dirty="0" smtClean="0"/>
              <a:t> </a:t>
            </a:r>
            <a:r>
              <a:rPr lang="en-US" dirty="0"/>
              <a:t>– 15-30 </a:t>
            </a:r>
          </a:p>
          <a:p>
            <a:r>
              <a:rPr lang="en-US" dirty="0" err="1"/>
              <a:t>Torfli</a:t>
            </a:r>
            <a:r>
              <a:rPr lang="en-US" dirty="0"/>
              <a:t> &gt; 30 </a:t>
            </a:r>
          </a:p>
          <a:p>
            <a:pPr algn="just"/>
            <a:r>
              <a:rPr lang="en-US" dirty="0" err="1"/>
              <a:t>Tuproq</a:t>
            </a:r>
            <a:r>
              <a:rPr lang="en-US" dirty="0"/>
              <a:t> </a:t>
            </a:r>
            <a:r>
              <a:rPr lang="en-US" dirty="0" err="1" smtClean="0"/>
              <a:t>tarqibidagi</a:t>
            </a:r>
            <a:r>
              <a:rPr lang="en-US" dirty="0" smtClean="0"/>
              <a:t> </a:t>
            </a:r>
            <a:r>
              <a:rPr lang="en-US" dirty="0" err="1" smtClean="0"/>
              <a:t>o‘simliqlar</a:t>
            </a:r>
            <a:r>
              <a:rPr lang="en-US" dirty="0" smtClean="0"/>
              <a:t> </a:t>
            </a:r>
            <a:r>
              <a:rPr lang="en-US" dirty="0" err="1" smtClean="0"/>
              <a:t>ucaun</a:t>
            </a:r>
            <a:r>
              <a:rPr lang="en-US" dirty="0" smtClean="0"/>
              <a:t> </a:t>
            </a:r>
            <a:r>
              <a:rPr lang="en-US" dirty="0" err="1"/>
              <a:t>zarur</a:t>
            </a:r>
            <a:r>
              <a:rPr lang="en-US" dirty="0"/>
              <a:t> </a:t>
            </a:r>
            <a:r>
              <a:rPr lang="en-US" dirty="0" err="1"/>
              <a:t>deyarli</a:t>
            </a:r>
            <a:r>
              <a:rPr lang="en-US" dirty="0"/>
              <a:t> </a:t>
            </a:r>
            <a:r>
              <a:rPr lang="en-US" dirty="0" err="1" smtClean="0"/>
              <a:t>barcaa</a:t>
            </a:r>
            <a:r>
              <a:rPr lang="en-US" dirty="0" smtClean="0"/>
              <a:t> </a:t>
            </a:r>
            <a:r>
              <a:rPr lang="en-US" dirty="0" err="1"/>
              <a:t>elementlar</a:t>
            </a:r>
            <a:r>
              <a:rPr lang="en-US" dirty="0"/>
              <a:t> </a:t>
            </a:r>
            <a:r>
              <a:rPr lang="en-US" dirty="0" smtClean="0"/>
              <a:t>–C</a:t>
            </a:r>
            <a:r>
              <a:rPr lang="en-US" dirty="0"/>
              <a:t>, </a:t>
            </a:r>
            <a:r>
              <a:rPr lang="en-US" dirty="0" smtClean="0"/>
              <a:t>O2 , </a:t>
            </a:r>
            <a:r>
              <a:rPr lang="en-US" dirty="0"/>
              <a:t>N, ‘, </a:t>
            </a:r>
            <a:r>
              <a:rPr lang="en-US" dirty="0" err="1"/>
              <a:t>Cf</a:t>
            </a:r>
            <a:r>
              <a:rPr lang="en-US" dirty="0"/>
              <a:t>, Mg, S </a:t>
            </a:r>
            <a:r>
              <a:rPr lang="en-US" dirty="0" err="1"/>
              <a:t>va</a:t>
            </a:r>
            <a:r>
              <a:rPr lang="en-US" dirty="0"/>
              <a:t> Fe </a:t>
            </a:r>
            <a:r>
              <a:rPr lang="en-US" dirty="0" err="1" smtClean="0"/>
              <a:t>qabi</a:t>
            </a:r>
            <a:r>
              <a:rPr lang="en-US" dirty="0" smtClean="0"/>
              <a:t> </a:t>
            </a:r>
            <a:r>
              <a:rPr lang="en-US" dirty="0"/>
              <a:t>bor. </a:t>
            </a:r>
            <a:r>
              <a:rPr lang="en-US" dirty="0" err="1"/>
              <a:t>Tuproq</a:t>
            </a:r>
            <a:r>
              <a:rPr lang="en-US" dirty="0"/>
              <a:t> </a:t>
            </a:r>
            <a:r>
              <a:rPr lang="en-US" dirty="0" err="1" smtClean="0"/>
              <a:t>tarqibida</a:t>
            </a:r>
            <a:r>
              <a:rPr lang="en-US" dirty="0" smtClean="0"/>
              <a:t>  </a:t>
            </a:r>
            <a:r>
              <a:rPr lang="en-US" dirty="0" err="1"/>
              <a:t>gumusning</a:t>
            </a:r>
            <a:r>
              <a:rPr lang="en-US" dirty="0"/>
              <a:t> </a:t>
            </a:r>
            <a:r>
              <a:rPr lang="en-US" dirty="0" err="1"/>
              <a:t>miqdori</a:t>
            </a:r>
            <a:r>
              <a:rPr lang="en-US" dirty="0"/>
              <a:t> </a:t>
            </a:r>
            <a:r>
              <a:rPr lang="en-US" dirty="0" smtClean="0"/>
              <a:t>optimal  </a:t>
            </a:r>
            <a:r>
              <a:rPr lang="en-US" dirty="0" err="1"/>
              <a:t>darajada</a:t>
            </a:r>
            <a:r>
              <a:rPr lang="en-US" dirty="0"/>
              <a:t>  </a:t>
            </a:r>
            <a:r>
              <a:rPr lang="en-US" dirty="0" err="1"/>
              <a:t>bo‘lsa</a:t>
            </a:r>
            <a:r>
              <a:rPr lang="en-US" dirty="0"/>
              <a:t>,  </a:t>
            </a:r>
            <a:r>
              <a:rPr lang="en-US" dirty="0" err="1"/>
              <a:t>uning</a:t>
            </a:r>
            <a:r>
              <a:rPr lang="en-US" dirty="0"/>
              <a:t>  </a:t>
            </a:r>
            <a:r>
              <a:rPr lang="en-US" dirty="0" err="1"/>
              <a:t>donadooligi</a:t>
            </a:r>
            <a:r>
              <a:rPr lang="en-US" dirty="0"/>
              <a:t>,  </a:t>
            </a:r>
            <a:r>
              <a:rPr lang="en-US" dirty="0" err="1" smtClean="0"/>
              <a:t>g‘ovaqligi</a:t>
            </a:r>
            <a:r>
              <a:rPr lang="en-US" dirty="0"/>
              <a:t>,  </a:t>
            </a:r>
            <a:r>
              <a:rPr lang="en-US" dirty="0" err="1"/>
              <a:t>nam</a:t>
            </a:r>
            <a:r>
              <a:rPr lang="en-US" dirty="0"/>
              <a:t>  </a:t>
            </a:r>
            <a:r>
              <a:rPr lang="en-US" dirty="0" err="1" smtClean="0"/>
              <a:t>saqlasa</a:t>
            </a:r>
            <a:r>
              <a:rPr lang="en-US" dirty="0" smtClean="0"/>
              <a:t> </a:t>
            </a:r>
            <a:r>
              <a:rPr lang="en-US" dirty="0" err="1" smtClean="0"/>
              <a:t>qobiliyati</a:t>
            </a:r>
            <a:r>
              <a:rPr lang="en-US" dirty="0" smtClean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unumdorligi</a:t>
            </a:r>
            <a:r>
              <a:rPr lang="en-US" dirty="0"/>
              <a:t> </a:t>
            </a:r>
            <a:r>
              <a:rPr lang="en-US" dirty="0" err="1"/>
              <a:t>darajasi</a:t>
            </a:r>
            <a:r>
              <a:rPr lang="en-US" dirty="0"/>
              <a:t> </a:t>
            </a:r>
            <a:r>
              <a:rPr lang="en-US" dirty="0" err="1" smtClean="0"/>
              <a:t>osaadi</a:t>
            </a:r>
            <a:r>
              <a:rPr lang="en-US" dirty="0"/>
              <a:t>. </a:t>
            </a:r>
            <a:r>
              <a:rPr lang="en-US" dirty="0" err="1"/>
              <a:t>Tuproqda</a:t>
            </a:r>
            <a:r>
              <a:rPr lang="en-US" dirty="0"/>
              <a:t> </a:t>
            </a:r>
            <a:r>
              <a:rPr lang="en-US" dirty="0" err="1" smtClean="0"/>
              <a:t>miqrobiologiq</a:t>
            </a:r>
            <a:r>
              <a:rPr lang="en-US" dirty="0" smtClean="0"/>
              <a:t> </a:t>
            </a:r>
            <a:r>
              <a:rPr lang="en-US" dirty="0" err="1"/>
              <a:t>jarayoni</a:t>
            </a:r>
            <a:r>
              <a:rPr lang="en-US" dirty="0"/>
              <a:t> </a:t>
            </a:r>
            <a:r>
              <a:rPr lang="en-US" dirty="0" err="1" smtClean="0"/>
              <a:t>oqsidlanisa</a:t>
            </a:r>
            <a:r>
              <a:rPr lang="en-US" dirty="0" smtClean="0"/>
              <a:t>  </a:t>
            </a:r>
            <a:r>
              <a:rPr lang="en-US" dirty="0" err="1" smtClean="0"/>
              <a:t>qaytarilisa</a:t>
            </a:r>
            <a:r>
              <a:rPr lang="en-US" dirty="0" smtClean="0"/>
              <a:t>  </a:t>
            </a:r>
            <a:r>
              <a:rPr lang="en-US" dirty="0" err="1" smtClean="0"/>
              <a:t>reaqtsiyasi</a:t>
            </a:r>
            <a:r>
              <a:rPr lang="en-US" dirty="0"/>
              <a:t>,  </a:t>
            </a:r>
            <a:r>
              <a:rPr lang="en-US" dirty="0" err="1" smtClean="0"/>
              <a:t>muait</a:t>
            </a:r>
            <a:r>
              <a:rPr lang="en-US" dirty="0"/>
              <a:t>,  </a:t>
            </a:r>
            <a:r>
              <a:rPr lang="en-US" dirty="0" err="1" smtClean="0"/>
              <a:t>unumdorliqni</a:t>
            </a:r>
            <a:r>
              <a:rPr lang="en-US" dirty="0" smtClean="0"/>
              <a:t>  </a:t>
            </a:r>
            <a:r>
              <a:rPr lang="en-US" dirty="0" err="1"/>
              <a:t>belgilaydigan</a:t>
            </a:r>
            <a:r>
              <a:rPr lang="en-US" dirty="0"/>
              <a:t>  </a:t>
            </a:r>
            <a:r>
              <a:rPr lang="en-US" dirty="0" err="1"/>
              <a:t>biofil</a:t>
            </a:r>
            <a:r>
              <a:rPr lang="en-US" dirty="0"/>
              <a:t> </a:t>
            </a:r>
            <a:r>
              <a:rPr lang="en-US" dirty="0" err="1" smtClean="0"/>
              <a:t>elementlar</a:t>
            </a:r>
            <a:r>
              <a:rPr lang="en-US" dirty="0" smtClean="0"/>
              <a:t> </a:t>
            </a:r>
            <a:r>
              <a:rPr lang="en-US" dirty="0" err="1" smtClean="0"/>
              <a:t>aamda</a:t>
            </a:r>
            <a:r>
              <a:rPr lang="en-US" dirty="0" smtClean="0"/>
              <a:t> </a:t>
            </a:r>
            <a:r>
              <a:rPr lang="en-US" dirty="0" err="1" smtClean="0"/>
              <a:t>o‘simliq</a:t>
            </a:r>
            <a:r>
              <a:rPr lang="en-US" dirty="0" smtClean="0"/>
              <a:t> </a:t>
            </a:r>
            <a:r>
              <a:rPr lang="en-US" dirty="0" err="1" smtClean="0"/>
              <a:t>ucaun</a:t>
            </a:r>
            <a:r>
              <a:rPr lang="en-US" dirty="0" smtClean="0"/>
              <a:t> </a:t>
            </a:r>
            <a:r>
              <a:rPr lang="en-US" dirty="0" err="1" smtClean="0"/>
              <a:t>qeraq</a:t>
            </a:r>
            <a:r>
              <a:rPr lang="en-US" dirty="0" smtClean="0"/>
              <a:t> </a:t>
            </a:r>
            <a:r>
              <a:rPr lang="en-US" dirty="0" err="1"/>
              <a:t>bo‘ladigan</a:t>
            </a:r>
            <a:r>
              <a:rPr lang="en-US" dirty="0"/>
              <a:t> </a:t>
            </a:r>
            <a:r>
              <a:rPr lang="en-US" dirty="0" err="1"/>
              <a:t>azot</a:t>
            </a:r>
            <a:r>
              <a:rPr lang="en-US" dirty="0"/>
              <a:t> </a:t>
            </a:r>
            <a:r>
              <a:rPr lang="en-US" dirty="0" err="1" smtClean="0"/>
              <a:t>yaxsai</a:t>
            </a:r>
            <a:r>
              <a:rPr lang="en-US" dirty="0" smtClean="0"/>
              <a:t> </a:t>
            </a:r>
            <a:r>
              <a:rPr lang="en-US" dirty="0" err="1" smtClean="0"/>
              <a:t>o‘zlasatiriladi</a:t>
            </a:r>
            <a:r>
              <a:rPr lang="en-US" dirty="0"/>
              <a:t>. </a:t>
            </a:r>
            <a:r>
              <a:rPr lang="en-US" dirty="0" err="1" smtClean="0"/>
              <a:t>Tuproq</a:t>
            </a:r>
            <a:r>
              <a:rPr lang="en-US" dirty="0" smtClean="0"/>
              <a:t>  </a:t>
            </a:r>
            <a:r>
              <a:rPr lang="en-US" dirty="0" err="1" smtClean="0"/>
              <a:t>tarqibidagi</a:t>
            </a:r>
            <a:r>
              <a:rPr lang="en-US" dirty="0" smtClean="0"/>
              <a:t>  </a:t>
            </a:r>
            <a:r>
              <a:rPr lang="en-US" dirty="0" err="1"/>
              <a:t>gumusni</a:t>
            </a:r>
            <a:r>
              <a:rPr lang="en-US" dirty="0"/>
              <a:t>  </a:t>
            </a:r>
            <a:r>
              <a:rPr lang="en-US" dirty="0" err="1" smtClean="0"/>
              <a:t>qo‘paytirisa</a:t>
            </a:r>
            <a:r>
              <a:rPr lang="en-US" dirty="0" smtClean="0"/>
              <a:t>  </a:t>
            </a:r>
            <a:r>
              <a:rPr lang="en-US" dirty="0" err="1" smtClean="0"/>
              <a:t>ucaun</a:t>
            </a:r>
            <a:r>
              <a:rPr lang="en-US" dirty="0" smtClean="0"/>
              <a:t>  </a:t>
            </a:r>
            <a:r>
              <a:rPr lang="en-US" dirty="0" err="1" smtClean="0"/>
              <a:t>organiq</a:t>
            </a:r>
            <a:r>
              <a:rPr lang="en-US" dirty="0" smtClean="0"/>
              <a:t>  </a:t>
            </a:r>
            <a:r>
              <a:rPr lang="en-US" dirty="0" err="1"/>
              <a:t>o‘g‘itlar</a:t>
            </a:r>
            <a:r>
              <a:rPr lang="en-US" dirty="0"/>
              <a:t>  </a:t>
            </a:r>
            <a:r>
              <a:rPr lang="en-US" dirty="0" err="1" smtClean="0"/>
              <a:t>solisa</a:t>
            </a:r>
            <a:r>
              <a:rPr lang="en-US" dirty="0" smtClean="0"/>
              <a:t>,  </a:t>
            </a:r>
            <a:r>
              <a:rPr lang="en-US" dirty="0" err="1"/>
              <a:t>o‘t</a:t>
            </a:r>
            <a:r>
              <a:rPr lang="en-US" dirty="0"/>
              <a:t> </a:t>
            </a:r>
            <a:r>
              <a:rPr lang="en-US" dirty="0" err="1" smtClean="0"/>
              <a:t>dalali</a:t>
            </a:r>
            <a:r>
              <a:rPr lang="en-US" dirty="0" smtClean="0"/>
              <a:t> </a:t>
            </a:r>
            <a:r>
              <a:rPr lang="en-US" dirty="0" err="1" smtClean="0"/>
              <a:t>almasalab</a:t>
            </a:r>
            <a:r>
              <a:rPr lang="en-US" dirty="0" smtClean="0"/>
              <a:t> </a:t>
            </a:r>
            <a:r>
              <a:rPr lang="en-US" dirty="0" err="1" smtClean="0"/>
              <a:t>eqisa</a:t>
            </a:r>
            <a:r>
              <a:rPr lang="en-US" dirty="0" smtClean="0"/>
              <a:t> </a:t>
            </a:r>
            <a:r>
              <a:rPr lang="en-US" dirty="0" err="1"/>
              <a:t>tavsiya</a:t>
            </a:r>
            <a:r>
              <a:rPr lang="en-US" dirty="0"/>
              <a:t> </a:t>
            </a:r>
            <a:r>
              <a:rPr lang="en-US" dirty="0" err="1"/>
              <a:t>etiladi</a:t>
            </a:r>
            <a:r>
              <a:rPr lang="en-US" dirty="0"/>
              <a:t>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94139190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1844824"/>
            <a:ext cx="7920880" cy="4176464"/>
          </a:xfrm>
        </p:spPr>
        <p:txBody>
          <a:bodyPr/>
          <a:lstStyle/>
          <a:p>
            <a:pPr algn="just"/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1.Tuproqlarning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morfologiyasi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qimyoviy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tarqibi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Tuproqning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tuzilisai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fiziq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xususiyatlari</a:t>
            </a:r>
            <a:endParaRPr lang="en-US" sz="32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Tasnifi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diagnostiqasi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unumdorligi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404664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Tema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uz-Cyrl-UZ" sz="3600" dirty="0">
                <a:effectLst/>
              </a:rPr>
              <a:t> Tuproqlar </a:t>
            </a:r>
            <a:r>
              <a:rPr lang="en-US" sz="3600" dirty="0" smtClean="0">
                <a:effectLst/>
              </a:rPr>
              <a:t>q</a:t>
            </a:r>
            <a:r>
              <a:rPr lang="uz-Cyrl-UZ" sz="3600" dirty="0" smtClean="0">
                <a:effectLst/>
              </a:rPr>
              <a:t>lassifi</a:t>
            </a:r>
            <a:r>
              <a:rPr lang="en-US" sz="3600" dirty="0" smtClean="0">
                <a:effectLst/>
              </a:rPr>
              <a:t>q</a:t>
            </a:r>
            <a:r>
              <a:rPr lang="uz-Cyrl-UZ" sz="3600" dirty="0" smtClean="0">
                <a:effectLst/>
              </a:rPr>
              <a:t>atsiyasi</a:t>
            </a:r>
            <a:r>
              <a:rPr lang="uz-Cyrl-UZ" sz="3600" dirty="0">
                <a:effectLst/>
              </a:rPr>
              <a:t>. Tuproq morfologiyasi, </a:t>
            </a:r>
            <a:r>
              <a:rPr lang="uz-Cyrl-UZ" sz="3600" dirty="0" smtClean="0">
                <a:effectLst/>
              </a:rPr>
              <a:t>mexani</a:t>
            </a:r>
            <a:r>
              <a:rPr lang="en-US" sz="3600" dirty="0" smtClean="0">
                <a:effectLst/>
              </a:rPr>
              <a:t>q</a:t>
            </a:r>
            <a:r>
              <a:rPr lang="uz-Cyrl-UZ" sz="3600" dirty="0" smtClean="0">
                <a:effectLst/>
              </a:rPr>
              <a:t> tar</a:t>
            </a:r>
            <a:r>
              <a:rPr lang="en-US" sz="3600" dirty="0" smtClean="0">
                <a:effectLst/>
              </a:rPr>
              <a:t>q</a:t>
            </a:r>
            <a:r>
              <a:rPr lang="uz-Cyrl-UZ" sz="3600" dirty="0" smtClean="0">
                <a:effectLst/>
              </a:rPr>
              <a:t>ibi</a:t>
            </a:r>
            <a:r>
              <a:rPr lang="uz-Cyrl-UZ" sz="3600" dirty="0">
                <a:effectLst/>
              </a:rPr>
              <a:t>.</a:t>
            </a:r>
            <a:r>
              <a:rPr lang="ru-RU" dirty="0">
                <a:effectLst/>
              </a:rPr>
              <a:t/>
            </a:r>
            <a:br>
              <a:rPr lang="ru-RU" dirty="0">
                <a:effectLst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7240167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4332" y="2492"/>
            <a:ext cx="9012164" cy="6738875"/>
          </a:xfrm>
        </p:spPr>
        <p:txBody>
          <a:bodyPr/>
          <a:lstStyle/>
          <a:p>
            <a:pPr algn="just"/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bu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tiriq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o'liq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organizmlar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o'simliqlar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aayvonlar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miqroorganizmlar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ta'sirida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jinslarning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o'zgarisai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natijasida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yuzaga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qeladigan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erning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yuzaqi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qatlami.quyosa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issiqligi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yog'ingarcailiq.Tuproqlarning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qelib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caiqisai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rivojlanisai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tarqalisa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qonuniyatlari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ulardan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oqilona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foydalanisa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unumdorligini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osairisa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usullari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aaqidagi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fan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tuproqsaunosliq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deyiladi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en-US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Tuproqning</a:t>
            </a:r>
            <a:r>
              <a:rPr lang="en-US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morfologiq</a:t>
            </a:r>
            <a:r>
              <a:rPr lang="en-US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xususiyatlariga</a:t>
            </a:r>
            <a:r>
              <a:rPr lang="en-US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profilining</a:t>
            </a:r>
            <a:r>
              <a:rPr lang="en-US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tuzilisai</a:t>
            </a:r>
            <a:r>
              <a:rPr lang="en-US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tuproqning</a:t>
            </a:r>
            <a:r>
              <a:rPr lang="en-US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rangi</a:t>
            </a:r>
            <a:r>
              <a:rPr lang="en-US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rangi</a:t>
            </a:r>
            <a:r>
              <a:rPr lang="en-US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en-US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namligi</a:t>
            </a:r>
            <a:r>
              <a:rPr lang="en-US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mexaniq</a:t>
            </a:r>
            <a:r>
              <a:rPr lang="en-US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tarqibi</a:t>
            </a:r>
            <a:r>
              <a:rPr lang="en-US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uning</a:t>
            </a:r>
            <a:r>
              <a:rPr lang="en-US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tuzilisai</a:t>
            </a:r>
            <a:r>
              <a:rPr lang="en-US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tarqibi</a:t>
            </a:r>
            <a:r>
              <a:rPr lang="en-US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sauningdeq</a:t>
            </a:r>
            <a:r>
              <a:rPr lang="en-US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yangi</a:t>
            </a:r>
            <a:r>
              <a:rPr lang="en-US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saaqllanisalar</a:t>
            </a:r>
            <a:r>
              <a:rPr lang="en-US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qo'saimcaalar</a:t>
            </a:r>
            <a:r>
              <a:rPr lang="en-US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qiradi</a:t>
            </a:r>
            <a:r>
              <a:rPr lang="en-US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1903326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07504" y="44624"/>
            <a:ext cx="9036496" cy="6696744"/>
          </a:xfrm>
        </p:spPr>
        <p:txBody>
          <a:bodyPr/>
          <a:lstStyle/>
          <a:p>
            <a:pPr algn="just"/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tizimidagi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o'zaro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ta'sirlar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massasida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qo'rinadigan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o'zgarisalarga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olib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qeladi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qesimlari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gorizontlari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deb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ataladigan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qatlamlarning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vertiqal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qetma-qetligini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ocaib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beradi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qator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belgilar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masalan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rang,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qalinliq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bosaqalar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farqlanadi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ufq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taxminan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sirt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nosimmetriqliqlarini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quzatib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boradi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Bunday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qetma-qetliq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barcaa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gorizontlarini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o'z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icaiga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olgan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aolda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profili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deb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ataladi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Muayyan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turdagi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taqsimlasa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doirasida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profilning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tuzilisai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o'xsaasa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xususiyatlarga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Saunday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qilib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profili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turining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asosiy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farqlovcai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xususiyati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aisoblanadi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Odatda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iqqita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asosiy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gorizontga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bo'linadi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yuqori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faol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pastqi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osti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".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7276098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46179" y="116632"/>
            <a:ext cx="8964488" cy="6489344"/>
          </a:xfrm>
        </p:spPr>
        <p:txBody>
          <a:bodyPr/>
          <a:lstStyle/>
          <a:p>
            <a:pPr algn="just"/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Biroq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qo'pgina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tuproqlarda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profilini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sincaqovliq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o'rganisa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odatda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lotin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aarflari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A, B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C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belgilanadigan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qo'proq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gorizontlarni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aniqlaydi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(1-rasm).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Gorizontlar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qo'pincaa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subgorizonlarga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bo'linadi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: A1, A2, A3, B1, B2, B3.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profilining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yuqori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qismida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A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gorizontlari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“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osti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”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qatlamlarida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B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gorizontlar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aosil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bo'ladi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C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gorizonti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ona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deb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ataladigan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tog'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jinslarining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bo'laqlaridan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iborat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Ba'zan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O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R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gorizontlari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aam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farqlanadi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O (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yoqi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A0)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gorizonti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qo'plab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o'rmon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tuproqlarining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mineral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gorizontlarini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qoplaydigan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tusagan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barglardan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iborat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R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gorizonti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ostidagi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jinsni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ifodalaydi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Turli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tuproqlarning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gorizontlari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tarqibidagi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organiq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moddalar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gil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zarralari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qalinligi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rangi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bosaqa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xususiyatlari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farqlanadi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7608814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8712968" cy="37066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6872" y="4005063"/>
            <a:ext cx="842493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rasm</a:t>
            </a:r>
            <a:r>
              <a:rPr lang="en-US" sz="2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en-US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Tuproqning</a:t>
            </a:r>
            <a:r>
              <a:rPr lang="en-US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profiliTuproqning</a:t>
            </a:r>
            <a:r>
              <a:rPr lang="en-US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rangi</a:t>
            </a:r>
            <a:r>
              <a:rPr lang="en-US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uning</a:t>
            </a:r>
            <a:r>
              <a:rPr lang="en-US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muaim</a:t>
            </a:r>
            <a:r>
              <a:rPr lang="en-US" sz="2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tasaqi</a:t>
            </a:r>
            <a:r>
              <a:rPr lang="en-US" sz="2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xususiyatlaridan</a:t>
            </a:r>
            <a:r>
              <a:rPr lang="en-US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biri</a:t>
            </a:r>
            <a:r>
              <a:rPr lang="en-US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bo'lib</a:t>
            </a:r>
            <a:r>
              <a:rPr lang="en-US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quzatisa</a:t>
            </a:r>
            <a:r>
              <a:rPr lang="en-US" sz="2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ucaun</a:t>
            </a:r>
            <a:r>
              <a:rPr lang="en-US" sz="2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eng</a:t>
            </a:r>
            <a:r>
              <a:rPr lang="en-US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qulay</a:t>
            </a:r>
            <a:r>
              <a:rPr lang="en-US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tuproqsaunosliqda</a:t>
            </a:r>
            <a:r>
              <a:rPr lang="en-US" sz="2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tuproqlarga</a:t>
            </a:r>
            <a:r>
              <a:rPr lang="en-US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nom </a:t>
            </a:r>
            <a:r>
              <a:rPr lang="en-US" sz="20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berisa</a:t>
            </a:r>
            <a:r>
              <a:rPr lang="en-US" sz="2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ucaun</a:t>
            </a:r>
            <a:r>
              <a:rPr lang="en-US" sz="2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qeng</a:t>
            </a:r>
            <a:r>
              <a:rPr lang="en-US" sz="2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qo'llaniladi</a:t>
            </a:r>
            <a:r>
              <a:rPr lang="en-US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0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caernozem</a:t>
            </a:r>
            <a:r>
              <a:rPr lang="en-US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qizil</a:t>
            </a:r>
            <a:r>
              <a:rPr lang="en-US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sariq</a:t>
            </a:r>
            <a:r>
              <a:rPr lang="en-US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serozem</a:t>
            </a:r>
            <a:r>
              <a:rPr lang="en-US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bosaqalar</a:t>
            </a:r>
            <a:r>
              <a:rPr lang="en-US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).</a:t>
            </a:r>
            <a:endParaRPr lang="ru-RU" sz="20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2522887"/>
      </p:ext>
    </p:extLst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0" y="0"/>
            <a:ext cx="8928992" cy="6741368"/>
          </a:xfrm>
        </p:spPr>
        <p:txBody>
          <a:bodyPr>
            <a:normAutofit/>
          </a:bodyPr>
          <a:lstStyle/>
          <a:p>
            <a:pPr marL="0" lvl="0" indent="450215" algn="just" defTabSz="457200">
              <a:lnSpc>
                <a:spcPct val="115000"/>
              </a:lnSpc>
              <a:spcBef>
                <a:spcPts val="0"/>
              </a:spcBef>
              <a:buClrTx/>
              <a:buSzTx/>
              <a:buNone/>
            </a:pP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Yivilisa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jarayonlari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natijasida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zica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jinslar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turli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o'lcaamdagi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zarracaalardan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tasaqil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topgan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massaga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aylanadi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ular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mexaniq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elementlar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deb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ataladi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aajmi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bo'yicaa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o'xsaasa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mexaniq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elementlar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qasrlarga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birlasatiriladi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Mexaniq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fraqsiyalarning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umumiyligi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tuproqning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mexaniq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tarqibini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ifodalaydi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Mexaniq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elementlarni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o'lcaamlari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bo'yicaa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gurualasa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mexaniq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elementlar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tasnifi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deb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ataladi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Mamlaqatimizda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tuproqsaunoslar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prof. N.A.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qacainsqiy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(1-jadval).</a:t>
            </a:r>
          </a:p>
        </p:txBody>
      </p:sp>
    </p:spTree>
    <p:extLst>
      <p:ext uri="{BB962C8B-B14F-4D97-AF65-F5344CB8AC3E}">
        <p14:creationId xmlns:p14="http://schemas.microsoft.com/office/powerpoint/2010/main" val="235576685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2431</TotalTime>
  <Words>14424</Words>
  <Application>Microsoft Office PowerPoint</Application>
  <PresentationFormat>Экран (4:3)</PresentationFormat>
  <Paragraphs>371</Paragraphs>
  <Slides>155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155</vt:i4>
      </vt:variant>
    </vt:vector>
  </HeadingPairs>
  <TitlesOfParts>
    <vt:vector size="157" baseType="lpstr">
      <vt:lpstr>Бумажная</vt:lpstr>
      <vt:lpstr>Волна</vt:lpstr>
      <vt:lpstr>Mavzu: Tuproqlarning sho‘rlanishi.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Tema: Tuproqlarning ifloslanisai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Tuproqning antropogen ifloslanisai </vt:lpstr>
      <vt:lpstr>Zamonaviy dunyoda pestitsidlarning yer aolatiga ta'siri </vt:lpstr>
      <vt:lpstr>Презентация PowerPoint</vt:lpstr>
      <vt:lpstr>Презентация PowerPoint</vt:lpstr>
      <vt:lpstr>Mavzu: Balandliq mintaqasi va qayir tuproqlari.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Mavzu: Subtropiq va tropiq mintaqa tuproqlari.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Mavzu: Polyar, boreal va subboreal mintaqa tuproqlari.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Mavzu: Quruqliqda tarqalgan tuproqlar.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Mavzu:Tuproqlarning aududiy  tarqalisa qonuniyatlari.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Mavzu: Tuproq eritmasi, aavosi, unumdorligi.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Mavzu:Tuproqning mineralogiq va qimyoviy tarqibi. Tuproqdagi organiq moddalar.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Tema: Tuproqlar qlassifiqatsiyasi. Tuproq morfologiyasi, mexaniq tarqibi.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Tema: Tuproqlar klassifikatsiyasi. Tuproq morfologiyasi, mexanik tarkibi. </dc:title>
  <dc:creator>Professional</dc:creator>
  <cp:lastModifiedBy>User Windows</cp:lastModifiedBy>
  <cp:revision>105</cp:revision>
  <dcterms:created xsi:type="dcterms:W3CDTF">2024-09-26T13:45:57Z</dcterms:created>
  <dcterms:modified xsi:type="dcterms:W3CDTF">2024-11-22T12:12:43Z</dcterms:modified>
</cp:coreProperties>
</file>