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3" r:id="rId7"/>
    <p:sldId id="264" r:id="rId8"/>
    <p:sldId id="265" r:id="rId9"/>
    <p:sldId id="266" r:id="rId10"/>
    <p:sldId id="267" r:id="rId11"/>
    <p:sldId id="268" r:id="rId12"/>
    <p:sldId id="260" r:id="rId13"/>
    <p:sldId id="274" r:id="rId14"/>
    <p:sldId id="275" r:id="rId15"/>
    <p:sldId id="276" r:id="rId16"/>
    <p:sldId id="277" r:id="rId17"/>
    <p:sldId id="278" r:id="rId18"/>
    <p:sldId id="279" r:id="rId19"/>
    <p:sldId id="280"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5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07.10.2024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07.10.2024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07.10.2024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07.10.2024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07.10.2024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07.10.2024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07.10.2024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10.jfi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620688"/>
            <a:ext cx="6400800" cy="4896544"/>
          </a:xfrm>
        </p:spPr>
        <p:txBody>
          <a:bodyPr>
            <a:normAutofit fontScale="25000" lnSpcReduction="20000"/>
          </a:bodyPr>
          <a:lstStyle/>
          <a:p>
            <a:pPr indent="270510"/>
            <a:r>
              <a:rPr lang="en-US" sz="12800" b="1" dirty="0" err="1">
                <a:solidFill>
                  <a:schemeClr val="tx1"/>
                </a:solidFill>
                <a:latin typeface="Times New Roman"/>
                <a:ea typeface="Times New Roman"/>
              </a:rPr>
              <a:t>Iqlim</a:t>
            </a:r>
            <a:r>
              <a:rPr lang="en-US" sz="12800" b="1" dirty="0">
                <a:solidFill>
                  <a:schemeClr val="tx1"/>
                </a:solidFill>
                <a:latin typeface="Times New Roman"/>
                <a:ea typeface="Times New Roman"/>
              </a:rPr>
              <a:t> </a:t>
            </a:r>
            <a:r>
              <a:rPr lang="en-US" sz="12800" b="1" dirty="0" err="1">
                <a:solidFill>
                  <a:schemeClr val="tx1"/>
                </a:solidFill>
                <a:latin typeface="Times New Roman"/>
                <a:ea typeface="Times New Roman"/>
              </a:rPr>
              <a:t>o’zgarishi</a:t>
            </a:r>
            <a:r>
              <a:rPr lang="en-US" sz="12800" b="1" dirty="0">
                <a:solidFill>
                  <a:schemeClr val="tx1"/>
                </a:solidFill>
                <a:latin typeface="Times New Roman"/>
                <a:ea typeface="Times New Roman"/>
              </a:rPr>
              <a:t> </a:t>
            </a:r>
            <a:r>
              <a:rPr lang="en-US" sz="12800" b="1" dirty="0" err="1">
                <a:solidFill>
                  <a:schemeClr val="tx1"/>
                </a:solidFill>
                <a:latin typeface="Times New Roman"/>
                <a:ea typeface="Times New Roman"/>
              </a:rPr>
              <a:t>sabablari</a:t>
            </a:r>
            <a:r>
              <a:rPr lang="en-US" sz="12800" b="1" dirty="0">
                <a:solidFill>
                  <a:schemeClr val="tx1"/>
                </a:solidFill>
                <a:latin typeface="Times New Roman"/>
                <a:ea typeface="Times New Roman"/>
              </a:rPr>
              <a:t>, </a:t>
            </a:r>
            <a:r>
              <a:rPr lang="en-US" sz="12800" b="1" dirty="0" err="1">
                <a:solidFill>
                  <a:schemeClr val="tx1"/>
                </a:solidFill>
                <a:latin typeface="Times New Roman"/>
                <a:ea typeface="Times New Roman"/>
              </a:rPr>
              <a:t>issiqxona</a:t>
            </a:r>
            <a:r>
              <a:rPr lang="en-US" sz="12800" b="1" dirty="0">
                <a:solidFill>
                  <a:schemeClr val="tx1"/>
                </a:solidFill>
                <a:latin typeface="Times New Roman"/>
                <a:ea typeface="Times New Roman"/>
              </a:rPr>
              <a:t> </a:t>
            </a:r>
            <a:r>
              <a:rPr lang="en-US" sz="12800" b="1" dirty="0" err="1">
                <a:solidFill>
                  <a:schemeClr val="tx1"/>
                </a:solidFill>
                <a:latin typeface="Times New Roman"/>
                <a:ea typeface="Times New Roman"/>
              </a:rPr>
              <a:t>effekti</a:t>
            </a:r>
            <a:r>
              <a:rPr lang="en-US" sz="12800" b="1" dirty="0">
                <a:solidFill>
                  <a:schemeClr val="tx1"/>
                </a:solidFill>
                <a:latin typeface="Times New Roman"/>
                <a:ea typeface="Times New Roman"/>
              </a:rPr>
              <a:t> </a:t>
            </a:r>
            <a:r>
              <a:rPr lang="en-US" sz="12800" b="1" dirty="0" err="1">
                <a:solidFill>
                  <a:schemeClr val="tx1"/>
                </a:solidFill>
                <a:latin typeface="Times New Roman"/>
                <a:ea typeface="Times New Roman"/>
              </a:rPr>
              <a:t>mexanizmi</a:t>
            </a:r>
            <a:r>
              <a:rPr lang="en-US" sz="12800" b="1" dirty="0">
                <a:solidFill>
                  <a:schemeClr val="tx1"/>
                </a:solidFill>
                <a:latin typeface="Times New Roman"/>
                <a:ea typeface="Times New Roman"/>
              </a:rPr>
              <a:t> </a:t>
            </a:r>
            <a:r>
              <a:rPr lang="en-US" sz="12800" b="1" dirty="0" err="1">
                <a:solidFill>
                  <a:schemeClr val="tx1"/>
                </a:solidFill>
                <a:latin typeface="Times New Roman"/>
                <a:ea typeface="Times New Roman"/>
              </a:rPr>
              <a:t>va</a:t>
            </a:r>
            <a:r>
              <a:rPr lang="en-US" sz="12800" b="1" dirty="0">
                <a:solidFill>
                  <a:schemeClr val="tx1"/>
                </a:solidFill>
                <a:latin typeface="Times New Roman"/>
                <a:ea typeface="Times New Roman"/>
              </a:rPr>
              <a:t> </a:t>
            </a:r>
            <a:r>
              <a:rPr lang="en-US" sz="12800" b="1" dirty="0" err="1">
                <a:solidFill>
                  <a:schemeClr val="tx1"/>
                </a:solidFill>
                <a:latin typeface="Times New Roman"/>
                <a:ea typeface="Times New Roman"/>
              </a:rPr>
              <a:t>ekologik</a:t>
            </a:r>
            <a:r>
              <a:rPr lang="en-US" sz="12800" b="1" dirty="0">
                <a:solidFill>
                  <a:schemeClr val="tx1"/>
                </a:solidFill>
                <a:latin typeface="Times New Roman"/>
                <a:ea typeface="Times New Roman"/>
              </a:rPr>
              <a:t> </a:t>
            </a:r>
            <a:r>
              <a:rPr lang="en-US" sz="12800" b="1" dirty="0" err="1">
                <a:solidFill>
                  <a:schemeClr val="tx1"/>
                </a:solidFill>
                <a:latin typeface="Times New Roman"/>
                <a:ea typeface="Times New Roman"/>
              </a:rPr>
              <a:t>havflar</a:t>
            </a:r>
            <a:endParaRPr lang="ru-RU" sz="12800" b="1" dirty="0">
              <a:solidFill>
                <a:schemeClr val="tx1"/>
              </a:solidFill>
              <a:latin typeface="Times New Roman"/>
              <a:ea typeface="Times New Roman"/>
            </a:endParaRPr>
          </a:p>
          <a:p>
            <a:pPr indent="270510">
              <a:lnSpc>
                <a:spcPct val="115000"/>
              </a:lnSpc>
              <a:spcAft>
                <a:spcPts val="1000"/>
              </a:spcAft>
            </a:pPr>
            <a:r>
              <a:rPr lang="en-US" sz="12800" b="1" dirty="0" err="1" smtClean="0">
                <a:solidFill>
                  <a:schemeClr val="tx1"/>
                </a:solidFill>
                <a:latin typeface="Times New Roman"/>
                <a:ea typeface="Times New Roman"/>
              </a:rPr>
              <a:t>Reja</a:t>
            </a:r>
            <a:endParaRPr lang="en-US" sz="12800" b="1" dirty="0" smtClean="0">
              <a:solidFill>
                <a:schemeClr val="tx1"/>
              </a:solidFill>
              <a:latin typeface="Times New Roman"/>
              <a:ea typeface="Times New Roman"/>
            </a:endParaRPr>
          </a:p>
          <a:p>
            <a:pPr indent="270510">
              <a:lnSpc>
                <a:spcPct val="115000"/>
              </a:lnSpc>
              <a:spcAft>
                <a:spcPts val="1000"/>
              </a:spcAft>
            </a:pPr>
            <a:r>
              <a:rPr lang="uz-Cyrl-UZ" sz="11200" b="1" dirty="0" smtClean="0">
                <a:solidFill>
                  <a:schemeClr val="tx1"/>
                </a:solidFill>
                <a:latin typeface="Times New Roman"/>
                <a:ea typeface="Times New Roman"/>
              </a:rPr>
              <a:t> </a:t>
            </a:r>
            <a:r>
              <a:rPr lang="en-US" sz="11200" b="1" dirty="0">
                <a:solidFill>
                  <a:schemeClr val="tx1"/>
                </a:solidFill>
                <a:latin typeface="Times New Roman"/>
                <a:ea typeface="Times New Roman"/>
              </a:rPr>
              <a:t>1.	 </a:t>
            </a:r>
            <a:r>
              <a:rPr lang="en-US" sz="11200" b="1" dirty="0" err="1">
                <a:solidFill>
                  <a:schemeClr val="tx1"/>
                </a:solidFill>
                <a:latin typeface="Times New Roman"/>
                <a:ea typeface="Times New Roman"/>
              </a:rPr>
              <a:t>Iqlim</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o’zgarishi</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sabablari</a:t>
            </a:r>
            <a:endParaRPr lang="en-US" sz="11200" b="1" dirty="0">
              <a:solidFill>
                <a:schemeClr val="tx1"/>
              </a:solidFill>
              <a:latin typeface="Times New Roman"/>
              <a:ea typeface="Times New Roman"/>
            </a:endParaRPr>
          </a:p>
          <a:p>
            <a:pPr indent="270510">
              <a:lnSpc>
                <a:spcPct val="115000"/>
              </a:lnSpc>
              <a:spcAft>
                <a:spcPts val="1000"/>
              </a:spcAft>
            </a:pPr>
            <a:r>
              <a:rPr lang="en-US" sz="11200" b="1" dirty="0">
                <a:solidFill>
                  <a:schemeClr val="tx1"/>
                </a:solidFill>
                <a:latin typeface="Times New Roman"/>
                <a:ea typeface="Times New Roman"/>
              </a:rPr>
              <a:t>2.	</a:t>
            </a:r>
            <a:r>
              <a:rPr lang="en-US" sz="11200" b="1" dirty="0" err="1">
                <a:solidFill>
                  <a:schemeClr val="tx1"/>
                </a:solidFill>
                <a:latin typeface="Times New Roman"/>
                <a:ea typeface="Times New Roman"/>
              </a:rPr>
              <a:t>Iqlim</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o’zgarishi</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tufayli</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yuzaga</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keladigan</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oqibatlar</a:t>
            </a:r>
            <a:endParaRPr lang="en-US" sz="11200" b="1" dirty="0">
              <a:solidFill>
                <a:schemeClr val="tx1"/>
              </a:solidFill>
              <a:latin typeface="Times New Roman"/>
              <a:ea typeface="Times New Roman"/>
            </a:endParaRPr>
          </a:p>
          <a:p>
            <a:pPr indent="270510">
              <a:lnSpc>
                <a:spcPct val="115000"/>
              </a:lnSpc>
              <a:spcAft>
                <a:spcPts val="1000"/>
              </a:spcAft>
            </a:pPr>
            <a:r>
              <a:rPr lang="en-US" sz="11200" b="1" dirty="0">
                <a:solidFill>
                  <a:schemeClr val="tx1"/>
                </a:solidFill>
                <a:latin typeface="Times New Roman"/>
                <a:ea typeface="Times New Roman"/>
              </a:rPr>
              <a:t>3.	</a:t>
            </a:r>
            <a:r>
              <a:rPr lang="en-US" sz="11200" b="1" dirty="0" err="1">
                <a:solidFill>
                  <a:schemeClr val="tx1"/>
                </a:solidFill>
                <a:latin typeface="Times New Roman"/>
                <a:ea typeface="Times New Roman"/>
              </a:rPr>
              <a:t>Muvozanatni</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saqlash</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yo’llarini</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topish</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chora</a:t>
            </a:r>
            <a:r>
              <a:rPr lang="en-US" sz="11200" b="1" dirty="0">
                <a:solidFill>
                  <a:schemeClr val="tx1"/>
                </a:solidFill>
                <a:latin typeface="Times New Roman"/>
                <a:ea typeface="Times New Roman"/>
              </a:rPr>
              <a:t> </a:t>
            </a:r>
            <a:r>
              <a:rPr lang="en-US" sz="11200" b="1" dirty="0" err="1">
                <a:solidFill>
                  <a:schemeClr val="tx1"/>
                </a:solidFill>
                <a:latin typeface="Times New Roman"/>
                <a:ea typeface="Times New Roman"/>
              </a:rPr>
              <a:t>tadbirlari</a:t>
            </a:r>
            <a:endParaRPr lang="en-US" sz="11200" b="1" dirty="0">
              <a:solidFill>
                <a:schemeClr val="tx1"/>
              </a:solidFill>
              <a:latin typeface="Times New Roman"/>
              <a:ea typeface="Times New Roman"/>
            </a:endParaRPr>
          </a:p>
          <a:p>
            <a:pPr indent="270510" algn="just">
              <a:lnSpc>
                <a:spcPct val="115000"/>
              </a:lnSpc>
              <a:spcAft>
                <a:spcPts val="1000"/>
              </a:spcAft>
            </a:pPr>
            <a:r>
              <a:rPr lang="uz-Cyrl-UZ" sz="7400" b="1" dirty="0" smtClean="0">
                <a:solidFill>
                  <a:schemeClr val="tx1"/>
                </a:solidFill>
                <a:latin typeface="Times New Roman"/>
                <a:ea typeface="Times New Roman"/>
              </a:rPr>
              <a:t>.</a:t>
            </a:r>
            <a:r>
              <a:rPr lang="uz-Cyrl-UZ" sz="7400" dirty="0" smtClean="0">
                <a:solidFill>
                  <a:schemeClr val="tx1"/>
                </a:solidFill>
                <a:ea typeface="Times New Roman"/>
                <a:cs typeface="Times New Roman"/>
              </a:rPr>
              <a:t> </a:t>
            </a:r>
            <a:endParaRPr lang="ru-RU" sz="7400" dirty="0">
              <a:solidFill>
                <a:schemeClr val="tx1"/>
              </a:solidFill>
              <a:latin typeface="Times New Roman"/>
              <a:ea typeface="Times New Roman"/>
            </a:endParaRPr>
          </a:p>
          <a:p>
            <a:endParaRPr lang="ru-RU" dirty="0"/>
          </a:p>
        </p:txBody>
      </p:sp>
    </p:spTree>
    <p:extLst>
      <p:ext uri="{BB962C8B-B14F-4D97-AF65-F5344CB8AC3E}">
        <p14:creationId xmlns:p14="http://schemas.microsoft.com/office/powerpoint/2010/main" val="4179302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507288" cy="6669360"/>
          </a:xfrm>
        </p:spPr>
        <p:txBody>
          <a:bodyPr>
            <a:normAutofit/>
          </a:bodyPr>
          <a:lstStyle/>
          <a:p>
            <a:pPr indent="270510" algn="ctr"/>
            <a:r>
              <a:rPr lang="uz-Cyrl-UZ" sz="3600" b="1" dirty="0"/>
              <a:t>Mavzuga oid tayanch tushuncha va iboralar: </a:t>
            </a:r>
            <a:endParaRPr lang="en-US" sz="3600" b="1" dirty="0" smtClean="0"/>
          </a:p>
          <a:p>
            <a:pPr indent="270510" algn="just"/>
            <a:r>
              <a:rPr lang="uz-Cyrl-UZ" sz="3600" dirty="0" smtClean="0">
                <a:cs typeface="Times New Roman"/>
              </a:rPr>
              <a:t>Iqlim </a:t>
            </a:r>
            <a:r>
              <a:rPr lang="uz-Cyrl-UZ" sz="3600" dirty="0">
                <a:cs typeface="Times New Roman"/>
              </a:rPr>
              <a:t>o‘zgarishining tabiiy va antropogen sabablari; issiqxona samarasi; issiqxona gazlari; </a:t>
            </a:r>
            <a:r>
              <a:rPr lang="uz-Cyrl-UZ" sz="3600" dirty="0" smtClean="0">
                <a:cs typeface="Times New Roman"/>
              </a:rPr>
              <a:t>boshqarilmaydigan </a:t>
            </a:r>
            <a:r>
              <a:rPr lang="uz-Cyrl-UZ" sz="3600" dirty="0">
                <a:cs typeface="Times New Roman"/>
              </a:rPr>
              <a:t>issiqxona samarasii; urbanizatsiya va yerdan foydalanishning optimallashtirish</a:t>
            </a:r>
            <a:endParaRPr lang="ru-RU" sz="3600" dirty="0"/>
          </a:p>
          <a:p>
            <a:endParaRPr lang="ru-RU" dirty="0"/>
          </a:p>
        </p:txBody>
      </p:sp>
    </p:spTree>
    <p:extLst>
      <p:ext uri="{BB962C8B-B14F-4D97-AF65-F5344CB8AC3E}">
        <p14:creationId xmlns:p14="http://schemas.microsoft.com/office/powerpoint/2010/main" val="679260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0" y="0"/>
            <a:ext cx="9144000" cy="6741368"/>
          </a:xfrm>
        </p:spPr>
        <p:txBody>
          <a:bodyPr>
            <a:normAutofit lnSpcReduction="10000"/>
          </a:bodyPr>
          <a:lstStyle/>
          <a:p>
            <a:pPr indent="0" algn="just">
              <a:spcAft>
                <a:spcPts val="0"/>
              </a:spcAft>
              <a:buNone/>
            </a:pPr>
            <a:r>
              <a:rPr lang="en-US" sz="2800" b="1" dirty="0" err="1" smtClean="0">
                <a:solidFill>
                  <a:srgbClr val="FF0000"/>
                </a:solidFill>
                <a:latin typeface="Times New Roman"/>
                <a:ea typeface="Times New Roman"/>
              </a:rPr>
              <a:t>Evolyutsiya</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davomida</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ko’p</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marotaba</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iqlim</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o’zgarishi</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tabiiy</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ravishda</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yuz</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berib</a:t>
            </a:r>
            <a:r>
              <a:rPr lang="en-US" sz="2800" b="1" dirty="0" smtClean="0">
                <a:solidFill>
                  <a:srgbClr val="FF0000"/>
                </a:solidFill>
                <a:latin typeface="Times New Roman"/>
                <a:ea typeface="Times New Roman"/>
              </a:rPr>
              <a:t> </a:t>
            </a:r>
            <a:r>
              <a:rPr lang="en-US" sz="2800" b="1" dirty="0" err="1" smtClean="0">
                <a:solidFill>
                  <a:srgbClr val="FF0000"/>
                </a:solidFill>
                <a:latin typeface="Times New Roman"/>
                <a:ea typeface="Times New Roman"/>
              </a:rPr>
              <a:t>kelgan</a:t>
            </a:r>
            <a:r>
              <a:rPr lang="en-US" sz="2800" b="1" dirty="0" smtClean="0">
                <a:solidFill>
                  <a:srgbClr val="FF0000"/>
                </a:solidFill>
                <a:latin typeface="Times New Roman"/>
                <a:ea typeface="Times New Roman"/>
              </a:rPr>
              <a:t>. </a:t>
            </a:r>
            <a:r>
              <a:rPr lang="uz-Cyrl-UZ" b="1" dirty="0" smtClean="0">
                <a:solidFill>
                  <a:srgbClr val="FF0000"/>
                </a:solidFill>
                <a:latin typeface="Times New Roman"/>
                <a:ea typeface="Times New Roman"/>
              </a:rPr>
              <a:t>Iqlim </a:t>
            </a:r>
            <a:r>
              <a:rPr lang="uz-Cyrl-UZ" b="1" dirty="0">
                <a:solidFill>
                  <a:srgbClr val="FF0000"/>
                </a:solidFill>
                <a:latin typeface="Times New Roman"/>
                <a:ea typeface="Times New Roman"/>
              </a:rPr>
              <a:t>o‘zgarishining tabiiy omillariga Yerning o‘z orbitasi bo‘ylab harakati va qiyaligi, quyosh faolligining o‘zgarishi, vulqonlarning otilishi va tabiiy ravishda atmosfera aerozollari sonini o‘zgarishi o‘z ichiga oladi</a:t>
            </a:r>
            <a:r>
              <a:rPr lang="uz-Cyrl-UZ" b="1" dirty="0" smtClean="0">
                <a:solidFill>
                  <a:srgbClr val="FF0000"/>
                </a:solidFill>
                <a:latin typeface="Times New Roman"/>
                <a:ea typeface="Times New Roman"/>
              </a:rPr>
              <a:t>.</a:t>
            </a:r>
            <a:endParaRPr lang="en-US" b="1" dirty="0" smtClean="0">
              <a:solidFill>
                <a:srgbClr val="FF0000"/>
              </a:solidFill>
              <a:latin typeface="Times New Roman"/>
              <a:ea typeface="Times New Roman"/>
            </a:endParaRPr>
          </a:p>
          <a:p>
            <a:pPr lvl="0" indent="0" algn="just">
              <a:buNone/>
            </a:pPr>
            <a:r>
              <a:rPr lang="en-US" dirty="0" err="1">
                <a:solidFill>
                  <a:prstClr val="black"/>
                </a:solidFill>
              </a:rPr>
              <a:t>Geologik</a:t>
            </a:r>
            <a:r>
              <a:rPr lang="en-US" dirty="0">
                <a:solidFill>
                  <a:prstClr val="black"/>
                </a:solidFill>
              </a:rPr>
              <a:t> </a:t>
            </a:r>
            <a:r>
              <a:rPr lang="en-US" dirty="0" err="1">
                <a:solidFill>
                  <a:prstClr val="black"/>
                </a:solidFill>
              </a:rPr>
              <a:t>ma’lumotlarga</a:t>
            </a:r>
            <a:r>
              <a:rPr lang="en-US" dirty="0">
                <a:solidFill>
                  <a:prstClr val="black"/>
                </a:solidFill>
              </a:rPr>
              <a:t> </a:t>
            </a:r>
            <a:r>
              <a:rPr lang="en-US" dirty="0" err="1">
                <a:solidFill>
                  <a:prstClr val="black"/>
                </a:solidFill>
              </a:rPr>
              <a:t>yondashgan</a:t>
            </a:r>
            <a:r>
              <a:rPr lang="en-US" dirty="0">
                <a:solidFill>
                  <a:prstClr val="black"/>
                </a:solidFill>
              </a:rPr>
              <a:t> </a:t>
            </a:r>
            <a:r>
              <a:rPr lang="en-US" dirty="0" err="1">
                <a:solidFill>
                  <a:prstClr val="black"/>
                </a:solidFill>
              </a:rPr>
              <a:t>holda</a:t>
            </a:r>
            <a:r>
              <a:rPr lang="en-US" dirty="0">
                <a:solidFill>
                  <a:prstClr val="black"/>
                </a:solidFill>
              </a:rPr>
              <a:t> </a:t>
            </a:r>
            <a:r>
              <a:rPr lang="en-US" dirty="0" err="1">
                <a:solidFill>
                  <a:prstClr val="black"/>
                </a:solidFill>
              </a:rPr>
              <a:t>turli</a:t>
            </a:r>
            <a:r>
              <a:rPr lang="en-US" dirty="0">
                <a:solidFill>
                  <a:prstClr val="black"/>
                </a:solidFill>
              </a:rPr>
              <a:t> </a:t>
            </a:r>
            <a:r>
              <a:rPr lang="en-US" dirty="0" err="1">
                <a:solidFill>
                  <a:prstClr val="black"/>
                </a:solidFill>
              </a:rPr>
              <a:t>geologik</a:t>
            </a:r>
            <a:r>
              <a:rPr lang="en-US" dirty="0">
                <a:solidFill>
                  <a:prstClr val="black"/>
                </a:solidFill>
              </a:rPr>
              <a:t> </a:t>
            </a:r>
            <a:r>
              <a:rPr lang="en-US" dirty="0" err="1">
                <a:solidFill>
                  <a:prstClr val="black"/>
                </a:solidFill>
              </a:rPr>
              <a:t>davrlarda</a:t>
            </a:r>
            <a:r>
              <a:rPr lang="en-US" dirty="0">
                <a:solidFill>
                  <a:prstClr val="black"/>
                </a:solidFill>
              </a:rPr>
              <a:t> </a:t>
            </a:r>
            <a:r>
              <a:rPr lang="en-US" dirty="0" err="1">
                <a:solidFill>
                  <a:prstClr val="black"/>
                </a:solidFill>
              </a:rPr>
              <a:t>dunyo</a:t>
            </a:r>
            <a:r>
              <a:rPr lang="en-US" dirty="0">
                <a:solidFill>
                  <a:prstClr val="black"/>
                </a:solidFill>
              </a:rPr>
              <a:t> </a:t>
            </a:r>
            <a:r>
              <a:rPr lang="en-US" dirty="0" err="1">
                <a:solidFill>
                  <a:prstClr val="black"/>
                </a:solidFill>
              </a:rPr>
              <a:t>miqyosidagi</a:t>
            </a:r>
            <a:r>
              <a:rPr lang="en-US" dirty="0">
                <a:solidFill>
                  <a:prstClr val="black"/>
                </a:solidFill>
              </a:rPr>
              <a:t>  </a:t>
            </a:r>
            <a:r>
              <a:rPr lang="en-US" dirty="0" err="1">
                <a:solidFill>
                  <a:prstClr val="black"/>
                </a:solidFill>
              </a:rPr>
              <a:t>o‘rtacha</a:t>
            </a:r>
            <a:r>
              <a:rPr lang="en-US" dirty="0">
                <a:solidFill>
                  <a:prstClr val="black"/>
                </a:solidFill>
              </a:rPr>
              <a:t> </a:t>
            </a:r>
            <a:r>
              <a:rPr lang="en-US" dirty="0" err="1">
                <a:solidFill>
                  <a:prstClr val="black"/>
                </a:solidFill>
              </a:rPr>
              <a:t>harorat</a:t>
            </a:r>
            <a:r>
              <a:rPr lang="en-US" dirty="0">
                <a:solidFill>
                  <a:prstClr val="black"/>
                </a:solidFill>
              </a:rPr>
              <a:t> +7 </a:t>
            </a:r>
            <a:r>
              <a:rPr lang="en-US" dirty="0" err="1">
                <a:solidFill>
                  <a:prstClr val="black"/>
                </a:solidFill>
              </a:rPr>
              <a:t>dan</a:t>
            </a:r>
            <a:r>
              <a:rPr lang="en-US" dirty="0">
                <a:solidFill>
                  <a:prstClr val="black"/>
                </a:solidFill>
              </a:rPr>
              <a:t> +27oS </a:t>
            </a:r>
            <a:r>
              <a:rPr lang="en-US" dirty="0" err="1">
                <a:solidFill>
                  <a:prstClr val="black"/>
                </a:solidFill>
              </a:rPr>
              <a:t>gacha</a:t>
            </a:r>
            <a:r>
              <a:rPr lang="en-US" dirty="0">
                <a:solidFill>
                  <a:prstClr val="black"/>
                </a:solidFill>
              </a:rPr>
              <a:t> </a:t>
            </a:r>
            <a:r>
              <a:rPr lang="en-US" dirty="0" err="1">
                <a:solidFill>
                  <a:prstClr val="black"/>
                </a:solidFill>
              </a:rPr>
              <a:t>o’zgargan</a:t>
            </a:r>
            <a:r>
              <a:rPr lang="en-US" dirty="0">
                <a:solidFill>
                  <a:prstClr val="black"/>
                </a:solidFill>
              </a:rPr>
              <a:t>. </a:t>
            </a:r>
            <a:r>
              <a:rPr lang="uz-Cyrl-UZ" dirty="0">
                <a:solidFill>
                  <a:srgbClr val="000000"/>
                </a:solidFill>
                <a:latin typeface="Times New Roman"/>
                <a:ea typeface="Times New Roman"/>
              </a:rPr>
              <a:t>Biroq, olimlar, davlat rahbarlari va jamoatchilik xavotirda, nega? Chunki, iqlimning tabiiy o‘zgarishlarga yana bir muhim omil– antropogen </a:t>
            </a:r>
            <a:r>
              <a:rPr lang="en-US" dirty="0" err="1">
                <a:solidFill>
                  <a:srgbClr val="000000"/>
                </a:solidFill>
                <a:latin typeface="Times New Roman"/>
                <a:ea typeface="Times New Roman"/>
              </a:rPr>
              <a:t>omili</a:t>
            </a:r>
            <a:r>
              <a:rPr lang="uz-Cyrl-UZ" dirty="0">
                <a:solidFill>
                  <a:srgbClr val="000000"/>
                </a:solidFill>
                <a:latin typeface="Times New Roman"/>
                <a:ea typeface="Times New Roman"/>
              </a:rPr>
              <a:t> ta’siri </a:t>
            </a:r>
            <a:r>
              <a:rPr lang="en-US" dirty="0">
                <a:solidFill>
                  <a:srgbClr val="000000"/>
                </a:solidFill>
                <a:latin typeface="Times New Roman"/>
                <a:ea typeface="Times New Roman"/>
              </a:rPr>
              <a:t>k</a:t>
            </a:r>
            <a:r>
              <a:rPr lang="uz-Cyrl-UZ" dirty="0">
                <a:solidFill>
                  <a:srgbClr val="000000"/>
                </a:solidFill>
                <a:latin typeface="Times New Roman"/>
                <a:ea typeface="Times New Roman"/>
              </a:rPr>
              <a:t>o‘proq tahdid solayotgani qayd etilmoqda</a:t>
            </a:r>
            <a:r>
              <a:rPr lang="uz-Cyrl-UZ" dirty="0" smtClean="0">
                <a:solidFill>
                  <a:srgbClr val="000000"/>
                </a:solidFill>
                <a:latin typeface="Times New Roman"/>
                <a:ea typeface="Times New Roman"/>
              </a:rPr>
              <a:t>.</a:t>
            </a:r>
            <a:endParaRPr lang="ru-RU" b="1" dirty="0">
              <a:solidFill>
                <a:srgbClr val="FF0000"/>
              </a:solidFill>
              <a:latin typeface="Times New Roman"/>
              <a:ea typeface="Times New Roman"/>
            </a:endParaRPr>
          </a:p>
          <a:p>
            <a:pPr indent="0" algn="just">
              <a:spcAft>
                <a:spcPts val="0"/>
              </a:spcAft>
              <a:buNone/>
            </a:pPr>
            <a:endParaRPr lang="ru-RU" sz="2800" dirty="0">
              <a:latin typeface="Times New Roman"/>
              <a:ea typeface="Times New Roman"/>
            </a:endParaRPr>
          </a:p>
          <a:p>
            <a:pPr marL="0" indent="0" algn="just">
              <a:buNone/>
            </a:pP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143458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75050" y="0"/>
            <a:ext cx="5568950" cy="6858000"/>
          </a:xfrm>
        </p:spPr>
        <p:txBody>
          <a:bodyPr/>
          <a:lstStyle/>
          <a:p>
            <a:pPr indent="270510" algn="just">
              <a:spcAft>
                <a:spcPts val="0"/>
              </a:spcAft>
            </a:pPr>
            <a:r>
              <a:rPr lang="uz-Cyrl-UZ" b="1" dirty="0">
                <a:solidFill>
                  <a:srgbClr val="000000"/>
                </a:solidFill>
                <a:latin typeface="Times New Roman"/>
                <a:ea typeface="Times New Roman"/>
              </a:rPr>
              <a:t>Vulqonlar </a:t>
            </a:r>
            <a:endParaRPr lang="ru-RU" sz="2800" dirty="0">
              <a:latin typeface="Times New Roman"/>
              <a:ea typeface="Times New Roman"/>
            </a:endParaRPr>
          </a:p>
          <a:p>
            <a:pPr marL="0" indent="0" algn="just">
              <a:buNone/>
            </a:pPr>
            <a:r>
              <a:rPr lang="uz-Cyrl-UZ" dirty="0">
                <a:solidFill>
                  <a:srgbClr val="000000"/>
                </a:solidFill>
                <a:latin typeface="Times New Roman"/>
                <a:ea typeface="Times New Roman"/>
              </a:rPr>
              <a:t>Vulqonlarning otilishi natijasida atmosferaga sezilarli hajmda muallaq zarrachalar — aerozollar chiqadi,  ular troposfera va stratosfera shamollari orqali atrofga yoyiladi va quyosh radiatsiyasining bir qismini to‘sib qo‘yadi</a:t>
            </a:r>
            <a:endParaRPr lang="ru-RU" dirty="0">
              <a:latin typeface="Times New Roman" pitchFamily="18" charset="0"/>
              <a:cs typeface="Times New Roman" pitchFamily="18" charset="0"/>
            </a:endParaRPr>
          </a:p>
        </p:txBody>
      </p:sp>
      <p:sp>
        <p:nvSpPr>
          <p:cNvPr id="4" name="Текст 3"/>
          <p:cNvSpPr>
            <a:spLocks noGrp="1"/>
          </p:cNvSpPr>
          <p:nvPr>
            <p:ph type="body" sz="half" idx="2"/>
          </p:nvPr>
        </p:nvSpPr>
        <p:spPr/>
        <p:txBody>
          <a:bodyPr/>
          <a:lstStyle/>
          <a:p>
            <a:endParaRPr lang="ru-RU"/>
          </a:p>
        </p:txBody>
      </p:sp>
      <p:pic>
        <p:nvPicPr>
          <p:cNvPr id="1026" name="Picture 2" descr="C:\Users\ASUS\Desktop\2023 ISHCHILAR OXIRGISI\Iqlim o'zgarishi\1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114300"/>
            <a:ext cx="3357975" cy="223458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SUS\Desktop\2023 ISHCHILAR OXIRGISI\Iqlim o'zgarishi\22.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31" y="2653829"/>
            <a:ext cx="3402553" cy="3079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141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75050" y="0"/>
            <a:ext cx="5568950" cy="6858000"/>
          </a:xfrm>
        </p:spPr>
        <p:txBody>
          <a:bodyPr/>
          <a:lstStyle/>
          <a:p>
            <a:pPr indent="0" algn="just">
              <a:spcAft>
                <a:spcPts val="0"/>
              </a:spcAft>
              <a:buNone/>
            </a:pPr>
            <a:r>
              <a:rPr lang="uz-Cyrl-UZ" dirty="0" smtClean="0">
                <a:latin typeface="Times New Roman"/>
                <a:ea typeface="Times New Roman"/>
              </a:rPr>
              <a:t>.</a:t>
            </a:r>
            <a:endParaRPr lang="ru-RU" dirty="0">
              <a:latin typeface="Times New Roman"/>
              <a:ea typeface="Times New Roman"/>
            </a:endParaRPr>
          </a:p>
          <a:p>
            <a:endParaRPr lang="ru-RU" dirty="0"/>
          </a:p>
        </p:txBody>
      </p:sp>
      <p:sp>
        <p:nvSpPr>
          <p:cNvPr id="4" name="Текст 3"/>
          <p:cNvSpPr>
            <a:spLocks noGrp="1"/>
          </p:cNvSpPr>
          <p:nvPr>
            <p:ph type="body" sz="half" idx="2"/>
          </p:nvPr>
        </p:nvSpPr>
        <p:spPr>
          <a:xfrm>
            <a:off x="0" y="0"/>
            <a:ext cx="9144000" cy="6858000"/>
          </a:xfrm>
        </p:spPr>
        <p:txBody>
          <a:bodyPr>
            <a:normAutofit/>
          </a:bodyPr>
          <a:lstStyle/>
          <a:p>
            <a:pPr algn="just"/>
            <a:endParaRPr lang="uz-Cyrl-UZ" sz="2800" dirty="0" smtClean="0">
              <a:solidFill>
                <a:srgbClr val="000000"/>
              </a:solidFill>
              <a:latin typeface="Times New Roman"/>
              <a:ea typeface="Times New Roman"/>
            </a:endParaRPr>
          </a:p>
          <a:p>
            <a:pPr algn="just"/>
            <a:r>
              <a:rPr lang="uz-Cyrl-UZ" sz="2800" dirty="0" smtClean="0">
                <a:solidFill>
                  <a:srgbClr val="000000"/>
                </a:solidFill>
                <a:latin typeface="Times New Roman"/>
                <a:ea typeface="Times New Roman"/>
              </a:rPr>
              <a:t>1600 </a:t>
            </a:r>
            <a:r>
              <a:rPr lang="uz-Cyrl-UZ" sz="2800" dirty="0">
                <a:solidFill>
                  <a:srgbClr val="000000"/>
                </a:solidFill>
                <a:latin typeface="Times New Roman"/>
                <a:ea typeface="Times New Roman"/>
              </a:rPr>
              <a:t>yilda O‘rta Yer dengizidagi yirik vulqonning otilishi Minoy imperiyasi qulashiga va atmosferani sezilarli darajada sovushiga olib keldi. 1815 yilda Indoneziyadagi Tambor vulqonining otilishi global haroratning o‘rtacha 3</a:t>
            </a:r>
            <a:r>
              <a:rPr lang="uz-Cyrl-UZ" sz="2800" baseline="30000" dirty="0">
                <a:solidFill>
                  <a:srgbClr val="000000"/>
                </a:solidFill>
                <a:latin typeface="Times New Roman"/>
                <a:ea typeface="Times New Roman"/>
              </a:rPr>
              <a:t>o</a:t>
            </a:r>
            <a:r>
              <a:rPr lang="uz-Cyrl-UZ" sz="2800" dirty="0">
                <a:solidFill>
                  <a:srgbClr val="000000"/>
                </a:solidFill>
                <a:latin typeface="Times New Roman"/>
                <a:ea typeface="Times New Roman"/>
              </a:rPr>
              <a:t>S darajaga pasayishiga olib kelgan.  Keyingi yillarda Yevropa va Shimoliy Amerikada yoz deyarli bo‘lmagan, keyinchalik bu hol o‘z iziga tushib ketdi. 1991 yilda Filippinda 35 km balandlikkacha o‘zidan cheksiz kul qoldirgan Penatubo vulqoni otilishi natijasida quyosh radiatsiyasining o‘rtacha darajasi 2,5 Vt/m kamaydi, bu esa global sovush 0,5-0,7</a:t>
            </a:r>
            <a:r>
              <a:rPr lang="uz-Cyrl-UZ" sz="2800" baseline="30000" dirty="0">
                <a:solidFill>
                  <a:srgbClr val="000000"/>
                </a:solidFill>
                <a:latin typeface="Times New Roman"/>
                <a:ea typeface="Times New Roman"/>
              </a:rPr>
              <a:t>o</a:t>
            </a:r>
            <a:r>
              <a:rPr lang="uz-Cyrl-UZ" sz="2800" dirty="0">
                <a:solidFill>
                  <a:srgbClr val="000000"/>
                </a:solidFill>
                <a:latin typeface="Times New Roman"/>
                <a:ea typeface="Times New Roman"/>
              </a:rPr>
              <a:t>S darajaga pasayishiga sabab bo‘ldi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202479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7029400"/>
          </a:xfrm>
        </p:spPr>
        <p:txBody>
          <a:bodyPr>
            <a:normAutofit/>
          </a:bodyPr>
          <a:lstStyle/>
          <a:p>
            <a:pPr marL="0" indent="0">
              <a:buNone/>
            </a:pPr>
            <a:r>
              <a:rPr lang="uz-Cyrl-UZ" dirty="0">
                <a:solidFill>
                  <a:srgbClr val="000000"/>
                </a:solidFill>
                <a:latin typeface="Times New Roman"/>
                <a:ea typeface="Times New Roman"/>
              </a:rPr>
              <a:t>Quyosh radiatsiyasi intensivligi cezilarsiz darajada bo‘lsa ham o‘zgarmoqda. Quyoshdan keladigan to‘g‘ridan-to‘g‘ri nurlanishning intensivligi keyingi 25 yilda o‘zgarishi </a:t>
            </a:r>
            <a:r>
              <a:rPr lang="uz-Cyrl-UZ" dirty="0" smtClean="0">
                <a:solidFill>
                  <a:srgbClr val="000000"/>
                </a:solidFill>
                <a:latin typeface="Times New Roman"/>
                <a:ea typeface="Times New Roman"/>
              </a:rPr>
              <a:t>kuzatildi. </a:t>
            </a:r>
            <a:r>
              <a:rPr lang="uz-Cyrl-UZ" dirty="0">
                <a:solidFill>
                  <a:srgbClr val="000000"/>
                </a:solidFill>
                <a:latin typeface="Times New Roman"/>
                <a:ea typeface="Times New Roman"/>
              </a:rPr>
              <a:t>Yer — Quyoshdan uchinchi uzoqlikda joylashgan </a:t>
            </a:r>
            <a:r>
              <a:rPr lang="uz-Cyrl-UZ" dirty="0" smtClean="0">
                <a:solidFill>
                  <a:srgbClr val="000000"/>
                </a:solidFill>
                <a:latin typeface="Times New Roman"/>
                <a:ea typeface="Times New Roman"/>
              </a:rPr>
              <a:t> </a:t>
            </a:r>
            <a:r>
              <a:rPr lang="uz-Cyrl-UZ" dirty="0">
                <a:solidFill>
                  <a:srgbClr val="000000"/>
                </a:solidFill>
                <a:latin typeface="Times New Roman"/>
                <a:ea typeface="Times New Roman"/>
              </a:rPr>
              <a:t>U Quyosh atrofida </a:t>
            </a:r>
            <a:r>
              <a:rPr lang="uz-Cyrl-UZ" dirty="0" smtClean="0">
                <a:solidFill>
                  <a:srgbClr val="000000"/>
                </a:solidFill>
                <a:latin typeface="Times New Roman"/>
                <a:ea typeface="Times New Roman"/>
              </a:rPr>
              <a:t>ellipis </a:t>
            </a:r>
            <a:r>
              <a:rPr lang="uz-Cyrl-UZ" dirty="0">
                <a:solidFill>
                  <a:srgbClr val="000000"/>
                </a:solidFill>
                <a:latin typeface="Times New Roman"/>
                <a:ea typeface="Times New Roman"/>
              </a:rPr>
              <a:t>harakatda bo‘lib, aylanaga yaqin orbita bo‘yicha o‘rtacha 30 km/s tezlik va o‘rtacha 365,24 quyoshli </a:t>
            </a:r>
            <a:r>
              <a:rPr lang="uz-Cyrl-UZ" dirty="0" smtClean="0">
                <a:solidFill>
                  <a:srgbClr val="000000"/>
                </a:solidFill>
                <a:latin typeface="Times New Roman"/>
                <a:ea typeface="Times New Roman"/>
              </a:rPr>
              <a:t>sutka davomida </a:t>
            </a:r>
            <a:r>
              <a:rPr lang="uz-Cyrl-UZ" dirty="0">
                <a:solidFill>
                  <a:srgbClr val="000000"/>
                </a:solidFill>
                <a:latin typeface="Times New Roman"/>
                <a:ea typeface="Times New Roman"/>
              </a:rPr>
              <a:t>harakat qiladi. Yer  o‘z o‘qi atrofida esa 23 soatu 56 daqiqa </a:t>
            </a:r>
            <a:r>
              <a:rPr lang="uz-Cyrl-UZ" dirty="0" smtClean="0">
                <a:solidFill>
                  <a:srgbClr val="000000"/>
                </a:solidFill>
                <a:latin typeface="Times New Roman"/>
                <a:ea typeface="Times New Roman"/>
              </a:rPr>
              <a:t>(sutka) </a:t>
            </a:r>
            <a:r>
              <a:rPr lang="en-US" dirty="0" err="1" smtClean="0">
                <a:solidFill>
                  <a:srgbClr val="000000"/>
                </a:solidFill>
                <a:latin typeface="Times New Roman"/>
                <a:ea typeface="Times New Roman"/>
              </a:rPr>
              <a:t>aylanadi</a:t>
            </a:r>
            <a:r>
              <a:rPr lang="en-US" dirty="0" smtClean="0">
                <a:solidFill>
                  <a:srgbClr val="000000"/>
                </a:solidFill>
                <a:latin typeface="Times New Roman"/>
                <a:ea typeface="Times New Roman"/>
              </a:rPr>
              <a:t>.</a:t>
            </a:r>
            <a:endParaRPr lang="ru-RU" dirty="0"/>
          </a:p>
        </p:txBody>
      </p:sp>
      <p:pic>
        <p:nvPicPr>
          <p:cNvPr id="2050" name="Picture 2" descr="C:\Users\ASUS\Desktop\2023 ISHCHILAR OXIRGISI\Iqlim o'zgarishi\33.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4545684"/>
            <a:ext cx="3765624" cy="2469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SUS\Desktop\2023 ISHCHILAR OXIRGISI\Iqlim o'zgarishi\44.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763" y="4509120"/>
            <a:ext cx="3805237" cy="234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383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51920" y="0"/>
            <a:ext cx="5292080" cy="6858000"/>
          </a:xfrm>
        </p:spPr>
        <p:txBody>
          <a:bodyPr>
            <a:normAutofit lnSpcReduction="10000"/>
          </a:bodyPr>
          <a:lstStyle/>
          <a:p>
            <a:pPr indent="270510" algn="just">
              <a:spcAft>
                <a:spcPts val="0"/>
              </a:spcAft>
            </a:pPr>
            <a:r>
              <a:rPr lang="uz-Cyrl-UZ" b="1" dirty="0">
                <a:solidFill>
                  <a:srgbClr val="000000"/>
                </a:solidFill>
                <a:latin typeface="Times New Roman"/>
                <a:ea typeface="Times New Roman"/>
              </a:rPr>
              <a:t>Antropogen sabablar. </a:t>
            </a:r>
            <a:r>
              <a:rPr lang="uz-Cyrl-UZ" dirty="0">
                <a:solidFill>
                  <a:srgbClr val="000000"/>
                </a:solidFill>
                <a:latin typeface="Times New Roman"/>
                <a:ea typeface="Times New Roman"/>
              </a:rPr>
              <a:t>Antropogen sabablarga avvalombor, atmosferadagi issiqxona gazlari, asosan, qazilma yoqilg‘ilarni yoqishi natijasida hosil bo‘luvchi </a:t>
            </a:r>
            <a:r>
              <a:rPr lang="uz-Cyrl-UZ" dirty="0" smtClean="0">
                <a:solidFill>
                  <a:srgbClr val="000000"/>
                </a:solidFill>
                <a:latin typeface="Times New Roman"/>
                <a:ea typeface="Times New Roman"/>
              </a:rPr>
              <a:t>СO</a:t>
            </a:r>
            <a:r>
              <a:rPr lang="uz-Cyrl-UZ" baseline="-25000" dirty="0" smtClean="0">
                <a:solidFill>
                  <a:srgbClr val="000000"/>
                </a:solidFill>
                <a:latin typeface="Times New Roman"/>
                <a:ea typeface="Times New Roman"/>
              </a:rPr>
              <a:t>2</a:t>
            </a:r>
            <a:r>
              <a:rPr lang="uz-Cyrl-UZ" dirty="0" smtClean="0">
                <a:solidFill>
                  <a:srgbClr val="000000"/>
                </a:solidFill>
                <a:latin typeface="Times New Roman"/>
                <a:ea typeface="Times New Roman"/>
              </a:rPr>
              <a:t> </a:t>
            </a:r>
            <a:r>
              <a:rPr lang="en-US" dirty="0" err="1" smtClean="0">
                <a:solidFill>
                  <a:srgbClr val="000000"/>
                </a:solidFill>
                <a:latin typeface="Times New Roman"/>
                <a:ea typeface="Times New Roman"/>
              </a:rPr>
              <a:t>nin</a:t>
            </a:r>
            <a:r>
              <a:rPr lang="uz-Cyrl-UZ" dirty="0" smtClean="0">
                <a:solidFill>
                  <a:srgbClr val="000000"/>
                </a:solidFill>
                <a:latin typeface="Times New Roman"/>
                <a:ea typeface="Times New Roman"/>
              </a:rPr>
              <a:t>g </a:t>
            </a:r>
            <a:r>
              <a:rPr lang="uz-Cyrl-UZ" dirty="0">
                <a:solidFill>
                  <a:srgbClr val="000000"/>
                </a:solidFill>
                <a:latin typeface="Times New Roman"/>
                <a:ea typeface="Times New Roman"/>
              </a:rPr>
              <a:t>ortishi kiradi. Bu issiqxona samarasini kuchaytirishga olib keladi. Boshqa sabablariga – </a:t>
            </a:r>
            <a:r>
              <a:rPr lang="en-US" dirty="0" err="1" smtClean="0">
                <a:solidFill>
                  <a:srgbClr val="000000"/>
                </a:solidFill>
                <a:latin typeface="Times New Roman"/>
                <a:ea typeface="Times New Roman"/>
              </a:rPr>
              <a:t>transportning</a:t>
            </a:r>
            <a:r>
              <a:rPr lang="en-US" dirty="0" smtClean="0">
                <a:solidFill>
                  <a:srgbClr val="000000"/>
                </a:solidFill>
                <a:latin typeface="Times New Roman"/>
                <a:ea typeface="Times New Roman"/>
              </a:rPr>
              <a:t> </a:t>
            </a:r>
            <a:r>
              <a:rPr lang="en-US" dirty="0" err="1" smtClean="0">
                <a:solidFill>
                  <a:srgbClr val="000000"/>
                </a:solidFill>
                <a:latin typeface="Times New Roman"/>
                <a:ea typeface="Times New Roman"/>
              </a:rPr>
              <a:t>ko’payishi</a:t>
            </a:r>
            <a:r>
              <a:rPr lang="uz-Cyrl-UZ" dirty="0" smtClean="0">
                <a:solidFill>
                  <a:srgbClr val="000000"/>
                </a:solidFill>
                <a:latin typeface="Times New Roman"/>
                <a:ea typeface="Times New Roman"/>
              </a:rPr>
              <a:t>, </a:t>
            </a:r>
            <a:r>
              <a:rPr lang="uz-Cyrl-UZ" dirty="0">
                <a:solidFill>
                  <a:srgbClr val="000000"/>
                </a:solidFill>
                <a:latin typeface="Times New Roman"/>
                <a:ea typeface="Times New Roman"/>
              </a:rPr>
              <a:t>o‘rmonlarning kesilishi va </a:t>
            </a:r>
            <a:r>
              <a:rPr lang="en-US" dirty="0" err="1" smtClean="0">
                <a:solidFill>
                  <a:srgbClr val="000000"/>
                </a:solidFill>
                <a:latin typeface="Times New Roman"/>
                <a:ea typeface="Times New Roman"/>
              </a:rPr>
              <a:t>Ishlab</a:t>
            </a:r>
            <a:r>
              <a:rPr lang="en-US" dirty="0" smtClean="0">
                <a:solidFill>
                  <a:srgbClr val="000000"/>
                </a:solidFill>
                <a:latin typeface="Times New Roman"/>
                <a:ea typeface="Times New Roman"/>
              </a:rPr>
              <a:t>/</a:t>
            </a:r>
            <a:r>
              <a:rPr lang="en-US" dirty="0" err="1" smtClean="0">
                <a:solidFill>
                  <a:srgbClr val="000000"/>
                </a:solidFill>
                <a:latin typeface="Times New Roman"/>
                <a:ea typeface="Times New Roman"/>
              </a:rPr>
              <a:t>chiqarish</a:t>
            </a:r>
            <a:r>
              <a:rPr lang="uz-Cyrl-UZ" dirty="0" smtClean="0">
                <a:solidFill>
                  <a:srgbClr val="000000"/>
                </a:solidFill>
                <a:latin typeface="Times New Roman"/>
                <a:ea typeface="Times New Roman"/>
              </a:rPr>
              <a:t>, </a:t>
            </a:r>
            <a:r>
              <a:rPr lang="uz-Cyrl-UZ" dirty="0">
                <a:solidFill>
                  <a:srgbClr val="000000"/>
                </a:solidFill>
                <a:latin typeface="Times New Roman"/>
                <a:ea typeface="Times New Roman"/>
              </a:rPr>
              <a:t>aholining o‘sishi va boshqalar kiradi.</a:t>
            </a:r>
            <a:endParaRPr lang="ru-RU" sz="2800" dirty="0">
              <a:latin typeface="Times New Roman"/>
              <a:ea typeface="Times New Roman"/>
            </a:endParaRPr>
          </a:p>
          <a:p>
            <a:pPr indent="0" algn="just">
              <a:spcAft>
                <a:spcPts val="0"/>
              </a:spcAft>
              <a:buNone/>
            </a:pPr>
            <a:endParaRPr lang="ru-RU" dirty="0">
              <a:latin typeface="Times New Roman"/>
              <a:ea typeface="Times New Roman"/>
            </a:endParaRPr>
          </a:p>
          <a:p>
            <a:endParaRPr lang="ru-RU" dirty="0"/>
          </a:p>
        </p:txBody>
      </p:sp>
      <p:sp>
        <p:nvSpPr>
          <p:cNvPr id="4" name="Текст 3"/>
          <p:cNvSpPr>
            <a:spLocks noGrp="1"/>
          </p:cNvSpPr>
          <p:nvPr>
            <p:ph type="body" sz="half" idx="2"/>
          </p:nvPr>
        </p:nvSpPr>
        <p:spPr/>
        <p:txBody>
          <a:bodyPr/>
          <a:lstStyle/>
          <a:p>
            <a:endParaRPr lang="ru-RU"/>
          </a:p>
        </p:txBody>
      </p:sp>
      <p:pic>
        <p:nvPicPr>
          <p:cNvPr id="3074" name="Picture 2" descr="C:\Users\ASUS\Desktop\2023 ISHCHILAR OXIRGISI\Iqlim o'zgarishi\5555.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104775"/>
            <a:ext cx="3861205" cy="217209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SUS\Desktop\2023 ISHCHILAR OXIRGISI\Iqlim o'zgarishi\666.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22" y="4869160"/>
            <a:ext cx="4050085" cy="220369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SUS\Desktop\2023 ISHCHILAR OXIRGISI\Iqlim o'zgarishi\77.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22" y="2492896"/>
            <a:ext cx="3927790" cy="2199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427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pPr indent="270510" algn="just">
              <a:spcAft>
                <a:spcPts val="0"/>
              </a:spcAft>
            </a:pPr>
            <a:r>
              <a:rPr lang="uz-Cyrl-UZ" b="1" dirty="0" smtClean="0">
                <a:solidFill>
                  <a:srgbClr val="000000"/>
                </a:solidFill>
                <a:latin typeface="Times New Roman"/>
                <a:ea typeface="Times New Roman"/>
              </a:rPr>
              <a:t>Issiqxona </a:t>
            </a:r>
            <a:r>
              <a:rPr lang="uz-Cyrl-UZ" b="1" dirty="0">
                <a:solidFill>
                  <a:srgbClr val="000000"/>
                </a:solidFill>
                <a:latin typeface="Times New Roman"/>
                <a:ea typeface="Times New Roman"/>
              </a:rPr>
              <a:t>samarasi —</a:t>
            </a:r>
            <a:r>
              <a:rPr lang="uz-Cyrl-UZ" dirty="0">
                <a:solidFill>
                  <a:srgbClr val="000000"/>
                </a:solidFill>
                <a:latin typeface="Times New Roman"/>
                <a:ea typeface="Times New Roman"/>
              </a:rPr>
              <a:t> Yer atmosferasida sayyoradan issiqlik tarqalishini ushlab qoladi. Issiqxona samarasini barchamiz kuzatganmiz: issiqxona va bug‘xonalardagi havo harorati tashqariga nisbatan hamisha baland bo‘lgan. Yer shari masshtabida ham xuddi shunday</a:t>
            </a:r>
            <a:r>
              <a:rPr lang="uz-Cyrl-UZ" b="1" dirty="0">
                <a:solidFill>
                  <a:srgbClr val="C00000"/>
                </a:solidFill>
                <a:latin typeface="Times New Roman"/>
                <a:ea typeface="Times New Roman"/>
              </a:rPr>
              <a:t>, atmosferadan o‘tuvchi quyosh energiyasi Yer yuza qismini isitadi, lekin Yerdan tarqalgan issiqlik energiyasi  koinotga  chiqib ketolmaydi</a:t>
            </a:r>
            <a:r>
              <a:rPr lang="uz-Cyrl-UZ" dirty="0">
                <a:solidFill>
                  <a:srgbClr val="000000"/>
                </a:solidFill>
                <a:latin typeface="Times New Roman"/>
                <a:ea typeface="Times New Roman"/>
              </a:rPr>
              <a:t>, </a:t>
            </a:r>
            <a:r>
              <a:rPr lang="uz-Cyrl-UZ" b="1" dirty="0">
                <a:solidFill>
                  <a:srgbClr val="C00000"/>
                </a:solidFill>
                <a:latin typeface="Times New Roman"/>
                <a:ea typeface="Times New Roman"/>
              </a:rPr>
              <a:t>Yer atmosferasi uni ushlab qoladi</a:t>
            </a:r>
            <a:r>
              <a:rPr lang="uz-Cyrl-UZ" dirty="0">
                <a:solidFill>
                  <a:srgbClr val="000000"/>
                </a:solidFill>
                <a:latin typeface="Times New Roman"/>
                <a:ea typeface="Times New Roman"/>
              </a:rPr>
              <a:t>, </a:t>
            </a:r>
            <a:r>
              <a:rPr lang="uz-Cyrl-UZ" dirty="0" smtClean="0">
                <a:solidFill>
                  <a:srgbClr val="000000"/>
                </a:solidFill>
                <a:latin typeface="Times New Roman"/>
                <a:ea typeface="Times New Roman"/>
              </a:rPr>
              <a:t>bug‘xonadagi </a:t>
            </a:r>
            <a:r>
              <a:rPr lang="uz-Cyrl-UZ" dirty="0">
                <a:solidFill>
                  <a:srgbClr val="000000"/>
                </a:solidFill>
                <a:latin typeface="Times New Roman"/>
                <a:ea typeface="Times New Roman"/>
              </a:rPr>
              <a:t>polietilenga o‘xshab harakat qiladi</a:t>
            </a:r>
            <a:r>
              <a:rPr lang="uz-Cyrl-UZ" dirty="0" smtClean="0">
                <a:solidFill>
                  <a:srgbClr val="000000"/>
                </a:solidFill>
                <a:latin typeface="Times New Roman"/>
                <a:ea typeface="Times New Roman"/>
              </a:rPr>
              <a:t>,</a:t>
            </a:r>
            <a:r>
              <a:rPr lang="uz-Cyrl-UZ" dirty="0">
                <a:solidFill>
                  <a:srgbClr val="000000"/>
                </a:solidFill>
                <a:latin typeface="Times New Roman"/>
                <a:ea typeface="Times New Roman"/>
              </a:rPr>
              <a:t> Ular “bug‘xona” yoki “issiqxona” gazlari nomini olgan.</a:t>
            </a:r>
            <a:endParaRPr lang="ru-RU" sz="2800" dirty="0">
              <a:latin typeface="Times New Roman"/>
              <a:ea typeface="Times New Roman"/>
            </a:endParaRPr>
          </a:p>
          <a:p>
            <a:pPr marL="0" indent="0">
              <a:buNone/>
            </a:pPr>
            <a:endParaRPr lang="ru-RU" dirty="0"/>
          </a:p>
        </p:txBody>
      </p:sp>
    </p:spTree>
    <p:extLst>
      <p:ext uri="{BB962C8B-B14F-4D97-AF65-F5344CB8AC3E}">
        <p14:creationId xmlns:p14="http://schemas.microsoft.com/office/powerpoint/2010/main" val="2598402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pPr indent="270510" algn="just">
              <a:spcAft>
                <a:spcPts val="0"/>
              </a:spcAft>
            </a:pPr>
            <a:r>
              <a:rPr lang="uz-Cyrl-UZ" dirty="0">
                <a:solidFill>
                  <a:srgbClr val="FF0000"/>
                </a:solidFill>
                <a:latin typeface="Times New Roman"/>
                <a:ea typeface="Times New Roman"/>
              </a:rPr>
              <a:t>Ko‘mir elektrstansiyalaridan, avtomobillardan, zavod quvurlari va boshqa inson tomonidan bunyod etilgan qator ifloslantiruvchi manbalardan yiliga  atmosferaga 22 milliard tonnaga yaqin issiqlik gazi chiqariladi</a:t>
            </a:r>
            <a:r>
              <a:rPr lang="uz-Cyrl-UZ" dirty="0">
                <a:latin typeface="Times New Roman"/>
                <a:ea typeface="Times New Roman"/>
              </a:rPr>
              <a:t>.</a:t>
            </a:r>
            <a:endParaRPr lang="ru-RU" sz="2800" dirty="0">
              <a:latin typeface="Times New Roman"/>
              <a:ea typeface="Times New Roman"/>
            </a:endParaRPr>
          </a:p>
          <a:p>
            <a:pPr indent="270510" algn="just">
              <a:spcAft>
                <a:spcPts val="0"/>
              </a:spcAft>
            </a:pPr>
            <a:r>
              <a:rPr lang="uz-Cyrl-UZ" b="1" dirty="0">
                <a:solidFill>
                  <a:srgbClr val="C00000"/>
                </a:solidFill>
                <a:latin typeface="Times New Roman"/>
                <a:ea typeface="Times New Roman"/>
              </a:rPr>
              <a:t>Qanday gazlar “issiqxona gazlari” deyiladi</a:t>
            </a:r>
            <a:r>
              <a:rPr lang="uz-Cyrl-UZ" b="1" dirty="0" smtClean="0">
                <a:solidFill>
                  <a:srgbClr val="C00000"/>
                </a:solidFill>
                <a:latin typeface="Times New Roman"/>
                <a:ea typeface="Times New Roman"/>
              </a:rPr>
              <a:t>?</a:t>
            </a:r>
          </a:p>
          <a:p>
            <a:pPr indent="270510" algn="just">
              <a:spcAft>
                <a:spcPts val="0"/>
              </a:spcAft>
            </a:pPr>
            <a:r>
              <a:rPr lang="en-US" sz="2800" b="1" dirty="0" err="1" smtClean="0">
                <a:solidFill>
                  <a:srgbClr val="C00000"/>
                </a:solidFill>
                <a:latin typeface="Times New Roman"/>
                <a:ea typeface="Times New Roman"/>
              </a:rPr>
              <a:t>Birinchi</a:t>
            </a:r>
            <a:r>
              <a:rPr lang="en-US" sz="2800" b="1" dirty="0" smtClean="0">
                <a:solidFill>
                  <a:srgbClr val="C00000"/>
                </a:solidFill>
                <a:latin typeface="Times New Roman"/>
                <a:ea typeface="Times New Roman"/>
              </a:rPr>
              <a:t> </a:t>
            </a:r>
            <a:r>
              <a:rPr lang="en-US" sz="2800" b="1" dirty="0" err="1" smtClean="0">
                <a:solidFill>
                  <a:srgbClr val="C00000"/>
                </a:solidFill>
                <a:latin typeface="Times New Roman"/>
                <a:ea typeface="Times New Roman"/>
              </a:rPr>
              <a:t>o’rinda</a:t>
            </a:r>
            <a:r>
              <a:rPr lang="en-US" sz="2800" b="1" dirty="0" smtClean="0">
                <a:solidFill>
                  <a:srgbClr val="C00000"/>
                </a:solidFill>
                <a:latin typeface="Times New Roman"/>
                <a:ea typeface="Times New Roman"/>
              </a:rPr>
              <a:t> </a:t>
            </a:r>
            <a:r>
              <a:rPr lang="en-US" sz="2800" b="1" dirty="0" err="1" smtClean="0">
                <a:solidFill>
                  <a:srgbClr val="C00000"/>
                </a:solidFill>
                <a:latin typeface="Times New Roman"/>
                <a:ea typeface="Times New Roman"/>
              </a:rPr>
              <a:t>suv</a:t>
            </a:r>
            <a:r>
              <a:rPr lang="en-US" sz="2800" b="1" dirty="0" smtClean="0">
                <a:solidFill>
                  <a:srgbClr val="C00000"/>
                </a:solidFill>
                <a:latin typeface="Times New Roman"/>
                <a:ea typeface="Times New Roman"/>
              </a:rPr>
              <a:t> </a:t>
            </a:r>
            <a:r>
              <a:rPr lang="en-US" sz="2800" b="1" dirty="0" err="1" smtClean="0">
                <a:solidFill>
                  <a:srgbClr val="C00000"/>
                </a:solidFill>
                <a:latin typeface="Times New Roman"/>
                <a:ea typeface="Times New Roman"/>
              </a:rPr>
              <a:t>bug’i</a:t>
            </a:r>
            <a:r>
              <a:rPr lang="en-US" sz="2800" b="1" dirty="0" smtClean="0">
                <a:solidFill>
                  <a:srgbClr val="C00000"/>
                </a:solidFill>
                <a:latin typeface="Times New Roman"/>
                <a:ea typeface="Times New Roman"/>
              </a:rPr>
              <a:t> (H2O),  </a:t>
            </a:r>
            <a:r>
              <a:rPr lang="en-US" sz="2800" b="1" dirty="0" err="1" smtClean="0">
                <a:solidFill>
                  <a:srgbClr val="C00000"/>
                </a:solidFill>
                <a:latin typeface="Times New Roman"/>
                <a:ea typeface="Times New Roman"/>
              </a:rPr>
              <a:t>karbonat</a:t>
            </a:r>
            <a:r>
              <a:rPr lang="en-US" sz="2800" b="1" dirty="0" smtClean="0">
                <a:solidFill>
                  <a:srgbClr val="C00000"/>
                </a:solidFill>
                <a:latin typeface="Times New Roman"/>
                <a:ea typeface="Times New Roman"/>
              </a:rPr>
              <a:t> </a:t>
            </a:r>
            <a:r>
              <a:rPr lang="en-US" sz="2800" b="1" dirty="0" err="1" smtClean="0">
                <a:solidFill>
                  <a:srgbClr val="C00000"/>
                </a:solidFill>
                <a:latin typeface="Times New Roman"/>
                <a:ea typeface="Times New Roman"/>
              </a:rPr>
              <a:t>angidrid</a:t>
            </a:r>
            <a:r>
              <a:rPr lang="en-US" sz="2800" b="1" dirty="0" smtClean="0">
                <a:solidFill>
                  <a:srgbClr val="C00000"/>
                </a:solidFill>
                <a:latin typeface="Times New Roman"/>
                <a:ea typeface="Times New Roman"/>
              </a:rPr>
              <a:t> (CO2), </a:t>
            </a:r>
            <a:r>
              <a:rPr lang="en-US" sz="2800" b="1" dirty="0" err="1" smtClean="0">
                <a:solidFill>
                  <a:srgbClr val="C00000"/>
                </a:solidFill>
                <a:latin typeface="Times New Roman"/>
                <a:ea typeface="Times New Roman"/>
              </a:rPr>
              <a:t>metan</a:t>
            </a:r>
            <a:r>
              <a:rPr lang="en-US" sz="2800" b="1" dirty="0" smtClean="0">
                <a:solidFill>
                  <a:srgbClr val="C00000"/>
                </a:solidFill>
                <a:latin typeface="Times New Roman"/>
                <a:ea typeface="Times New Roman"/>
              </a:rPr>
              <a:t> (CH4), </a:t>
            </a:r>
            <a:r>
              <a:rPr lang="en-US" sz="2800" b="1" dirty="0" err="1" smtClean="0">
                <a:solidFill>
                  <a:srgbClr val="C00000"/>
                </a:solidFill>
                <a:latin typeface="Times New Roman"/>
                <a:ea typeface="Times New Roman"/>
              </a:rPr>
              <a:t>Azot</a:t>
            </a:r>
            <a:r>
              <a:rPr lang="en-US" sz="2800" b="1" dirty="0" smtClean="0">
                <a:solidFill>
                  <a:srgbClr val="C00000"/>
                </a:solidFill>
                <a:latin typeface="Times New Roman"/>
                <a:ea typeface="Times New Roman"/>
              </a:rPr>
              <a:t> </a:t>
            </a:r>
            <a:r>
              <a:rPr lang="en-US" sz="2800" b="1" dirty="0" err="1" smtClean="0">
                <a:solidFill>
                  <a:srgbClr val="C00000"/>
                </a:solidFill>
                <a:latin typeface="Times New Roman"/>
                <a:ea typeface="Times New Roman"/>
              </a:rPr>
              <a:t>oksidi</a:t>
            </a:r>
            <a:r>
              <a:rPr lang="en-US" sz="2800" b="1" dirty="0" smtClean="0">
                <a:solidFill>
                  <a:srgbClr val="C00000"/>
                </a:solidFill>
                <a:latin typeface="Times New Roman"/>
                <a:ea typeface="Times New Roman"/>
              </a:rPr>
              <a:t> (NO2) </a:t>
            </a:r>
            <a:r>
              <a:rPr lang="en-US" sz="2800" b="1" dirty="0" err="1" smtClean="0">
                <a:solidFill>
                  <a:srgbClr val="C00000"/>
                </a:solidFill>
                <a:latin typeface="Times New Roman"/>
                <a:ea typeface="Times New Roman"/>
              </a:rPr>
              <a:t>lardir</a:t>
            </a:r>
            <a:r>
              <a:rPr lang="en-US" sz="2800" b="1" dirty="0" smtClean="0">
                <a:solidFill>
                  <a:srgbClr val="C00000"/>
                </a:solidFill>
                <a:latin typeface="Times New Roman"/>
                <a:ea typeface="Times New Roman"/>
              </a:rPr>
              <a:t>. </a:t>
            </a:r>
          </a:p>
          <a:p>
            <a:pPr indent="270510" algn="just">
              <a:spcAft>
                <a:spcPts val="0"/>
              </a:spcAft>
            </a:pPr>
            <a:r>
              <a:rPr lang="uz-Cyrl-UZ" sz="2800" dirty="0" smtClean="0">
                <a:latin typeface="Times New Roman"/>
                <a:ea typeface="Times New Roman"/>
              </a:rPr>
              <a:t>Ularning </a:t>
            </a:r>
            <a:r>
              <a:rPr lang="uz-Cyrl-UZ" sz="2800" dirty="0">
                <a:latin typeface="Times New Roman"/>
                <a:ea typeface="Times New Roman"/>
              </a:rPr>
              <a:t>katta qismi organik yonilg‘ining yonishi jarayonida hosil bo‘ladi. </a:t>
            </a:r>
            <a:endParaRPr lang="ru-RU" sz="2400" dirty="0">
              <a:latin typeface="Times New Roman"/>
              <a:ea typeface="Times New Roman"/>
            </a:endParaRPr>
          </a:p>
          <a:p>
            <a:pPr indent="0" algn="just">
              <a:spcAft>
                <a:spcPts val="0"/>
              </a:spcAft>
              <a:buNone/>
            </a:pPr>
            <a:endParaRPr lang="ru-RU" sz="2800" dirty="0">
              <a:latin typeface="Times New Roman"/>
              <a:ea typeface="Times New Roman"/>
            </a:endParaRPr>
          </a:p>
          <a:p>
            <a:pPr marL="0" indent="0">
              <a:buNone/>
            </a:pPr>
            <a:endParaRPr lang="ru-RU" dirty="0"/>
          </a:p>
        </p:txBody>
      </p:sp>
    </p:spTree>
    <p:extLst>
      <p:ext uri="{BB962C8B-B14F-4D97-AF65-F5344CB8AC3E}">
        <p14:creationId xmlns:p14="http://schemas.microsoft.com/office/powerpoint/2010/main" val="1699044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563888" y="0"/>
            <a:ext cx="5549890" cy="6858000"/>
          </a:xfrm>
        </p:spPr>
        <p:txBody>
          <a:bodyPr>
            <a:normAutofit lnSpcReduction="10000"/>
          </a:bodyPr>
          <a:lstStyle/>
          <a:p>
            <a:pPr marL="0" indent="0" algn="just">
              <a:buNone/>
            </a:pPr>
            <a:r>
              <a:rPr lang="uz-Cyrl-UZ" sz="2800" b="1" dirty="0">
                <a:latin typeface="Times New Roman"/>
                <a:ea typeface="Times New Roman"/>
              </a:rPr>
              <a:t>Suv </a:t>
            </a:r>
            <a:r>
              <a:rPr lang="uz-Cyrl-UZ" sz="2800" b="1" dirty="0" smtClean="0">
                <a:latin typeface="Times New Roman"/>
                <a:ea typeface="Times New Roman"/>
              </a:rPr>
              <a:t>bug‘la</a:t>
            </a:r>
            <a:r>
              <a:rPr lang="en-US" sz="2800" b="1" dirty="0" smtClean="0">
                <a:latin typeface="Times New Roman"/>
                <a:ea typeface="Times New Roman"/>
              </a:rPr>
              <a:t>r</a:t>
            </a:r>
            <a:r>
              <a:rPr lang="uz-Cyrl-UZ" sz="2800" b="1" dirty="0" smtClean="0">
                <a:latin typeface="Times New Roman"/>
                <a:ea typeface="Times New Roman"/>
              </a:rPr>
              <a:t>i </a:t>
            </a:r>
            <a:r>
              <a:rPr lang="uz-Cyrl-UZ" sz="2800" b="1" dirty="0">
                <a:solidFill>
                  <a:srgbClr val="C00000"/>
                </a:solidFill>
                <a:latin typeface="Times New Roman"/>
                <a:ea typeface="Times New Roman"/>
              </a:rPr>
              <a:t>— asosiy issiqxona gazi bo‘lib, tabiiy issiqxona samarasining 60 % dan </a:t>
            </a:r>
            <a:r>
              <a:rPr lang="uz-Cyrl-UZ" sz="2800" b="1" dirty="0" smtClean="0">
                <a:solidFill>
                  <a:srgbClr val="C00000"/>
                </a:solidFill>
                <a:latin typeface="Times New Roman"/>
                <a:ea typeface="Times New Roman"/>
              </a:rPr>
              <a:t>ortig‘i</a:t>
            </a:r>
            <a:r>
              <a:rPr lang="en-US" sz="2800" b="1" dirty="0" err="1" smtClean="0">
                <a:solidFill>
                  <a:srgbClr val="C00000"/>
                </a:solidFill>
                <a:latin typeface="Times New Roman"/>
                <a:ea typeface="Times New Roman"/>
              </a:rPr>
              <a:t>ni</a:t>
            </a:r>
            <a:r>
              <a:rPr lang="en-US" sz="2800" b="1" dirty="0" smtClean="0">
                <a:solidFill>
                  <a:srgbClr val="C00000"/>
                </a:solidFill>
                <a:latin typeface="Times New Roman"/>
                <a:ea typeface="Times New Roman"/>
              </a:rPr>
              <a:t> </a:t>
            </a:r>
            <a:r>
              <a:rPr lang="en-US" sz="2800" b="1" dirty="0" err="1" smtClean="0">
                <a:solidFill>
                  <a:srgbClr val="C00000"/>
                </a:solidFill>
                <a:latin typeface="Times New Roman"/>
                <a:ea typeface="Times New Roman"/>
              </a:rPr>
              <a:t>tash</a:t>
            </a:r>
            <a:r>
              <a:rPr lang="en-US" sz="2800" dirty="0" smtClean="0">
                <a:solidFill>
                  <a:srgbClr val="000000"/>
                </a:solidFill>
                <a:latin typeface="Times New Roman"/>
                <a:ea typeface="Times New Roman"/>
              </a:rPr>
              <a:t>. </a:t>
            </a:r>
          </a:p>
          <a:p>
            <a:pPr indent="270510" algn="just">
              <a:spcAft>
                <a:spcPts val="0"/>
              </a:spcAft>
            </a:pPr>
            <a:r>
              <a:rPr lang="en-US" sz="2800" dirty="0" smtClean="0">
                <a:solidFill>
                  <a:srgbClr val="000000"/>
                </a:solidFill>
                <a:latin typeface="Times New Roman"/>
                <a:ea typeface="Times New Roman"/>
              </a:rPr>
              <a:t>Bu </a:t>
            </a:r>
            <a:r>
              <a:rPr lang="en-US" sz="2800" dirty="0" err="1" smtClean="0">
                <a:solidFill>
                  <a:srgbClr val="000000"/>
                </a:solidFill>
                <a:latin typeface="Times New Roman"/>
                <a:ea typeface="Times New Roman"/>
              </a:rPr>
              <a:t>ko’proq</a:t>
            </a:r>
            <a:r>
              <a:rPr lang="en-US" sz="2800" dirty="0" smtClean="0">
                <a:solidFill>
                  <a:srgbClr val="000000"/>
                </a:solidFill>
                <a:latin typeface="Times New Roman"/>
                <a:ea typeface="Times New Roman"/>
              </a:rPr>
              <a:t> </a:t>
            </a:r>
            <a:r>
              <a:rPr lang="uz-Cyrl-UZ" sz="2800" dirty="0" smtClean="0">
                <a:solidFill>
                  <a:srgbClr val="000000"/>
                </a:solidFill>
                <a:latin typeface="Times New Roman"/>
                <a:ea typeface="Times New Roman"/>
              </a:rPr>
              <a:t>Yer </a:t>
            </a:r>
            <a:r>
              <a:rPr lang="uz-Cyrl-UZ" sz="2800" dirty="0">
                <a:solidFill>
                  <a:srgbClr val="000000"/>
                </a:solidFill>
                <a:latin typeface="Times New Roman"/>
                <a:ea typeface="Times New Roman"/>
              </a:rPr>
              <a:t>haroratining ortishi okean suvining bug‘lanishiga, </a:t>
            </a:r>
            <a:r>
              <a:rPr lang="uz-Cyrl-UZ" sz="2800" dirty="0" smtClean="0">
                <a:solidFill>
                  <a:srgbClr val="000000"/>
                </a:solidFill>
                <a:latin typeface="Times New Roman"/>
                <a:ea typeface="Times New Roman"/>
              </a:rPr>
              <a:t>atmosferada </a:t>
            </a:r>
            <a:r>
              <a:rPr lang="uz-Cyrl-UZ" sz="2800" dirty="0">
                <a:solidFill>
                  <a:srgbClr val="000000"/>
                </a:solidFill>
                <a:latin typeface="Times New Roman"/>
                <a:ea typeface="Times New Roman"/>
              </a:rPr>
              <a:t>suv bug‘lanishi konsentratsiyasini o‘sishiga va issiqxona samarasining kuchayishiga olib keladi. Boshqa tarafdan, bulutlar atmosferaga to‘g‘ridan to‘g‘ri quyosh nurining tushishini qaytaradi va Yerga energiya tushishini kamaytiradi, oqibatda issiqlik samarasini </a:t>
            </a:r>
            <a:r>
              <a:rPr lang="uz-Cyrl-UZ" sz="2800" dirty="0" smtClean="0">
                <a:solidFill>
                  <a:srgbClr val="000000"/>
                </a:solidFill>
                <a:latin typeface="Times New Roman"/>
                <a:ea typeface="Times New Roman"/>
              </a:rPr>
              <a:t>pasaytiradi.</a:t>
            </a:r>
            <a:endParaRPr lang="ru-RU" sz="2800" dirty="0">
              <a:latin typeface="Times New Roman"/>
              <a:ea typeface="Times New Roman"/>
            </a:endParaRPr>
          </a:p>
          <a:p>
            <a:pPr marL="0" indent="0" algn="just">
              <a:buNone/>
            </a:pPr>
            <a:endParaRPr lang="ru-RU" sz="2800" dirty="0">
              <a:latin typeface="Times New Roman" pitchFamily="18" charset="0"/>
              <a:cs typeface="Times New Roman" pitchFamily="18" charset="0"/>
            </a:endParaRPr>
          </a:p>
        </p:txBody>
      </p:sp>
      <p:sp>
        <p:nvSpPr>
          <p:cNvPr id="4" name="Текст 3"/>
          <p:cNvSpPr>
            <a:spLocks noGrp="1"/>
          </p:cNvSpPr>
          <p:nvPr>
            <p:ph type="body" sz="half" idx="2"/>
          </p:nvPr>
        </p:nvSpPr>
        <p:spPr/>
        <p:txBody>
          <a:bodyPr/>
          <a:lstStyle/>
          <a:p>
            <a:endParaRPr lang="ru-RU" dirty="0"/>
          </a:p>
        </p:txBody>
      </p:sp>
      <p:pic>
        <p:nvPicPr>
          <p:cNvPr id="4098" name="Picture 2" descr="C:\Users\ASUS\Desktop\2023 ISHCHILAR OXIRGISI\Iqlim o'zgarishi\88.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2"/>
            <a:ext cx="3563888" cy="263536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SUS\Desktop\2023 ISHCHILAR OXIRGISI\Iqlim o'zgarishi\99.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3020397"/>
            <a:ext cx="3862015" cy="3661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000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0"/>
            <a:ext cx="8892480" cy="6858000"/>
          </a:xfrm>
        </p:spPr>
        <p:txBody>
          <a:bodyPr>
            <a:normAutofit/>
          </a:bodyPr>
          <a:lstStyle/>
          <a:p>
            <a:pPr indent="270510" algn="just">
              <a:spcAft>
                <a:spcPts val="0"/>
              </a:spcAft>
            </a:pPr>
            <a:r>
              <a:rPr lang="uz-Latn-UZ" dirty="0" smtClean="0"/>
              <a:t>.</a:t>
            </a:r>
            <a:r>
              <a:rPr lang="uz-Cyrl-UZ" b="1" dirty="0">
                <a:solidFill>
                  <a:srgbClr val="000000"/>
                </a:solidFill>
                <a:latin typeface="Times New Roman"/>
                <a:ea typeface="Times New Roman"/>
              </a:rPr>
              <a:t> Karbonat angidrid gazi</a:t>
            </a:r>
            <a:r>
              <a:rPr lang="uz-Cyrl-UZ" dirty="0">
                <a:solidFill>
                  <a:srgbClr val="000000"/>
                </a:solidFill>
                <a:latin typeface="Times New Roman"/>
                <a:ea typeface="Times New Roman"/>
              </a:rPr>
              <a:t> — issiqxona gazlari orasida anchagina tanilgan.  </a:t>
            </a:r>
            <a:r>
              <a:rPr lang="en-US" dirty="0" smtClean="0">
                <a:solidFill>
                  <a:srgbClr val="FF0000"/>
                </a:solidFill>
                <a:latin typeface="Times New Roman"/>
                <a:ea typeface="Times New Roman"/>
              </a:rPr>
              <a:t>C</a:t>
            </a:r>
            <a:r>
              <a:rPr lang="uz-Cyrl-UZ" dirty="0" smtClean="0">
                <a:solidFill>
                  <a:srgbClr val="FF0000"/>
                </a:solidFill>
                <a:latin typeface="Times New Roman"/>
                <a:ea typeface="Times New Roman"/>
              </a:rPr>
              <a:t>O</a:t>
            </a:r>
            <a:r>
              <a:rPr lang="uz-Cyrl-UZ" sz="1600" dirty="0" smtClean="0">
                <a:solidFill>
                  <a:srgbClr val="FF0000"/>
                </a:solidFill>
                <a:latin typeface="Times New Roman"/>
                <a:ea typeface="Times New Roman"/>
              </a:rPr>
              <a:t>2   </a:t>
            </a:r>
            <a:r>
              <a:rPr lang="uz-Cyrl-UZ" dirty="0">
                <a:solidFill>
                  <a:srgbClr val="FF0000"/>
                </a:solidFill>
                <a:latin typeface="Times New Roman"/>
                <a:ea typeface="Times New Roman"/>
              </a:rPr>
              <a:t>ning tabiiy manbalari tirik </a:t>
            </a:r>
            <a:r>
              <a:rPr lang="uz-Cyrl-UZ" dirty="0" smtClean="0">
                <a:solidFill>
                  <a:srgbClr val="FF0000"/>
                </a:solidFill>
                <a:latin typeface="Times New Roman"/>
                <a:ea typeface="Times New Roman"/>
              </a:rPr>
              <a:t>organizm</a:t>
            </a:r>
            <a:r>
              <a:rPr lang="en-US" dirty="0" err="1" smtClean="0">
                <a:solidFill>
                  <a:srgbClr val="FF0000"/>
                </a:solidFill>
                <a:latin typeface="Times New Roman"/>
                <a:ea typeface="Times New Roman"/>
              </a:rPr>
              <a:t>larda</a:t>
            </a:r>
            <a:r>
              <a:rPr lang="en-US" dirty="0" smtClean="0">
                <a:solidFill>
                  <a:srgbClr val="FF0000"/>
                </a:solidFill>
                <a:latin typeface="Times New Roman"/>
                <a:ea typeface="Times New Roman"/>
              </a:rPr>
              <a:t> </a:t>
            </a:r>
            <a:r>
              <a:rPr lang="en-US" dirty="0" err="1" smtClean="0">
                <a:solidFill>
                  <a:srgbClr val="FF0000"/>
                </a:solidFill>
                <a:latin typeface="Times New Roman"/>
                <a:ea typeface="Times New Roman"/>
              </a:rPr>
              <a:t>chirish</a:t>
            </a:r>
            <a:r>
              <a:rPr lang="uz-Cyrl-UZ" dirty="0" smtClean="0">
                <a:solidFill>
                  <a:srgbClr val="FF0000"/>
                </a:solidFill>
                <a:latin typeface="Times New Roman"/>
                <a:ea typeface="Times New Roman"/>
              </a:rPr>
              <a:t>, </a:t>
            </a:r>
            <a:r>
              <a:rPr lang="uz-Cyrl-UZ" dirty="0">
                <a:solidFill>
                  <a:srgbClr val="FF0000"/>
                </a:solidFill>
                <a:latin typeface="Times New Roman"/>
                <a:ea typeface="Times New Roman"/>
              </a:rPr>
              <a:t>vulqon </a:t>
            </a:r>
            <a:r>
              <a:rPr lang="uz-Cyrl-UZ" dirty="0" smtClean="0">
                <a:solidFill>
                  <a:srgbClr val="FF0000"/>
                </a:solidFill>
                <a:latin typeface="Times New Roman"/>
                <a:ea typeface="Times New Roman"/>
              </a:rPr>
              <a:t>chiqindilari</a:t>
            </a:r>
            <a:r>
              <a:rPr lang="en-US" dirty="0" smtClean="0">
                <a:solidFill>
                  <a:srgbClr val="FF0000"/>
                </a:solidFill>
                <a:latin typeface="Times New Roman"/>
                <a:ea typeface="Times New Roman"/>
              </a:rPr>
              <a:t>, </a:t>
            </a:r>
            <a:r>
              <a:rPr lang="en-US" dirty="0" err="1" smtClean="0">
                <a:solidFill>
                  <a:srgbClr val="FF0000"/>
                </a:solidFill>
                <a:latin typeface="Times New Roman"/>
                <a:ea typeface="Times New Roman"/>
              </a:rPr>
              <a:t>o’rmon</a:t>
            </a:r>
            <a:r>
              <a:rPr lang="en-US" dirty="0" smtClean="0">
                <a:solidFill>
                  <a:srgbClr val="FF0000"/>
                </a:solidFill>
                <a:latin typeface="Times New Roman"/>
                <a:ea typeface="Times New Roman"/>
              </a:rPr>
              <a:t> </a:t>
            </a:r>
            <a:r>
              <a:rPr lang="en-US" dirty="0" err="1" smtClean="0">
                <a:solidFill>
                  <a:srgbClr val="FF0000"/>
                </a:solidFill>
                <a:latin typeface="Times New Roman"/>
                <a:ea typeface="Times New Roman"/>
              </a:rPr>
              <a:t>yong’ini</a:t>
            </a:r>
            <a:r>
              <a:rPr lang="uz-Cyrl-UZ" dirty="0" smtClean="0">
                <a:solidFill>
                  <a:srgbClr val="FF0000"/>
                </a:solidFill>
                <a:latin typeface="Times New Roman"/>
                <a:ea typeface="Times New Roman"/>
              </a:rPr>
              <a:t>. </a:t>
            </a:r>
            <a:r>
              <a:rPr lang="uz-Cyrl-UZ" dirty="0">
                <a:solidFill>
                  <a:srgbClr val="FF0000"/>
                </a:solidFill>
                <a:latin typeface="Times New Roman"/>
                <a:ea typeface="Times New Roman"/>
              </a:rPr>
              <a:t>Antropogen manbalarga </a:t>
            </a:r>
            <a:r>
              <a:rPr lang="uz-Cyrl-UZ" dirty="0" smtClean="0">
                <a:solidFill>
                  <a:srgbClr val="FF0000"/>
                </a:solidFill>
                <a:latin typeface="Times New Roman"/>
                <a:ea typeface="Times New Roman"/>
              </a:rPr>
              <a:t> </a:t>
            </a:r>
            <a:r>
              <a:rPr lang="uz-Cyrl-UZ" dirty="0">
                <a:solidFill>
                  <a:srgbClr val="FF0000"/>
                </a:solidFill>
                <a:latin typeface="Times New Roman"/>
                <a:ea typeface="Times New Roman"/>
              </a:rPr>
              <a:t>yonilg‘ining </a:t>
            </a:r>
            <a:r>
              <a:rPr lang="uz-Cyrl-UZ" dirty="0" smtClean="0">
                <a:solidFill>
                  <a:srgbClr val="FF0000"/>
                </a:solidFill>
                <a:latin typeface="Times New Roman"/>
                <a:ea typeface="Times New Roman"/>
              </a:rPr>
              <a:t>yonishi</a:t>
            </a:r>
            <a:r>
              <a:rPr lang="en-US" dirty="0" smtClean="0">
                <a:solidFill>
                  <a:srgbClr val="FF0000"/>
                </a:solidFill>
                <a:latin typeface="Times New Roman"/>
                <a:ea typeface="Times New Roman"/>
              </a:rPr>
              <a:t> (</a:t>
            </a:r>
            <a:r>
              <a:rPr lang="en-US" dirty="0" err="1" smtClean="0">
                <a:solidFill>
                  <a:srgbClr val="FF0000"/>
                </a:solidFill>
                <a:latin typeface="Times New Roman"/>
                <a:ea typeface="Times New Roman"/>
              </a:rPr>
              <a:t>transp</a:t>
            </a:r>
            <a:r>
              <a:rPr lang="en-US" dirty="0" smtClean="0">
                <a:solidFill>
                  <a:srgbClr val="FF0000"/>
                </a:solidFill>
                <a:latin typeface="Times New Roman"/>
                <a:ea typeface="Times New Roman"/>
              </a:rPr>
              <a:t>)</a:t>
            </a:r>
            <a:r>
              <a:rPr lang="uz-Cyrl-UZ" dirty="0" smtClean="0">
                <a:solidFill>
                  <a:srgbClr val="FF0000"/>
                </a:solidFill>
                <a:latin typeface="Times New Roman"/>
                <a:ea typeface="Times New Roman"/>
              </a:rPr>
              <a:t> </a:t>
            </a:r>
            <a:r>
              <a:rPr lang="uz-Cyrl-UZ" dirty="0">
                <a:solidFill>
                  <a:srgbClr val="FF0000"/>
                </a:solidFill>
                <a:latin typeface="Times New Roman"/>
                <a:ea typeface="Times New Roman"/>
              </a:rPr>
              <a:t>(o‘rmon yong‘inlarini qo‘shganda), </a:t>
            </a:r>
            <a:r>
              <a:rPr lang="uz-Cyrl-UZ" dirty="0" smtClean="0">
                <a:solidFill>
                  <a:srgbClr val="FF0000"/>
                </a:solidFill>
                <a:latin typeface="Times New Roman"/>
                <a:ea typeface="Times New Roman"/>
              </a:rPr>
              <a:t>ishlab </a:t>
            </a:r>
            <a:r>
              <a:rPr lang="uz-Cyrl-UZ" dirty="0">
                <a:solidFill>
                  <a:srgbClr val="FF0000"/>
                </a:solidFill>
                <a:latin typeface="Times New Roman"/>
                <a:ea typeface="Times New Roman"/>
              </a:rPr>
              <a:t>chiqarish </a:t>
            </a:r>
            <a:r>
              <a:rPr lang="uz-Cyrl-UZ" dirty="0" smtClean="0">
                <a:solidFill>
                  <a:srgbClr val="FF0000"/>
                </a:solidFill>
                <a:latin typeface="Times New Roman"/>
                <a:ea typeface="Times New Roman"/>
              </a:rPr>
              <a:t>jarayonlari</a:t>
            </a:r>
            <a:r>
              <a:rPr lang="en-US" dirty="0" smtClean="0">
                <a:solidFill>
                  <a:srgbClr val="FF0000"/>
                </a:solidFill>
                <a:latin typeface="Times New Roman"/>
                <a:ea typeface="Times New Roman"/>
              </a:rPr>
              <a:t>, </a:t>
            </a:r>
            <a:r>
              <a:rPr lang="en-US" dirty="0" err="1" smtClean="0">
                <a:solidFill>
                  <a:srgbClr val="FF0000"/>
                </a:solidFill>
                <a:latin typeface="Times New Roman"/>
                <a:ea typeface="Times New Roman"/>
              </a:rPr>
              <a:t>energetika</a:t>
            </a:r>
            <a:r>
              <a:rPr lang="en-US" dirty="0" smtClean="0">
                <a:solidFill>
                  <a:srgbClr val="FF0000"/>
                </a:solidFill>
                <a:latin typeface="Times New Roman"/>
                <a:ea typeface="Times New Roman"/>
              </a:rPr>
              <a:t>, </a:t>
            </a:r>
            <a:r>
              <a:rPr lang="en-US" dirty="0" err="1" smtClean="0">
                <a:solidFill>
                  <a:srgbClr val="FF0000"/>
                </a:solidFill>
                <a:latin typeface="Times New Roman"/>
                <a:ea typeface="Times New Roman"/>
              </a:rPr>
              <a:t>aholi</a:t>
            </a:r>
            <a:r>
              <a:rPr lang="en-US" dirty="0" smtClean="0">
                <a:solidFill>
                  <a:srgbClr val="FF0000"/>
                </a:solidFill>
                <a:latin typeface="Times New Roman"/>
                <a:ea typeface="Times New Roman"/>
              </a:rPr>
              <a:t> </a:t>
            </a:r>
            <a:r>
              <a:rPr lang="en-US" dirty="0" err="1" smtClean="0">
                <a:solidFill>
                  <a:srgbClr val="FF0000"/>
                </a:solidFill>
                <a:latin typeface="Times New Roman"/>
                <a:ea typeface="Times New Roman"/>
              </a:rPr>
              <a:t>komunal</a:t>
            </a:r>
            <a:r>
              <a:rPr lang="uz-Cyrl-UZ" dirty="0" smtClean="0">
                <a:solidFill>
                  <a:srgbClr val="FF0000"/>
                </a:solidFill>
                <a:latin typeface="Times New Roman"/>
                <a:ea typeface="Times New Roman"/>
              </a:rPr>
              <a:t> </a:t>
            </a:r>
            <a:r>
              <a:rPr lang="uz-Cyrl-UZ" dirty="0">
                <a:solidFill>
                  <a:srgbClr val="FF0000"/>
                </a:solidFill>
                <a:latin typeface="Times New Roman"/>
                <a:ea typeface="Times New Roman"/>
              </a:rPr>
              <a:t>kiradi</a:t>
            </a:r>
            <a:r>
              <a:rPr lang="uz-Cyrl-UZ" dirty="0">
                <a:latin typeface="Times New Roman"/>
                <a:ea typeface="Times New Roman"/>
              </a:rPr>
              <a:t>.  Karbonat angidrid gazi ko‘plab tadqiqotchilarning fikricha, “issiqxona samarasi”ga ta’siri global isishda eng asosiy javobgaridir</a:t>
            </a:r>
            <a:r>
              <a:rPr lang="uz-Cyrl-UZ" dirty="0">
                <a:solidFill>
                  <a:srgbClr val="C00000"/>
                </a:solidFill>
                <a:latin typeface="Times New Roman"/>
                <a:ea typeface="Times New Roman"/>
              </a:rPr>
              <a:t>. </a:t>
            </a:r>
            <a:r>
              <a:rPr lang="en-US" dirty="0" smtClean="0">
                <a:solidFill>
                  <a:srgbClr val="C00000"/>
                </a:solidFill>
                <a:latin typeface="Times New Roman"/>
                <a:ea typeface="Times New Roman"/>
              </a:rPr>
              <a:t>C</a:t>
            </a:r>
            <a:r>
              <a:rPr lang="uz-Cyrl-UZ" dirty="0" smtClean="0">
                <a:solidFill>
                  <a:srgbClr val="C00000"/>
                </a:solidFill>
                <a:latin typeface="Times New Roman"/>
                <a:ea typeface="Times New Roman"/>
              </a:rPr>
              <a:t>O</a:t>
            </a:r>
            <a:r>
              <a:rPr lang="uz-Cyrl-UZ" sz="1600" dirty="0" smtClean="0">
                <a:solidFill>
                  <a:srgbClr val="C00000"/>
                </a:solidFill>
                <a:latin typeface="Times New Roman"/>
                <a:ea typeface="Times New Roman"/>
              </a:rPr>
              <a:t>2</a:t>
            </a:r>
            <a:r>
              <a:rPr lang="uz-Cyrl-UZ" dirty="0" smtClean="0">
                <a:solidFill>
                  <a:srgbClr val="C00000"/>
                </a:solidFill>
                <a:latin typeface="Times New Roman"/>
                <a:ea typeface="Times New Roman"/>
              </a:rPr>
              <a:t> </a:t>
            </a:r>
            <a:r>
              <a:rPr lang="uz-Cyrl-UZ" dirty="0">
                <a:latin typeface="Times New Roman"/>
                <a:ea typeface="Times New Roman"/>
              </a:rPr>
              <a:t>konsentratsiyasi </a:t>
            </a:r>
            <a:r>
              <a:rPr lang="uz-Cyrl-UZ" dirty="0">
                <a:solidFill>
                  <a:srgbClr val="C00000"/>
                </a:solidFill>
                <a:latin typeface="Times New Roman"/>
                <a:ea typeface="Times New Roman"/>
              </a:rPr>
              <a:t>ikki asr </a:t>
            </a:r>
            <a:r>
              <a:rPr lang="uz-Cyrl-UZ" dirty="0">
                <a:latin typeface="Times New Roman"/>
                <a:ea typeface="Times New Roman"/>
              </a:rPr>
              <a:t>industrialashuvida </a:t>
            </a:r>
            <a:r>
              <a:rPr lang="uz-Cyrl-UZ" dirty="0">
                <a:solidFill>
                  <a:srgbClr val="C00000"/>
                </a:solidFill>
                <a:latin typeface="Times New Roman"/>
                <a:ea typeface="Times New Roman"/>
              </a:rPr>
              <a:t>30%</a:t>
            </a:r>
            <a:r>
              <a:rPr lang="uz-Cyrl-UZ" dirty="0">
                <a:latin typeface="Times New Roman"/>
                <a:ea typeface="Times New Roman"/>
              </a:rPr>
              <a:t>dan oshdi va dunyo miqyosida haroratni o‘zgarishini boshqarmoqda.  </a:t>
            </a:r>
            <a:endParaRPr lang="ru-RU" sz="2800" dirty="0">
              <a:latin typeface="Times New Roman"/>
              <a:ea typeface="Times New Roman"/>
            </a:endParaRPr>
          </a:p>
          <a:p>
            <a:pPr marL="0" indent="0" algn="just">
              <a:buNone/>
            </a:pPr>
            <a:endParaRPr lang="ru-RU" dirty="0"/>
          </a:p>
        </p:txBody>
      </p:sp>
    </p:spTree>
    <p:extLst>
      <p:ext uri="{BB962C8B-B14F-4D97-AF65-F5344CB8AC3E}">
        <p14:creationId xmlns:p14="http://schemas.microsoft.com/office/powerpoint/2010/main" val="1024473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741368"/>
          </a:xfrm>
        </p:spPr>
        <p:txBody>
          <a:bodyPr>
            <a:noAutofit/>
          </a:bodyPr>
          <a:lstStyle/>
          <a:p>
            <a:pPr indent="270510" algn="just">
              <a:spcAft>
                <a:spcPts val="0"/>
              </a:spcAft>
            </a:pPr>
            <a:r>
              <a:rPr lang="uz-Cyrl-UZ" b="1" dirty="0">
                <a:solidFill>
                  <a:srgbClr val="FF0000"/>
                </a:solidFill>
                <a:latin typeface="Times New Roman" panose="02020603050405020304" pitchFamily="18" charset="0"/>
                <a:ea typeface="Times New Roman" panose="02020603050405020304" pitchFamily="18" charset="0"/>
              </a:rPr>
              <a:t>Metan</a:t>
            </a:r>
            <a:r>
              <a:rPr lang="uz-Cyrl-UZ" dirty="0">
                <a:solidFill>
                  <a:srgbClr val="FF0000"/>
                </a:solidFill>
                <a:latin typeface="Times New Roman" panose="02020603050405020304" pitchFamily="18" charset="0"/>
                <a:ea typeface="Times New Roman" panose="02020603050405020304" pitchFamily="18" charset="0"/>
              </a:rPr>
              <a:t> — issiqxona gazining ikkilamchi ahamiyatiga ega</a:t>
            </a:r>
            <a:r>
              <a:rPr lang="uz-Cyrl-UZ" dirty="0">
                <a:solidFill>
                  <a:srgbClr val="000000"/>
                </a:solidFill>
                <a:latin typeface="Times New Roman" panose="02020603050405020304" pitchFamily="18" charset="0"/>
                <a:ea typeface="Times New Roman" panose="02020603050405020304" pitchFamily="18" charset="0"/>
              </a:rPr>
              <a:t>. Toshko‘mir va tabiiy gazining ishlab chiqilishida oqishi, quvur o‘tkazgichlar, biomassaning yonishlarida, to‘kish </a:t>
            </a:r>
            <a:r>
              <a:rPr lang="uz-Cyrl-UZ" dirty="0" smtClean="0">
                <a:solidFill>
                  <a:srgbClr val="000000"/>
                </a:solidFill>
                <a:latin typeface="Times New Roman" panose="02020603050405020304" pitchFamily="18" charset="0"/>
                <a:ea typeface="Times New Roman" panose="02020603050405020304" pitchFamily="18" charset="0"/>
              </a:rPr>
              <a:t>joylarida, </a:t>
            </a:r>
            <a:r>
              <a:rPr lang="uz-Cyrl-UZ" dirty="0">
                <a:solidFill>
                  <a:srgbClr val="000000"/>
                </a:solidFill>
                <a:latin typeface="Times New Roman" panose="02020603050405020304" pitchFamily="18" charset="0"/>
                <a:ea typeface="Times New Roman" panose="02020603050405020304" pitchFamily="18" charset="0"/>
              </a:rPr>
              <a:t>shuningdek,  qishloq xo‘jaligida ( chorvachilik, sholikorlikda)  va boshqalarda </a:t>
            </a:r>
            <a:r>
              <a:rPr lang="uz-Cyrl-UZ" dirty="0" smtClean="0">
                <a:solidFill>
                  <a:srgbClr val="000000"/>
                </a:solidFill>
                <a:latin typeface="Times New Roman" panose="02020603050405020304" pitchFamily="18" charset="0"/>
                <a:ea typeface="Times New Roman" panose="02020603050405020304" pitchFamily="18" charset="0"/>
              </a:rPr>
              <a:t>aj</a:t>
            </a:r>
            <a:r>
              <a:rPr lang="en-US" dirty="0" err="1" smtClean="0">
                <a:solidFill>
                  <a:srgbClr val="000000"/>
                </a:solidFill>
                <a:latin typeface="Times New Roman" panose="02020603050405020304" pitchFamily="18" charset="0"/>
                <a:ea typeface="Times New Roman" panose="02020603050405020304" pitchFamily="18" charset="0"/>
              </a:rPr>
              <a:t>ra</a:t>
            </a:r>
            <a:r>
              <a:rPr lang="uz-Cyrl-UZ" dirty="0" smtClean="0">
                <a:solidFill>
                  <a:srgbClr val="000000"/>
                </a:solidFill>
                <a:latin typeface="Times New Roman" panose="02020603050405020304" pitchFamily="18" charset="0"/>
                <a:ea typeface="Times New Roman" panose="02020603050405020304" pitchFamily="18" charset="0"/>
              </a:rPr>
              <a:t>lib </a:t>
            </a:r>
            <a:r>
              <a:rPr lang="uz-Cyrl-UZ" dirty="0">
                <a:solidFill>
                  <a:srgbClr val="000000"/>
                </a:solidFill>
                <a:latin typeface="Times New Roman" panose="02020603050405020304" pitchFamily="18" charset="0"/>
                <a:ea typeface="Times New Roman" panose="02020603050405020304" pitchFamily="18" charset="0"/>
              </a:rPr>
              <a:t>chiqadi. Chorva mollarini boqishda, o‘g‘itlashda, ko‘mir yoqishda va boshqa </a:t>
            </a:r>
            <a:r>
              <a:rPr lang="uz-Cyrl-UZ" dirty="0" smtClean="0">
                <a:solidFill>
                  <a:srgbClr val="000000"/>
                </a:solidFill>
                <a:latin typeface="Times New Roman" panose="02020603050405020304" pitchFamily="18" charset="0"/>
                <a:ea typeface="Times New Roman" panose="02020603050405020304" pitchFamily="18" charset="0"/>
              </a:rPr>
              <a:t>manbalarda</a:t>
            </a:r>
            <a:r>
              <a:rPr lang="en-US" dirty="0" smtClean="0">
                <a:solidFill>
                  <a:srgbClr val="000000"/>
                </a:solidFill>
                <a:latin typeface="Times New Roman" panose="02020603050405020304" pitchFamily="18" charset="0"/>
                <a:ea typeface="Times New Roman" panose="02020603050405020304" pitchFamily="18" charset="0"/>
              </a:rPr>
              <a:t> </a:t>
            </a:r>
            <a:r>
              <a:rPr lang="en-US" dirty="0" err="1">
                <a:solidFill>
                  <a:srgbClr val="FF0000"/>
                </a:solidFill>
                <a:latin typeface="Times New Roman" panose="02020603050405020304" pitchFamily="18" charset="0"/>
                <a:ea typeface="Times New Roman" panose="02020603050405020304" pitchFamily="18" charset="0"/>
              </a:rPr>
              <a:t>m</a:t>
            </a:r>
            <a:r>
              <a:rPr lang="en-US" dirty="0" err="1" smtClean="0">
                <a:solidFill>
                  <a:srgbClr val="FF0000"/>
                </a:solidFill>
                <a:latin typeface="Times New Roman" panose="02020603050405020304" pitchFamily="18" charset="0"/>
                <a:ea typeface="Times New Roman" panose="02020603050405020304" pitchFamily="18" charset="0"/>
              </a:rPr>
              <a:t>etan</a:t>
            </a:r>
            <a:r>
              <a:rPr lang="uz-Cyrl-UZ" dirty="0" smtClean="0">
                <a:solidFill>
                  <a:srgbClr val="FF0000"/>
                </a:solidFill>
                <a:latin typeface="Times New Roman" panose="02020603050405020304" pitchFamily="18" charset="0"/>
                <a:ea typeface="Times New Roman" panose="02020603050405020304" pitchFamily="18" charset="0"/>
              </a:rPr>
              <a:t> </a:t>
            </a:r>
            <a:r>
              <a:rPr lang="uz-Cyrl-UZ" dirty="0">
                <a:solidFill>
                  <a:srgbClr val="FF0000"/>
                </a:solidFill>
                <a:latin typeface="Times New Roman" panose="02020603050405020304" pitchFamily="18" charset="0"/>
                <a:ea typeface="Times New Roman" panose="02020603050405020304" pitchFamily="18" charset="0"/>
              </a:rPr>
              <a:t>yiliga 250 million tonna metan chiqarilishiga olib keladi</a:t>
            </a:r>
            <a:r>
              <a:rPr lang="uz-Cyrl-UZ" dirty="0">
                <a:solidFill>
                  <a:srgbClr val="000000"/>
                </a:solidFill>
                <a:latin typeface="Times New Roman" panose="02020603050405020304" pitchFamily="18" charset="0"/>
                <a:ea typeface="Times New Roman" panose="02020603050405020304" pitchFamily="18" charset="0"/>
              </a:rPr>
              <a:t>. </a:t>
            </a:r>
            <a:r>
              <a:rPr lang="uz-Cyrl-UZ" dirty="0">
                <a:solidFill>
                  <a:srgbClr val="FF0000"/>
                </a:solidFill>
                <a:latin typeface="Times New Roman" panose="02020603050405020304" pitchFamily="18" charset="0"/>
                <a:ea typeface="Times New Roman" panose="02020603050405020304" pitchFamily="18" charset="0"/>
              </a:rPr>
              <a:t>Atmosferada metan miqdori unchalik katta emas, lekin uning issiqxona samarasi yoki global isish potensiali </a:t>
            </a:r>
            <a:r>
              <a:rPr lang="en-US" b="1" dirty="0" smtClean="0">
                <a:latin typeface="Times New Roman" panose="02020603050405020304" pitchFamily="18" charset="0"/>
                <a:ea typeface="Times New Roman" panose="02020603050405020304" pitchFamily="18" charset="0"/>
              </a:rPr>
              <a:t>C</a:t>
            </a:r>
            <a:r>
              <a:rPr lang="uz-Cyrl-UZ" b="1" dirty="0" smtClean="0">
                <a:latin typeface="Times New Roman" panose="02020603050405020304" pitchFamily="18" charset="0"/>
                <a:ea typeface="Times New Roman" panose="02020603050405020304" pitchFamily="18" charset="0"/>
              </a:rPr>
              <a:t>O</a:t>
            </a:r>
            <a:r>
              <a:rPr lang="uz-Cyrl-UZ" sz="1600" b="1" dirty="0" smtClean="0">
                <a:latin typeface="Times New Roman" panose="02020603050405020304" pitchFamily="18" charset="0"/>
                <a:ea typeface="Times New Roman" panose="02020603050405020304" pitchFamily="18" charset="0"/>
              </a:rPr>
              <a:t>2  </a:t>
            </a:r>
            <a:r>
              <a:rPr lang="uz-Cyrl-UZ" b="1" dirty="0">
                <a:latin typeface="Times New Roman" panose="02020603050405020304" pitchFamily="18" charset="0"/>
                <a:ea typeface="Times New Roman" panose="02020603050405020304" pitchFamily="18" charset="0"/>
              </a:rPr>
              <a:t>ga nisbatan 21 marta </a:t>
            </a:r>
            <a:r>
              <a:rPr lang="uz-Cyrl-UZ" dirty="0">
                <a:solidFill>
                  <a:srgbClr val="FF0000"/>
                </a:solidFill>
                <a:latin typeface="Times New Roman" panose="02020603050405020304" pitchFamily="18" charset="0"/>
                <a:ea typeface="Times New Roman" panose="02020603050405020304" pitchFamily="18" charset="0"/>
              </a:rPr>
              <a:t>kuchli.</a:t>
            </a:r>
            <a:endParaRPr lang="ru-RU" sz="2800" dirty="0">
              <a:solidFill>
                <a:srgbClr val="FF0000"/>
              </a:solidFill>
              <a:latin typeface="Times New Roman" panose="02020603050405020304" pitchFamily="18" charset="0"/>
              <a:ea typeface="Times New Roman" panose="02020603050405020304" pitchFamily="18" charset="0"/>
            </a:endParaRPr>
          </a:p>
          <a:p>
            <a:pPr marL="0" indent="0" algn="just">
              <a:buNone/>
            </a:pPr>
            <a:endParaRPr lang="en-US" dirty="0" smtClean="0">
              <a:solidFill>
                <a:srgbClr val="FF0000"/>
              </a:solidFill>
              <a:latin typeface="Times New Roman"/>
              <a:ea typeface="Times New Roman"/>
            </a:endParaRPr>
          </a:p>
        </p:txBody>
      </p:sp>
    </p:spTree>
    <p:extLst>
      <p:ext uri="{BB962C8B-B14F-4D97-AF65-F5344CB8AC3E}">
        <p14:creationId xmlns:p14="http://schemas.microsoft.com/office/powerpoint/2010/main" val="1856429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14" y="0"/>
            <a:ext cx="9144000" cy="6584950"/>
          </a:xfrm>
        </p:spPr>
        <p:txBody>
          <a:bodyPr>
            <a:normAutofit/>
          </a:bodyPr>
          <a:lstStyle/>
          <a:p>
            <a:pPr marL="0" indent="0" algn="just">
              <a:buNone/>
            </a:pPr>
            <a:r>
              <a:rPr lang="uz-Latn-UZ" dirty="0">
                <a:solidFill>
                  <a:srgbClr val="FF0000"/>
                </a:solidFill>
                <a:latin typeface="Times New Roman" panose="02020603050405020304" pitchFamily="18" charset="0"/>
                <a:cs typeface="Times New Roman" panose="02020603050405020304" pitchFamily="18" charset="0"/>
              </a:rPr>
              <a:t>Azot oksidi </a:t>
            </a:r>
            <a:r>
              <a:rPr lang="en-US" dirty="0" smtClean="0">
                <a:solidFill>
                  <a:srgbClr val="FF0000"/>
                </a:solidFill>
                <a:latin typeface="Times New Roman" panose="02020603050405020304" pitchFamily="18" charset="0"/>
                <a:cs typeface="Times New Roman" panose="02020603050405020304" pitchFamily="18" charset="0"/>
              </a:rPr>
              <a:t>(NO2)</a:t>
            </a:r>
            <a:r>
              <a:rPr lang="uz-Latn-UZ" dirty="0" smtClean="0">
                <a:solidFill>
                  <a:srgbClr val="FF0000"/>
                </a:solidFill>
                <a:latin typeface="Times New Roman" panose="02020603050405020304" pitchFamily="18" charset="0"/>
                <a:cs typeface="Times New Roman" panose="02020603050405020304" pitchFamily="18" charset="0"/>
              </a:rPr>
              <a:t>— </a:t>
            </a:r>
            <a:r>
              <a:rPr lang="uz-Latn-UZ" dirty="0">
                <a:solidFill>
                  <a:srgbClr val="FF0000"/>
                </a:solidFill>
                <a:latin typeface="Times New Roman" panose="02020603050405020304" pitchFamily="18" charset="0"/>
                <a:cs typeface="Times New Roman" panose="02020603050405020304" pitchFamily="18" charset="0"/>
              </a:rPr>
              <a:t>issiqxona gazining uchlamchi turi: uning ta’siri </a:t>
            </a:r>
            <a:r>
              <a:rPr lang="en-US" b="1" dirty="0" smtClean="0">
                <a:latin typeface="Times New Roman" panose="02020603050405020304" pitchFamily="18" charset="0"/>
                <a:cs typeface="Times New Roman" panose="02020603050405020304" pitchFamily="18" charset="0"/>
              </a:rPr>
              <a:t>C</a:t>
            </a:r>
            <a:r>
              <a:rPr lang="uz-Latn-UZ" b="1" dirty="0" smtClean="0">
                <a:latin typeface="Times New Roman" panose="02020603050405020304" pitchFamily="18" charset="0"/>
                <a:cs typeface="Times New Roman" panose="02020603050405020304" pitchFamily="18" charset="0"/>
              </a:rPr>
              <a:t>O2  </a:t>
            </a:r>
            <a:r>
              <a:rPr lang="uz-Latn-UZ" b="1" dirty="0">
                <a:latin typeface="Times New Roman" panose="02020603050405020304" pitchFamily="18" charset="0"/>
                <a:cs typeface="Times New Roman" panose="02020603050405020304" pitchFamily="18" charset="0"/>
              </a:rPr>
              <a:t>ga nisbatan 310 marotaba </a:t>
            </a:r>
            <a:r>
              <a:rPr lang="uz-Latn-UZ" dirty="0">
                <a:solidFill>
                  <a:srgbClr val="FF0000"/>
                </a:solidFill>
                <a:latin typeface="Times New Roman" panose="02020603050405020304" pitchFamily="18" charset="0"/>
                <a:cs typeface="Times New Roman" panose="02020603050405020304" pitchFamily="18" charset="0"/>
              </a:rPr>
              <a:t>kuchli</a:t>
            </a:r>
            <a:r>
              <a:rPr lang="uz-Latn-UZ" dirty="0">
                <a:latin typeface="Times New Roman" panose="02020603050405020304" pitchFamily="18" charset="0"/>
                <a:cs typeface="Times New Roman" panose="02020603050405020304" pitchFamily="18" charset="0"/>
              </a:rPr>
              <a:t>, lekin u atmosferada uncha katta bo‘lmagan miqdorda mavjud. Atmosferaga hayvonlar va o‘simliklar hayot faoliyatida, shuningdek, mineral o‘g‘itlar ishlab chiqarishda va solishda kimyoviy ishlab chiqarish korxonalaridan chiqariladi</a:t>
            </a:r>
            <a:r>
              <a:rPr lang="uz-Latn-UZ"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err="1" smtClean="0">
                <a:solidFill>
                  <a:srgbClr val="FF0000"/>
                </a:solidFill>
                <a:latin typeface="Times New Roman" panose="02020603050405020304" pitchFamily="18" charset="0"/>
                <a:cs typeface="Times New Roman" panose="02020603050405020304" pitchFamily="18" charset="0"/>
              </a:rPr>
              <a:t>Freonlar</a:t>
            </a:r>
            <a:r>
              <a:rPr lang="en-US" dirty="0" smtClean="0">
                <a:solidFill>
                  <a:srgbClr val="FF0000"/>
                </a:solidFill>
                <a:latin typeface="Times New Roman" panose="02020603050405020304" pitchFamily="18" charset="0"/>
                <a:cs typeface="Times New Roman" panose="02020603050405020304" pitchFamily="18" charset="0"/>
              </a:rPr>
              <a:t> (</a:t>
            </a:r>
            <a:r>
              <a:rPr lang="ru-RU" dirty="0" err="1" smtClean="0">
                <a:solidFill>
                  <a:srgbClr val="FF0000"/>
                </a:solidFill>
                <a:latin typeface="Times New Roman" panose="02020603050405020304" pitchFamily="18" charset="0"/>
                <a:cs typeface="Times New Roman" panose="02020603050405020304" pitchFamily="18" charset="0"/>
              </a:rPr>
              <a:t>Дифтордихлорметан</a:t>
            </a:r>
            <a:r>
              <a:rPr lang="uz-Latn-UZ" dirty="0" smtClean="0">
                <a:solidFill>
                  <a:srgbClr val="FF0000"/>
                </a:solidFill>
                <a:latin typeface="Times New Roman" panose="02020603050405020304" pitchFamily="18" charset="0"/>
                <a:cs typeface="Times New Roman" panose="02020603050405020304" pitchFamily="18" charset="0"/>
              </a:rPr>
              <a:t>CF2Cl2</a:t>
            </a:r>
            <a:r>
              <a:rPr lang="en-US" dirty="0" smtClean="0">
                <a:solidFill>
                  <a:srgbClr val="FF0000"/>
                </a:solidFill>
                <a:latin typeface="Times New Roman" panose="02020603050405020304" pitchFamily="18" charset="0"/>
                <a:cs typeface="Times New Roman" panose="02020603050405020304" pitchFamily="18" charset="0"/>
              </a:rPr>
              <a:t>)</a:t>
            </a:r>
            <a:r>
              <a:rPr lang="uz-Latn-UZ" dirty="0" smtClean="0">
                <a:solidFill>
                  <a:srgbClr val="FF0000"/>
                </a:solidFill>
                <a:latin typeface="Times New Roman" panose="02020603050405020304" pitchFamily="18" charset="0"/>
                <a:cs typeface="Times New Roman" panose="02020603050405020304" pitchFamily="18" charset="0"/>
              </a:rPr>
              <a:t>— CH2F2 </a:t>
            </a:r>
            <a:r>
              <a:rPr lang="uz-Latn-UZ" dirty="0">
                <a:solidFill>
                  <a:srgbClr val="FF0000"/>
                </a:solidFill>
                <a:latin typeface="Times New Roman" panose="02020603050405020304" pitchFamily="18" charset="0"/>
                <a:cs typeface="Times New Roman" panose="02020603050405020304" pitchFamily="18" charset="0"/>
              </a:rPr>
              <a:t>/ CHF2CF3. CHClF2bu gazlar ozon qatlamini yemiruvchi </a:t>
            </a:r>
            <a:r>
              <a:rPr lang="uz-Latn-UZ" dirty="0" smtClean="0">
                <a:solidFill>
                  <a:srgbClr val="FF0000"/>
                </a:solidFill>
                <a:latin typeface="Times New Roman" panose="02020603050405020304" pitchFamily="18" charset="0"/>
                <a:cs typeface="Times New Roman" panose="02020603050405020304" pitchFamily="18" charset="0"/>
              </a:rPr>
              <a:t>moddalar</a:t>
            </a:r>
            <a:r>
              <a:rPr lang="uz-Latn-UZ" dirty="0" smtClean="0">
                <a:latin typeface="Times New Roman" panose="02020603050405020304" pitchFamily="18" charset="0"/>
                <a:cs typeface="Times New Roman" panose="02020603050405020304" pitchFamily="18" charset="0"/>
              </a:rPr>
              <a:t>. </a:t>
            </a:r>
            <a:r>
              <a:rPr lang="uz-Latn-UZ" dirty="0">
                <a:solidFill>
                  <a:srgbClr val="FF0000"/>
                </a:solidFill>
                <a:latin typeface="Times New Roman" panose="02020603050405020304" pitchFamily="18" charset="0"/>
                <a:cs typeface="Times New Roman" panose="02020603050405020304" pitchFamily="18" charset="0"/>
              </a:rPr>
              <a:t>Asosan sovutish asboblarida ishlatiladi. Issiqxona gazlariga </a:t>
            </a:r>
            <a:r>
              <a:rPr lang="en-US" b="1" dirty="0" smtClean="0">
                <a:latin typeface="Times New Roman" panose="02020603050405020304" pitchFamily="18" charset="0"/>
                <a:cs typeface="Times New Roman" panose="02020603050405020304" pitchFamily="18" charset="0"/>
              </a:rPr>
              <a:t>C</a:t>
            </a:r>
            <a:r>
              <a:rPr lang="uz-Latn-UZ" b="1" dirty="0" smtClean="0">
                <a:latin typeface="Times New Roman" panose="02020603050405020304" pitchFamily="18" charset="0"/>
                <a:cs typeface="Times New Roman" panose="02020603050405020304" pitchFamily="18" charset="0"/>
              </a:rPr>
              <a:t>O2  </a:t>
            </a:r>
            <a:r>
              <a:rPr lang="uz-Latn-UZ" b="1" dirty="0">
                <a:latin typeface="Times New Roman" panose="02020603050405020304" pitchFamily="18" charset="0"/>
                <a:cs typeface="Times New Roman" panose="02020603050405020304" pitchFamily="18" charset="0"/>
              </a:rPr>
              <a:t>ga nisbatan 140-11700 marta </a:t>
            </a:r>
            <a:r>
              <a:rPr lang="uz-Latn-UZ" dirty="0">
                <a:solidFill>
                  <a:srgbClr val="FF0000"/>
                </a:solidFill>
                <a:latin typeface="Times New Roman" panose="02020603050405020304" pitchFamily="18" charset="0"/>
                <a:cs typeface="Times New Roman" panose="02020603050405020304" pitchFamily="18" charset="0"/>
              </a:rPr>
              <a:t>yuqori koeffitsientda ta’sir ko‘rsatadi. </a:t>
            </a:r>
            <a:endParaRPr lang="ru-RU"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5469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8686800" cy="5853113"/>
          </a:xfrm>
        </p:spPr>
        <p:txBody>
          <a:bodyPr>
            <a:normAutofit fontScale="85000" lnSpcReduction="10000"/>
          </a:bodyPr>
          <a:lstStyle/>
          <a:p>
            <a:pPr indent="270510" algn="just">
              <a:spcAft>
                <a:spcPts val="0"/>
              </a:spcAft>
            </a:pPr>
            <a:r>
              <a:rPr lang="uz-Cyrl-UZ" b="1" dirty="0">
                <a:solidFill>
                  <a:srgbClr val="000000"/>
                </a:solidFill>
                <a:latin typeface="Times New Roman" panose="02020603050405020304" pitchFamily="18" charset="0"/>
                <a:ea typeface="Times New Roman" panose="02020603050405020304" pitchFamily="18" charset="0"/>
              </a:rPr>
              <a:t>Atmosferadagi issiqxona gazlari konsentratsiyasi o‘sishi.</a:t>
            </a:r>
            <a:endParaRPr lang="ru-RU" sz="2800" dirty="0">
              <a:latin typeface="Times New Roman" panose="02020603050405020304" pitchFamily="18" charset="0"/>
              <a:ea typeface="Times New Roman" panose="02020603050405020304" pitchFamily="18" charset="0"/>
            </a:endParaRPr>
          </a:p>
          <a:p>
            <a:pPr indent="270510" algn="just">
              <a:spcAft>
                <a:spcPts val="0"/>
              </a:spcAft>
            </a:pPr>
            <a:r>
              <a:rPr lang="uz-Cyrl-UZ" dirty="0">
                <a:solidFill>
                  <a:srgbClr val="000000"/>
                </a:solidFill>
                <a:latin typeface="Times New Roman" panose="02020603050405020304" pitchFamily="18" charset="0"/>
                <a:ea typeface="Times New Roman" panose="02020603050405020304" pitchFamily="18" charset="0"/>
              </a:rPr>
              <a:t>Issiqxona </a:t>
            </a:r>
            <a:r>
              <a:rPr lang="uz-Cyrl-UZ" dirty="0" smtClean="0">
                <a:solidFill>
                  <a:srgbClr val="000000"/>
                </a:solidFill>
                <a:latin typeface="Times New Roman" panose="02020603050405020304" pitchFamily="18" charset="0"/>
                <a:ea typeface="Times New Roman" panose="02020603050405020304" pitchFamily="18" charset="0"/>
              </a:rPr>
              <a:t>gazlari </a:t>
            </a:r>
            <a:r>
              <a:rPr lang="uz-Cyrl-UZ" dirty="0">
                <a:solidFill>
                  <a:srgbClr val="000000"/>
                </a:solidFill>
                <a:latin typeface="Times New Roman" panose="02020603050405020304" pitchFamily="18" charset="0"/>
                <a:ea typeface="Times New Roman" panose="02020603050405020304" pitchFamily="18" charset="0"/>
              </a:rPr>
              <a:t>XX asr mobaynida o‘sdi, hozirda esa bu o‘sish yanada tez quloch yoymoqda. </a:t>
            </a:r>
            <a:r>
              <a:rPr lang="en-US" dirty="0" smtClean="0">
                <a:solidFill>
                  <a:srgbClr val="000000"/>
                </a:solidFill>
                <a:latin typeface="Times New Roman" panose="02020603050405020304" pitchFamily="18" charset="0"/>
                <a:ea typeface="Times New Roman" panose="02020603050405020304" pitchFamily="18" charset="0"/>
              </a:rPr>
              <a:t>C</a:t>
            </a:r>
            <a:r>
              <a:rPr lang="uz-Cyrl-UZ" dirty="0" smtClean="0">
                <a:latin typeface="Times New Roman" panose="02020603050405020304" pitchFamily="18" charset="0"/>
                <a:ea typeface="Times New Roman" panose="02020603050405020304" pitchFamily="18" charset="0"/>
              </a:rPr>
              <a:t>O</a:t>
            </a:r>
            <a:r>
              <a:rPr lang="uz-Cyrl-UZ" sz="1600" dirty="0" smtClean="0">
                <a:latin typeface="Times New Roman" panose="02020603050405020304" pitchFamily="18" charset="0"/>
                <a:ea typeface="Times New Roman" panose="02020603050405020304" pitchFamily="18" charset="0"/>
              </a:rPr>
              <a:t>2  </a:t>
            </a:r>
            <a:r>
              <a:rPr lang="uz-Cyrl-UZ" dirty="0">
                <a:latin typeface="Times New Roman" panose="02020603050405020304" pitchFamily="18" charset="0"/>
                <a:ea typeface="Times New Roman" panose="02020603050405020304" pitchFamily="18" charset="0"/>
              </a:rPr>
              <a:t>konsentratsiyasi 1750 yilgacha </a:t>
            </a:r>
            <a:r>
              <a:rPr lang="uz-Cyrl-UZ" dirty="0" smtClean="0">
                <a:latin typeface="Times New Roman" panose="02020603050405020304" pitchFamily="18" charset="0"/>
                <a:ea typeface="Times New Roman" panose="02020603050405020304" pitchFamily="18" charset="0"/>
              </a:rPr>
              <a:t>280 rrm (</a:t>
            </a:r>
            <a:r>
              <a:rPr lang="uz-Cyrl-UZ" dirty="0">
                <a:latin typeface="Times New Roman" panose="02020603050405020304" pitchFamily="18" charset="0"/>
                <a:ea typeface="Times New Roman" panose="02020603050405020304" pitchFamily="18" charset="0"/>
              </a:rPr>
              <a:t>qismlardan milliongacha), 2000 yilgacha 370 </a:t>
            </a:r>
            <a:r>
              <a:rPr lang="uz-Cyrl-UZ" dirty="0" smtClean="0">
                <a:latin typeface="Times New Roman" panose="02020603050405020304" pitchFamily="18" charset="0"/>
                <a:ea typeface="Times New Roman" panose="02020603050405020304" pitchFamily="18" charset="0"/>
              </a:rPr>
              <a:t>rrm </a:t>
            </a:r>
            <a:r>
              <a:rPr lang="uz-Cyrl-UZ" dirty="0">
                <a:latin typeface="Times New Roman" panose="02020603050405020304" pitchFamily="18" charset="0"/>
                <a:ea typeface="Times New Roman" panose="02020603050405020304" pitchFamily="18" charset="0"/>
              </a:rPr>
              <a:t>ga o‘sdi. 2100 yilda </a:t>
            </a:r>
            <a:r>
              <a:rPr lang="en-US" dirty="0" smtClean="0">
                <a:latin typeface="Times New Roman" panose="02020603050405020304" pitchFamily="18" charset="0"/>
                <a:ea typeface="Times New Roman" panose="02020603050405020304" pitchFamily="18" charset="0"/>
              </a:rPr>
              <a:t>C</a:t>
            </a:r>
            <a:r>
              <a:rPr lang="uz-Cyrl-UZ" dirty="0" smtClean="0">
                <a:latin typeface="Times New Roman" panose="02020603050405020304" pitchFamily="18" charset="0"/>
                <a:ea typeface="Times New Roman" panose="02020603050405020304" pitchFamily="18" charset="0"/>
              </a:rPr>
              <a:t>O</a:t>
            </a:r>
            <a:r>
              <a:rPr lang="uz-Cyrl-UZ" sz="1600" dirty="0" smtClean="0">
                <a:latin typeface="Times New Roman" panose="02020603050405020304" pitchFamily="18" charset="0"/>
                <a:ea typeface="Times New Roman" panose="02020603050405020304" pitchFamily="18" charset="0"/>
              </a:rPr>
              <a:t>2 </a:t>
            </a:r>
            <a:r>
              <a:rPr lang="uz-Cyrl-UZ" dirty="0">
                <a:latin typeface="Times New Roman" panose="02020603050405020304" pitchFamily="18" charset="0"/>
                <a:ea typeface="Times New Roman" panose="02020603050405020304" pitchFamily="18" charset="0"/>
              </a:rPr>
              <a:t>konsentratsiyasi</a:t>
            </a:r>
            <a:r>
              <a:rPr lang="uz-Cyrl-UZ" sz="1600" dirty="0">
                <a:latin typeface="Times New Roman" panose="02020603050405020304" pitchFamily="18" charset="0"/>
                <a:ea typeface="Times New Roman" panose="02020603050405020304" pitchFamily="18" charset="0"/>
              </a:rPr>
              <a:t>  </a:t>
            </a:r>
            <a:r>
              <a:rPr lang="uz-Cyrl-UZ" dirty="0">
                <a:latin typeface="Times New Roman" panose="02020603050405020304" pitchFamily="18" charset="0"/>
                <a:ea typeface="Times New Roman" panose="02020603050405020304" pitchFamily="18" charset="0"/>
              </a:rPr>
              <a:t>540 dan 970 rrm </a:t>
            </a:r>
            <a:r>
              <a:rPr lang="uz-Cyrl-UZ" dirty="0" smtClean="0">
                <a:latin typeface="Times New Roman" panose="02020603050405020304" pitchFamily="18" charset="0"/>
                <a:ea typeface="Times New Roman" panose="02020603050405020304" pitchFamily="18" charset="0"/>
              </a:rPr>
              <a:t>atrofi</a:t>
            </a:r>
            <a:r>
              <a:rPr lang="en-US" dirty="0" smtClean="0">
                <a:latin typeface="Times New Roman" panose="02020603050405020304" pitchFamily="18" charset="0"/>
                <a:ea typeface="Times New Roman" panose="02020603050405020304" pitchFamily="18" charset="0"/>
              </a:rPr>
              <a:t>g</a:t>
            </a:r>
            <a:r>
              <a:rPr lang="uz-Cyrl-UZ" dirty="0" smtClean="0">
                <a:latin typeface="Times New Roman" panose="02020603050405020304" pitchFamily="18" charset="0"/>
                <a:ea typeface="Times New Roman" panose="02020603050405020304" pitchFamily="18" charset="0"/>
              </a:rPr>
              <a:t>a</a:t>
            </a:r>
            <a:r>
              <a:rPr lang="uz-Cyrl-UZ" dirty="0">
                <a:latin typeface="Times New Roman" panose="02020603050405020304" pitchFamily="18" charset="0"/>
                <a:ea typeface="Times New Roman" panose="02020603050405020304" pitchFamily="18" charset="0"/>
              </a:rPr>
              <a:t>, </a:t>
            </a:r>
            <a:r>
              <a:rPr lang="uz-Cyrl-UZ" dirty="0" smtClean="0">
                <a:latin typeface="Times New Roman" panose="02020603050405020304" pitchFamily="18" charset="0"/>
                <a:ea typeface="Times New Roman" panose="02020603050405020304" pitchFamily="18" charset="0"/>
              </a:rPr>
              <a:t>qarab </a:t>
            </a:r>
            <a:r>
              <a:rPr lang="uz-Cyrl-UZ" dirty="0">
                <a:latin typeface="Times New Roman" panose="02020603050405020304" pitchFamily="18" charset="0"/>
                <a:ea typeface="Times New Roman" panose="02020603050405020304" pitchFamily="18" charset="0"/>
              </a:rPr>
              <a:t>boradi. Issiqxona gazlari atmosferada uzoq muddat farqlanib turadi. Barcha </a:t>
            </a:r>
            <a:r>
              <a:rPr lang="en-US" b="1" dirty="0" smtClean="0">
                <a:solidFill>
                  <a:srgbClr val="C00000"/>
                </a:solidFill>
                <a:latin typeface="Times New Roman" panose="02020603050405020304" pitchFamily="18" charset="0"/>
                <a:ea typeface="Times New Roman" panose="02020603050405020304" pitchFamily="18" charset="0"/>
              </a:rPr>
              <a:t>C</a:t>
            </a:r>
            <a:r>
              <a:rPr lang="uz-Cyrl-UZ" b="1" dirty="0" smtClean="0">
                <a:solidFill>
                  <a:srgbClr val="C00000"/>
                </a:solidFill>
                <a:latin typeface="Times New Roman" panose="02020603050405020304" pitchFamily="18" charset="0"/>
                <a:ea typeface="Times New Roman" panose="02020603050405020304" pitchFamily="18" charset="0"/>
              </a:rPr>
              <a:t>O</a:t>
            </a:r>
            <a:r>
              <a:rPr lang="uz-Cyrl-UZ" sz="1600" b="1" dirty="0" smtClean="0">
                <a:solidFill>
                  <a:srgbClr val="C00000"/>
                </a:solidFill>
                <a:latin typeface="Times New Roman" panose="02020603050405020304" pitchFamily="18" charset="0"/>
                <a:ea typeface="Times New Roman" panose="02020603050405020304" pitchFamily="18" charset="0"/>
              </a:rPr>
              <a:t>2</a:t>
            </a:r>
            <a:r>
              <a:rPr lang="uz-Cyrl-UZ" sz="1600" dirty="0" smtClean="0">
                <a:latin typeface="Times New Roman" panose="02020603050405020304" pitchFamily="18" charset="0"/>
                <a:ea typeface="Times New Roman" panose="02020603050405020304" pitchFamily="18" charset="0"/>
              </a:rPr>
              <a:t>  </a:t>
            </a:r>
            <a:r>
              <a:rPr lang="uz-Cyrl-UZ" dirty="0">
                <a:latin typeface="Times New Roman" panose="02020603050405020304" pitchFamily="18" charset="0"/>
                <a:ea typeface="Times New Roman" panose="02020603050405020304" pitchFamily="18" charset="0"/>
              </a:rPr>
              <a:t>chiqindilarining teng </a:t>
            </a:r>
            <a:r>
              <a:rPr lang="uz-Cyrl-UZ" dirty="0">
                <a:solidFill>
                  <a:srgbClr val="C00000"/>
                </a:solidFill>
                <a:latin typeface="Times New Roman" panose="02020603050405020304" pitchFamily="18" charset="0"/>
                <a:ea typeface="Times New Roman" panose="02020603050405020304" pitchFamily="18" charset="0"/>
              </a:rPr>
              <a:t>yarmi atmosferada 50-200 yil saqlanib qoladi</a:t>
            </a:r>
            <a:r>
              <a:rPr lang="uz-Cyrl-UZ" dirty="0">
                <a:latin typeface="Times New Roman" panose="02020603050405020304" pitchFamily="18" charset="0"/>
                <a:ea typeface="Times New Roman" panose="02020603050405020304" pitchFamily="18" charset="0"/>
              </a:rPr>
              <a:t>, bu vaqtda </a:t>
            </a:r>
            <a:r>
              <a:rPr lang="uz-Cyrl-UZ" dirty="0">
                <a:solidFill>
                  <a:srgbClr val="C00000"/>
                </a:solidFill>
                <a:latin typeface="Times New Roman" panose="02020603050405020304" pitchFamily="18" charset="0"/>
                <a:ea typeface="Times New Roman" panose="02020603050405020304" pitchFamily="18" charset="0"/>
              </a:rPr>
              <a:t>uning qolgan yarmi okeanlarga, quruqlik va o‘simliklar olamiga  so‘riladi</a:t>
            </a:r>
            <a:r>
              <a:rPr lang="uz-Cyrl-UZ" dirty="0">
                <a:latin typeface="Times New Roman" panose="02020603050405020304" pitchFamily="18" charset="0"/>
                <a:ea typeface="Times New Roman" panose="02020603050405020304" pitchFamily="18" charset="0"/>
              </a:rPr>
              <a:t>. Bunda asosiy o‘rinni okeanlar egallaydi. Ayrim xulosalarga ko‘ra, taxminan </a:t>
            </a:r>
            <a:r>
              <a:rPr lang="en-US" b="1" dirty="0" smtClean="0">
                <a:solidFill>
                  <a:srgbClr val="C00000"/>
                </a:solidFill>
                <a:latin typeface="Times New Roman" panose="02020603050405020304" pitchFamily="18" charset="0"/>
                <a:ea typeface="Times New Roman" panose="02020603050405020304" pitchFamily="18" charset="0"/>
              </a:rPr>
              <a:t>7</a:t>
            </a:r>
            <a:r>
              <a:rPr lang="uz-Cyrl-UZ" b="1" dirty="0" smtClean="0">
                <a:solidFill>
                  <a:srgbClr val="C00000"/>
                </a:solidFill>
                <a:latin typeface="Times New Roman" panose="02020603050405020304" pitchFamily="18" charset="0"/>
                <a:ea typeface="Times New Roman" panose="02020603050405020304" pitchFamily="18" charset="0"/>
              </a:rPr>
              <a:t>0</a:t>
            </a:r>
            <a:r>
              <a:rPr lang="uz-Cyrl-UZ" b="1" dirty="0">
                <a:solidFill>
                  <a:srgbClr val="C00000"/>
                </a:solidFill>
                <a:latin typeface="Times New Roman" panose="02020603050405020304" pitchFamily="18" charset="0"/>
                <a:ea typeface="Times New Roman" panose="02020603050405020304" pitchFamily="18" charset="0"/>
              </a:rPr>
              <a:t>% </a:t>
            </a:r>
            <a:r>
              <a:rPr lang="en-US" b="1" dirty="0" smtClean="0">
                <a:solidFill>
                  <a:srgbClr val="C00000"/>
                </a:solidFill>
                <a:latin typeface="Times New Roman" panose="02020603050405020304" pitchFamily="18" charset="0"/>
                <a:ea typeface="Times New Roman" panose="02020603050405020304" pitchFamily="18" charset="0"/>
              </a:rPr>
              <a:t>C</a:t>
            </a:r>
            <a:r>
              <a:rPr lang="uz-Cyrl-UZ" b="1" dirty="0" smtClean="0">
                <a:solidFill>
                  <a:srgbClr val="C00000"/>
                </a:solidFill>
                <a:latin typeface="Times New Roman" panose="02020603050405020304" pitchFamily="18" charset="0"/>
                <a:ea typeface="Times New Roman" panose="02020603050405020304" pitchFamily="18" charset="0"/>
              </a:rPr>
              <a:t>O</a:t>
            </a:r>
            <a:r>
              <a:rPr lang="uz-Cyrl-UZ" sz="1600" b="1" dirty="0" smtClean="0">
                <a:solidFill>
                  <a:srgbClr val="C00000"/>
                </a:solidFill>
                <a:latin typeface="Times New Roman" panose="02020603050405020304" pitchFamily="18" charset="0"/>
                <a:ea typeface="Times New Roman" panose="02020603050405020304" pitchFamily="18" charset="0"/>
              </a:rPr>
              <a:t>2  </a:t>
            </a:r>
            <a:r>
              <a:rPr lang="uz-Cyrl-UZ" b="1" dirty="0">
                <a:solidFill>
                  <a:srgbClr val="C00000"/>
                </a:solidFill>
                <a:latin typeface="Times New Roman" panose="02020603050405020304" pitchFamily="18" charset="0"/>
                <a:ea typeface="Times New Roman" panose="02020603050405020304" pitchFamily="18" charset="0"/>
              </a:rPr>
              <a:t>ning yutilishi va kislorod “ishlab chiqarish”i fitoplanktonga </a:t>
            </a:r>
            <a:r>
              <a:rPr lang="uz-Cyrl-UZ" dirty="0">
                <a:latin typeface="Times New Roman" panose="02020603050405020304" pitchFamily="18" charset="0"/>
                <a:ea typeface="Times New Roman" panose="02020603050405020304" pitchFamily="18" charset="0"/>
              </a:rPr>
              <a:t>to‘g‘ri keladi.</a:t>
            </a:r>
            <a:endParaRPr lang="ru-RU" sz="2800" dirty="0">
              <a:latin typeface="Times New Roman" panose="02020603050405020304" pitchFamily="18" charset="0"/>
              <a:ea typeface="Times New Roman" panose="02020603050405020304" pitchFamily="18" charset="0"/>
            </a:endParaRPr>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5733256"/>
            <a:ext cx="2952750" cy="1124744"/>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3" y="5554305"/>
            <a:ext cx="2523525" cy="1326886"/>
          </a:xfrm>
          <a:prstGeom prst="rect">
            <a:avLst/>
          </a:prstGeom>
        </p:spPr>
      </p:pic>
    </p:spTree>
    <p:extLst>
      <p:ext uri="{BB962C8B-B14F-4D97-AF65-F5344CB8AC3E}">
        <p14:creationId xmlns:p14="http://schemas.microsoft.com/office/powerpoint/2010/main" val="4140372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10000"/>
          </a:bodyPr>
          <a:lstStyle/>
          <a:p>
            <a:pPr indent="270510" algn="just">
              <a:spcAft>
                <a:spcPts val="0"/>
              </a:spcAft>
            </a:pPr>
            <a:r>
              <a:rPr lang="uz-Cyrl-UZ" b="1" dirty="0" smtClean="0">
                <a:solidFill>
                  <a:srgbClr val="00B0F0"/>
                </a:solidFill>
                <a:latin typeface="Times New Roman" panose="02020603050405020304" pitchFamily="18" charset="0"/>
                <a:ea typeface="Times New Roman" panose="02020603050405020304" pitchFamily="18" charset="0"/>
              </a:rPr>
              <a:t>Aerozollar—mayda </a:t>
            </a:r>
            <a:r>
              <a:rPr lang="uz-Cyrl-UZ" b="1" dirty="0">
                <a:solidFill>
                  <a:srgbClr val="00B0F0"/>
                </a:solidFill>
                <a:latin typeface="Times New Roman" panose="02020603050405020304" pitchFamily="18" charset="0"/>
                <a:ea typeface="Times New Roman" panose="02020603050405020304" pitchFamily="18" charset="0"/>
              </a:rPr>
              <a:t>zarrachalar bo‘lib</a:t>
            </a:r>
            <a:r>
              <a:rPr lang="uz-Cyrl-UZ" b="1" dirty="0">
                <a:solidFill>
                  <a:srgbClr val="C00000"/>
                </a:solidFill>
                <a:latin typeface="Times New Roman" panose="02020603050405020304" pitchFamily="18" charset="0"/>
                <a:ea typeface="Times New Roman" panose="02020603050405020304" pitchFamily="18" charset="0"/>
              </a:rPr>
              <a:t>, </a:t>
            </a:r>
            <a:r>
              <a:rPr lang="en-US" b="1" dirty="0" err="1" smtClean="0">
                <a:solidFill>
                  <a:srgbClr val="C00000"/>
                </a:solidFill>
                <a:latin typeface="Times New Roman" panose="02020603050405020304" pitchFamily="18" charset="0"/>
                <a:ea typeface="Times New Roman" panose="02020603050405020304" pitchFamily="18" charset="0"/>
              </a:rPr>
              <a:t>havo</a:t>
            </a:r>
            <a:r>
              <a:rPr lang="uz-Cyrl-UZ" b="1" dirty="0" smtClean="0">
                <a:solidFill>
                  <a:srgbClr val="C00000"/>
                </a:solidFill>
                <a:latin typeface="Times New Roman" panose="02020603050405020304" pitchFamily="18" charset="0"/>
                <a:ea typeface="Times New Roman" panose="02020603050405020304" pitchFamily="18" charset="0"/>
              </a:rPr>
              <a:t>da  </a:t>
            </a:r>
            <a:r>
              <a:rPr lang="uz-Cyrl-UZ" b="1" dirty="0">
                <a:solidFill>
                  <a:srgbClr val="C00000"/>
                </a:solidFill>
                <a:latin typeface="Times New Roman" panose="02020603050405020304" pitchFamily="18" charset="0"/>
                <a:ea typeface="Times New Roman" panose="02020603050405020304" pitchFamily="18" charset="0"/>
              </a:rPr>
              <a:t>mikronning o‘ndan bir ulushi o‘lchamidagi moddalar. Ular o‘rmon </a:t>
            </a:r>
            <a:r>
              <a:rPr lang="uz-Cyrl-UZ" b="1" dirty="0" smtClean="0">
                <a:solidFill>
                  <a:srgbClr val="C00000"/>
                </a:solidFill>
                <a:latin typeface="Times New Roman" panose="02020603050405020304" pitchFamily="18" charset="0"/>
                <a:ea typeface="Times New Roman" panose="02020603050405020304" pitchFamily="18" charset="0"/>
              </a:rPr>
              <a:t>yong‘inlari, </a:t>
            </a:r>
            <a:r>
              <a:rPr lang="uz-Cyrl-UZ" b="1" dirty="0">
                <a:solidFill>
                  <a:srgbClr val="C00000"/>
                </a:solidFill>
                <a:latin typeface="Times New Roman" panose="02020603050405020304" pitchFamily="18" charset="0"/>
                <a:ea typeface="Times New Roman" panose="02020603050405020304" pitchFamily="18" charset="0"/>
              </a:rPr>
              <a:t>korxonalar va transportlar chiqindilari va </a:t>
            </a:r>
            <a:r>
              <a:rPr lang="uz-Cyrl-UZ" b="1" dirty="0">
                <a:solidFill>
                  <a:srgbClr val="00B0F0"/>
                </a:solidFill>
                <a:latin typeface="Times New Roman" panose="02020603050405020304" pitchFamily="18" charset="0"/>
                <a:ea typeface="Times New Roman" panose="02020603050405020304" pitchFamily="18" charset="0"/>
              </a:rPr>
              <a:t>gaz chiqindilari bilan ifloslanadigan moddalarning kimyoviy reaksiyaga kirishib hosil bo‘ladi.</a:t>
            </a:r>
            <a:r>
              <a:rPr lang="uz-Cyrl-UZ" dirty="0">
                <a:latin typeface="Times New Roman" panose="02020603050405020304" pitchFamily="18" charset="0"/>
                <a:ea typeface="Times New Roman" panose="02020603050405020304" pitchFamily="18" charset="0"/>
              </a:rPr>
              <a:t> Aerozollar troposferaning  quyi yer qatlami xiralashtiradi va nurini tarqatadi, bu esa atmosfera qatlamlarida haroratni tushishiga olib keladi</a:t>
            </a:r>
            <a:r>
              <a:rPr lang="uz-Cyrl-UZ" dirty="0" smtClean="0">
                <a:latin typeface="Times New Roman" panose="02020603050405020304" pitchFamily="18" charset="0"/>
                <a:ea typeface="Times New Roman" panose="02020603050405020304" pitchFamily="18" charset="0"/>
              </a:rPr>
              <a:t>. </a:t>
            </a:r>
            <a:r>
              <a:rPr lang="uz-Cyrl-UZ" dirty="0">
                <a:latin typeface="Times New Roman" panose="02020603050405020304" pitchFamily="18" charset="0"/>
                <a:ea typeface="Times New Roman" panose="02020603050405020304" pitchFamily="18" charset="0"/>
              </a:rPr>
              <a:t>Shu bois aerozollar harakati yetarlicha lokaldir</a:t>
            </a:r>
            <a:r>
              <a:rPr lang="uz-Cyrl-UZ" dirty="0" smtClean="0">
                <a:latin typeface="Times New Roman" panose="02020603050405020304" pitchFamily="18" charset="0"/>
                <a:ea typeface="Times New Roman" panose="02020603050405020304" pitchFamily="18" charset="0"/>
              </a:rPr>
              <a:t>.</a:t>
            </a:r>
            <a:r>
              <a:rPr lang="uz-Latn-UZ"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indent="270510" algn="just">
              <a:spcAft>
                <a:spcPts val="0"/>
              </a:spcAft>
            </a:pPr>
            <a:r>
              <a:rPr lang="uz-Latn-UZ" b="1" dirty="0" smtClean="0">
                <a:solidFill>
                  <a:srgbClr val="C00000"/>
                </a:solidFill>
                <a:latin typeface="Times New Roman" panose="02020603050405020304" pitchFamily="18" charset="0"/>
                <a:ea typeface="Times New Roman" panose="02020603050405020304" pitchFamily="18" charset="0"/>
              </a:rPr>
              <a:t>Aerozollar </a:t>
            </a:r>
            <a:r>
              <a:rPr lang="uz-Latn-UZ" b="1" dirty="0">
                <a:solidFill>
                  <a:srgbClr val="C00000"/>
                </a:solidFill>
                <a:latin typeface="Times New Roman" panose="02020603050405020304" pitchFamily="18" charset="0"/>
                <a:ea typeface="Times New Roman" panose="02020603050405020304" pitchFamily="18" charset="0"/>
              </a:rPr>
              <a:t>havoda </a:t>
            </a:r>
            <a:r>
              <a:rPr lang="en-US" b="1" dirty="0" err="1" smtClean="0">
                <a:solidFill>
                  <a:srgbClr val="C00000"/>
                </a:solidFill>
                <a:latin typeface="Times New Roman" panose="02020603050405020304" pitchFamily="18" charset="0"/>
                <a:ea typeface="Times New Roman" panose="02020603050405020304" pitchFamily="18" charset="0"/>
              </a:rPr>
              <a:t>yig’il</a:t>
            </a:r>
            <a:r>
              <a:rPr lang="uz-Latn-UZ" b="1" dirty="0" smtClean="0">
                <a:solidFill>
                  <a:srgbClr val="C00000"/>
                </a:solidFill>
                <a:latin typeface="Times New Roman" panose="02020603050405020304" pitchFamily="18" charset="0"/>
                <a:ea typeface="Times New Roman" panose="02020603050405020304" pitchFamily="18" charset="0"/>
              </a:rPr>
              <a:t>gan </a:t>
            </a:r>
            <a:r>
              <a:rPr lang="uz-Latn-UZ" b="1" dirty="0">
                <a:solidFill>
                  <a:srgbClr val="C00000"/>
                </a:solidFill>
                <a:latin typeface="Times New Roman" panose="02020603050405020304" pitchFamily="18" charset="0"/>
                <a:ea typeface="Times New Roman" panose="02020603050405020304" pitchFamily="18" charset="0"/>
              </a:rPr>
              <a:t>qattiq yoki suyuq zarralardir</a:t>
            </a:r>
            <a:r>
              <a:rPr lang="uz-Latn-UZ" dirty="0">
                <a:latin typeface="Times New Roman" panose="02020603050405020304" pitchFamily="18" charset="0"/>
                <a:ea typeface="Times New Roman" panose="02020603050405020304" pitchFamily="18" charset="0"/>
              </a:rPr>
              <a:t>. Ba'zi hollarda aerozollarning qattiq tarkibiy qismlari organizmlar uchun </a:t>
            </a:r>
            <a:r>
              <a:rPr lang="en-US" dirty="0" err="1" smtClean="0">
                <a:latin typeface="Times New Roman" panose="02020603050405020304" pitchFamily="18" charset="0"/>
                <a:ea typeface="Times New Roman" panose="02020603050405020304" pitchFamily="18" charset="0"/>
              </a:rPr>
              <a:t>juda</a:t>
            </a:r>
            <a:r>
              <a:rPr lang="uz-Latn-UZ" dirty="0" smtClean="0">
                <a:latin typeface="Times New Roman" panose="02020603050405020304" pitchFamily="18" charset="0"/>
                <a:ea typeface="Times New Roman" panose="02020603050405020304" pitchFamily="18" charset="0"/>
              </a:rPr>
              <a:t> xavfli </a:t>
            </a:r>
            <a:r>
              <a:rPr lang="uz-Latn-UZ" dirty="0">
                <a:latin typeface="Times New Roman" panose="02020603050405020304" pitchFamily="18" charset="0"/>
                <a:ea typeface="Times New Roman" panose="02020603050405020304" pitchFamily="18" charset="0"/>
              </a:rPr>
              <a:t>va </a:t>
            </a:r>
            <a:r>
              <a:rPr lang="uz-Latn-UZ" b="1" dirty="0">
                <a:solidFill>
                  <a:srgbClr val="C00000"/>
                </a:solidFill>
                <a:latin typeface="Times New Roman" panose="02020603050405020304" pitchFamily="18" charset="0"/>
                <a:ea typeface="Times New Roman" panose="02020603050405020304" pitchFamily="18" charset="0"/>
              </a:rPr>
              <a:t>odamlarda o'ziga xos kasalliklarni keltirib chiqaradi</a:t>
            </a:r>
            <a:r>
              <a:rPr lang="uz-Latn-UZ" dirty="0">
                <a:latin typeface="Times New Roman" panose="02020603050405020304" pitchFamily="18" charset="0"/>
                <a:ea typeface="Times New Roman" panose="02020603050405020304" pitchFamily="18" charset="0"/>
              </a:rPr>
              <a:t>. Atmosferada aerozol bilan ifloslanish tutun, </a:t>
            </a:r>
            <a:r>
              <a:rPr lang="uz-Latn-UZ" dirty="0" smtClean="0">
                <a:latin typeface="Times New Roman" panose="02020603050405020304" pitchFamily="18" charset="0"/>
                <a:ea typeface="Times New Roman" panose="02020603050405020304" pitchFamily="18" charset="0"/>
              </a:rPr>
              <a:t>sifatida </a:t>
            </a:r>
            <a:r>
              <a:rPr lang="uz-Latn-UZ" dirty="0">
                <a:latin typeface="Times New Roman" panose="02020603050405020304" pitchFamily="18" charset="0"/>
                <a:ea typeface="Times New Roman" panose="02020603050405020304" pitchFamily="18" charset="0"/>
              </a:rPr>
              <a:t>qabul qilinadi</a:t>
            </a:r>
            <a:endParaRPr lang="ru-RU" dirty="0"/>
          </a:p>
        </p:txBody>
      </p:sp>
    </p:spTree>
    <p:extLst>
      <p:ext uri="{BB962C8B-B14F-4D97-AF65-F5344CB8AC3E}">
        <p14:creationId xmlns:p14="http://schemas.microsoft.com/office/powerpoint/2010/main" val="1917270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T</a:t>
            </a:r>
            <a:r>
              <a:rPr lang="uz-Latn-UZ" dirty="0" smtClean="0">
                <a:latin typeface="Times New Roman" panose="02020603050405020304" pitchFamily="18" charset="0"/>
                <a:cs typeface="Times New Roman" panose="02020603050405020304" pitchFamily="18" charset="0"/>
              </a:rPr>
              <a:t>ropik o‘lkalarda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o’rmonlar</a:t>
            </a:r>
            <a:r>
              <a:rPr lang="en-US" dirty="0" smtClean="0">
                <a:latin typeface="Times New Roman" panose="02020603050405020304" pitchFamily="18" charset="0"/>
                <a:cs typeface="Times New Roman" panose="02020603050405020304" pitchFamily="18" charset="0"/>
              </a:rPr>
              <a:t> </a:t>
            </a:r>
            <a:r>
              <a:rPr lang="uz-Latn-UZ" dirty="0" smtClean="0">
                <a:latin typeface="Times New Roman" panose="02020603050405020304" pitchFamily="18" charset="0"/>
                <a:cs typeface="Times New Roman" panose="02020603050405020304" pitchFamily="18" charset="0"/>
              </a:rPr>
              <a:t> </a:t>
            </a:r>
            <a:r>
              <a:rPr lang="uz-Latn-UZ" dirty="0">
                <a:latin typeface="Times New Roman" panose="02020603050405020304" pitchFamily="18" charset="0"/>
                <a:cs typeface="Times New Roman" panose="02020603050405020304" pitchFamily="18" charset="0"/>
              </a:rPr>
              <a:t>keskin qisardi. </a:t>
            </a:r>
            <a:r>
              <a:rPr lang="uz-Latn-UZ"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a:t>
            </a:r>
            <a:r>
              <a:rPr lang="uz-Latn-UZ" dirty="0" smtClean="0">
                <a:latin typeface="Times New Roman" panose="02020603050405020304" pitchFamily="18" charset="0"/>
                <a:cs typeface="Times New Roman" panose="02020603050405020304" pitchFamily="18" charset="0"/>
              </a:rPr>
              <a:t>ollarning </a:t>
            </a:r>
            <a:r>
              <a:rPr lang="uz-Latn-UZ" dirty="0">
                <a:latin typeface="Times New Roman" panose="02020603050405020304" pitchFamily="18" charset="0"/>
                <a:cs typeface="Times New Roman" panose="02020603050405020304" pitchFamily="18" charset="0"/>
              </a:rPr>
              <a:t>boqilishi sababali yaylovlar degaradatsiyasi kelib chiqdi. Bu nafaqat mahalliy iqlimga, balki global jarayonlarga salbiy ta’sir o‘tkazdi. Ko‘plab hududlarda cho‘llanish </a:t>
            </a:r>
            <a:r>
              <a:rPr lang="uz-Latn-UZ" dirty="0" smtClean="0">
                <a:latin typeface="Times New Roman" panose="02020603050405020304" pitchFamily="18" charset="0"/>
                <a:cs typeface="Times New Roman" panose="02020603050405020304" pitchFamily="18" charset="0"/>
              </a:rPr>
              <a:t>sodir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bo’ldi</a:t>
            </a:r>
            <a:r>
              <a:rPr lang="en-US" dirty="0" smtClean="0">
                <a:latin typeface="Times New Roman" panose="02020603050405020304" pitchFamily="18" charset="0"/>
                <a:cs typeface="Times New Roman" panose="02020603050405020304" pitchFamily="18" charset="0"/>
              </a:rPr>
              <a:t>.</a:t>
            </a:r>
          </a:p>
          <a:p>
            <a:pPr marL="0" indent="0" algn="just">
              <a:buNone/>
            </a:pPr>
            <a:endParaRPr lang="en-US" dirty="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 </a:t>
            </a:r>
            <a:r>
              <a:rPr lang="en-US" dirty="0" err="1" smtClean="0">
                <a:solidFill>
                  <a:srgbClr val="C00000"/>
                </a:solidFill>
                <a:latin typeface="Times New Roman" panose="02020603050405020304" pitchFamily="18" charset="0"/>
                <a:cs typeface="Times New Roman" panose="02020603050405020304" pitchFamily="18" charset="0"/>
              </a:rPr>
              <a:t>Urbanizatsiya</a:t>
            </a:r>
            <a:r>
              <a:rPr lang="en-US" dirty="0" smtClean="0">
                <a:solidFill>
                  <a:srgbClr val="C00000"/>
                </a:solidFill>
                <a:latin typeface="Times New Roman" panose="02020603050405020304" pitchFamily="18" charset="0"/>
                <a:cs typeface="Times New Roman" panose="02020603050405020304" pitchFamily="18" charset="0"/>
              </a:rPr>
              <a:t>. </a:t>
            </a:r>
            <a:r>
              <a:rPr lang="en-US" b="1" dirty="0" smtClean="0">
                <a:solidFill>
                  <a:srgbClr val="C00000"/>
                </a:solidFill>
                <a:latin typeface="Times New Roman" panose="02020603050405020304" pitchFamily="18" charset="0"/>
                <a:cs typeface="Times New Roman" panose="02020603050405020304" pitchFamily="18" charset="0"/>
              </a:rPr>
              <a:t>1 </a:t>
            </a:r>
            <a:r>
              <a:rPr lang="en-US" b="1" dirty="0">
                <a:solidFill>
                  <a:srgbClr val="C00000"/>
                </a:solidFill>
                <a:latin typeface="Times New Roman" panose="02020603050405020304" pitchFamily="18" charset="0"/>
                <a:cs typeface="Times New Roman" panose="02020603050405020304" pitchFamily="18" charset="0"/>
              </a:rPr>
              <a:t>million </a:t>
            </a:r>
            <a:r>
              <a:rPr lang="en-US" b="1" dirty="0" err="1">
                <a:solidFill>
                  <a:srgbClr val="C00000"/>
                </a:solidFill>
                <a:latin typeface="Times New Roman" panose="02020603050405020304" pitchFamily="18" charset="0"/>
                <a:cs typeface="Times New Roman" panose="02020603050405020304" pitchFamily="18" charset="0"/>
              </a:rPr>
              <a:t>aholisi</a:t>
            </a:r>
            <a:r>
              <a:rPr lang="en-US" b="1" dirty="0">
                <a:solidFill>
                  <a:srgbClr val="C00000"/>
                </a:solidFill>
                <a:latin typeface="Times New Roman" panose="02020603050405020304" pitchFamily="18" charset="0"/>
                <a:cs typeface="Times New Roman" panose="02020603050405020304" pitchFamily="18" charset="0"/>
              </a:rPr>
              <a:t> </a:t>
            </a:r>
            <a:r>
              <a:rPr lang="en-US" b="1" dirty="0" err="1">
                <a:solidFill>
                  <a:srgbClr val="C00000"/>
                </a:solidFill>
                <a:latin typeface="Times New Roman" panose="02020603050405020304" pitchFamily="18" charset="0"/>
                <a:cs typeface="Times New Roman" panose="02020603050405020304" pitchFamily="18" charset="0"/>
              </a:rPr>
              <a:t>bor</a:t>
            </a:r>
            <a:r>
              <a:rPr lang="en-US" b="1" dirty="0">
                <a:solidFill>
                  <a:srgbClr val="C00000"/>
                </a:solidFill>
                <a:latin typeface="Times New Roman" panose="02020603050405020304" pitchFamily="18" charset="0"/>
                <a:cs typeface="Times New Roman" panose="02020603050405020304" pitchFamily="18" charset="0"/>
              </a:rPr>
              <a:t> </a:t>
            </a:r>
            <a:r>
              <a:rPr lang="en-US" b="1" dirty="0" err="1" smtClean="0">
                <a:solidFill>
                  <a:srgbClr val="C00000"/>
                </a:solidFill>
                <a:latin typeface="Times New Roman" panose="02020603050405020304" pitchFamily="18" charset="0"/>
                <a:cs typeface="Times New Roman" panose="02020603050405020304" pitchFamily="18" charset="0"/>
              </a:rPr>
              <a:t>bo’lgan</a:t>
            </a:r>
            <a:r>
              <a:rPr lang="en-US" b="1" dirty="0" smtClean="0">
                <a:solidFill>
                  <a:srgbClr val="C00000"/>
                </a:solidFill>
                <a:latin typeface="Times New Roman" panose="02020603050405020304" pitchFamily="18" charset="0"/>
                <a:cs typeface="Times New Roman" panose="02020603050405020304" pitchFamily="18" charset="0"/>
              </a:rPr>
              <a:t> </a:t>
            </a:r>
            <a:r>
              <a:rPr lang="en-US" b="1" dirty="0" err="1" smtClean="0">
                <a:solidFill>
                  <a:srgbClr val="C00000"/>
                </a:solidFill>
                <a:latin typeface="Times New Roman" panose="02020603050405020304" pitchFamily="18" charset="0"/>
                <a:cs typeface="Times New Roman" panose="02020603050405020304" pitchFamily="18" charset="0"/>
              </a:rPr>
              <a:t>shaharlar</a:t>
            </a:r>
            <a:r>
              <a:rPr lang="en-US" b="1" dirty="0" smtClean="0">
                <a:solidFill>
                  <a:srgbClr val="C00000"/>
                </a:solidFill>
                <a:latin typeface="Times New Roman" panose="02020603050405020304" pitchFamily="18" charset="0"/>
                <a:cs typeface="Times New Roman" panose="02020603050405020304" pitchFamily="18" charset="0"/>
              </a:rPr>
              <a:t> </a:t>
            </a:r>
            <a:r>
              <a:rPr lang="en-US" b="1" dirty="0" err="1">
                <a:solidFill>
                  <a:srgbClr val="C00000"/>
                </a:solidFill>
                <a:latin typeface="Times New Roman" panose="02020603050405020304" pitchFamily="18" charset="0"/>
                <a:cs typeface="Times New Roman" panose="02020603050405020304" pitchFamily="18" charset="0"/>
              </a:rPr>
              <a:t>kuniga</a:t>
            </a:r>
            <a:r>
              <a:rPr lang="en-US" b="1" dirty="0">
                <a:solidFill>
                  <a:srgbClr val="C00000"/>
                </a:solidFill>
                <a:latin typeface="Times New Roman" panose="02020603050405020304" pitchFamily="18" charset="0"/>
                <a:cs typeface="Times New Roman" panose="02020603050405020304" pitchFamily="18" charset="0"/>
              </a:rPr>
              <a:t> 25 </a:t>
            </a:r>
            <a:r>
              <a:rPr lang="en-US" b="1" dirty="0" err="1">
                <a:solidFill>
                  <a:srgbClr val="C00000"/>
                </a:solidFill>
                <a:latin typeface="Times New Roman" panose="02020603050405020304" pitchFamily="18" charset="0"/>
                <a:cs typeface="Times New Roman" panose="02020603050405020304" pitchFamily="18" charset="0"/>
              </a:rPr>
              <a:t>ming</a:t>
            </a:r>
            <a:r>
              <a:rPr lang="en-US" b="1" dirty="0">
                <a:solidFill>
                  <a:srgbClr val="C00000"/>
                </a:solidFill>
                <a:latin typeface="Times New Roman" panose="02020603050405020304" pitchFamily="18" charset="0"/>
                <a:cs typeface="Times New Roman" panose="02020603050405020304" pitchFamily="18" charset="0"/>
              </a:rPr>
              <a:t> </a:t>
            </a:r>
            <a:r>
              <a:rPr lang="en-US" b="1" dirty="0" err="1">
                <a:solidFill>
                  <a:srgbClr val="C00000"/>
                </a:solidFill>
                <a:latin typeface="Times New Roman" panose="02020603050405020304" pitchFamily="18" charset="0"/>
                <a:cs typeface="Times New Roman" panose="02020603050405020304" pitchFamily="18" charset="0"/>
              </a:rPr>
              <a:t>tonna</a:t>
            </a:r>
            <a:r>
              <a:rPr lang="en-US" b="1" dirty="0">
                <a:solidFill>
                  <a:srgbClr val="C00000"/>
                </a:solidFill>
                <a:latin typeface="Times New Roman" panose="02020603050405020304" pitchFamily="18" charset="0"/>
                <a:cs typeface="Times New Roman" panose="02020603050405020304" pitchFamily="18" charset="0"/>
              </a:rPr>
              <a:t> </a:t>
            </a:r>
            <a:r>
              <a:rPr lang="en-US" b="1" dirty="0" smtClean="0">
                <a:solidFill>
                  <a:srgbClr val="C00000"/>
                </a:solidFill>
                <a:latin typeface="Times New Roman" panose="02020603050405020304" pitchFamily="18" charset="0"/>
                <a:cs typeface="Times New Roman" panose="02020603050405020304" pitchFamily="18" charset="0"/>
              </a:rPr>
              <a:t>CO2 </a:t>
            </a:r>
            <a:r>
              <a:rPr lang="en-US" b="1" dirty="0" err="1">
                <a:solidFill>
                  <a:srgbClr val="C00000"/>
                </a:solidFill>
                <a:latin typeface="Times New Roman" panose="02020603050405020304" pitchFamily="18" charset="0"/>
                <a:cs typeface="Times New Roman" panose="02020603050405020304" pitchFamily="18" charset="0"/>
              </a:rPr>
              <a:t>va</a:t>
            </a:r>
            <a:r>
              <a:rPr lang="en-US" b="1" dirty="0">
                <a:solidFill>
                  <a:srgbClr val="C00000"/>
                </a:solidFill>
                <a:latin typeface="Times New Roman" panose="02020603050405020304" pitchFamily="18" charset="0"/>
                <a:cs typeface="Times New Roman" panose="02020603050405020304" pitchFamily="18" charset="0"/>
              </a:rPr>
              <a:t> 300 </a:t>
            </a:r>
            <a:r>
              <a:rPr lang="en-US" b="1" dirty="0" err="1">
                <a:solidFill>
                  <a:srgbClr val="C00000"/>
                </a:solidFill>
                <a:latin typeface="Times New Roman" panose="02020603050405020304" pitchFamily="18" charset="0"/>
                <a:cs typeface="Times New Roman" panose="02020603050405020304" pitchFamily="18" charset="0"/>
              </a:rPr>
              <a:t>ming</a:t>
            </a:r>
            <a:r>
              <a:rPr lang="en-US" b="1" dirty="0">
                <a:solidFill>
                  <a:srgbClr val="C00000"/>
                </a:solidFill>
                <a:latin typeface="Times New Roman" panose="02020603050405020304" pitchFamily="18" charset="0"/>
                <a:cs typeface="Times New Roman" panose="02020603050405020304" pitchFamily="18" charset="0"/>
              </a:rPr>
              <a:t> </a:t>
            </a:r>
            <a:r>
              <a:rPr lang="en-US" b="1" dirty="0" err="1">
                <a:solidFill>
                  <a:srgbClr val="C00000"/>
                </a:solidFill>
                <a:latin typeface="Times New Roman" panose="02020603050405020304" pitchFamily="18" charset="0"/>
                <a:cs typeface="Times New Roman" panose="02020603050405020304" pitchFamily="18" charset="0"/>
              </a:rPr>
              <a:t>tonna</a:t>
            </a:r>
            <a:r>
              <a:rPr lang="en-US" b="1" dirty="0">
                <a:solidFill>
                  <a:srgbClr val="C00000"/>
                </a:solidFill>
                <a:latin typeface="Times New Roman" panose="02020603050405020304" pitchFamily="18" charset="0"/>
                <a:cs typeface="Times New Roman" panose="02020603050405020304" pitchFamily="18" charset="0"/>
              </a:rPr>
              <a:t> </a:t>
            </a:r>
            <a:r>
              <a:rPr lang="en-US" b="1" dirty="0" err="1">
                <a:solidFill>
                  <a:srgbClr val="C00000"/>
                </a:solidFill>
                <a:latin typeface="Times New Roman" panose="02020603050405020304" pitchFamily="18" charset="0"/>
                <a:cs typeface="Times New Roman" panose="02020603050405020304" pitchFamily="18" charset="0"/>
              </a:rPr>
              <a:t>oqova</a:t>
            </a:r>
            <a:r>
              <a:rPr lang="en-US" b="1" dirty="0">
                <a:solidFill>
                  <a:srgbClr val="C00000"/>
                </a:solidFill>
                <a:latin typeface="Times New Roman" panose="02020603050405020304" pitchFamily="18" charset="0"/>
                <a:cs typeface="Times New Roman" panose="02020603050405020304" pitchFamily="18" charset="0"/>
              </a:rPr>
              <a:t> </a:t>
            </a:r>
            <a:r>
              <a:rPr lang="en-US" b="1" dirty="0" err="1">
                <a:solidFill>
                  <a:srgbClr val="C00000"/>
                </a:solidFill>
                <a:latin typeface="Times New Roman" panose="02020603050405020304" pitchFamily="18" charset="0"/>
                <a:cs typeface="Times New Roman" panose="02020603050405020304" pitchFamily="18" charset="0"/>
              </a:rPr>
              <a:t>suvlarni</a:t>
            </a:r>
            <a:r>
              <a:rPr lang="en-US" b="1" dirty="0">
                <a:solidFill>
                  <a:srgbClr val="C00000"/>
                </a:solidFill>
                <a:latin typeface="Times New Roman" panose="02020603050405020304" pitchFamily="18" charset="0"/>
                <a:cs typeface="Times New Roman" panose="02020603050405020304" pitchFamily="18" charset="0"/>
              </a:rPr>
              <a:t> </a:t>
            </a:r>
            <a:r>
              <a:rPr lang="en-US" b="1" dirty="0" err="1">
                <a:solidFill>
                  <a:srgbClr val="C00000"/>
                </a:solidFill>
                <a:latin typeface="Times New Roman" panose="02020603050405020304" pitchFamily="18" charset="0"/>
                <a:cs typeface="Times New Roman" panose="02020603050405020304" pitchFamily="18" charset="0"/>
              </a:rPr>
              <a:t>chiqaradi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Issiq</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havoga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konditsionerlarni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kuchaytirmoqda</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32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70000" lnSpcReduction="20000"/>
          </a:bodyPr>
          <a:lstStyle/>
          <a:p>
            <a:pPr marL="0" indent="0">
              <a:buNone/>
            </a:pPr>
            <a:r>
              <a:rPr lang="uz-Latn-UZ" dirty="0"/>
              <a:t>Er shari iqlimining </a:t>
            </a:r>
            <a:r>
              <a:rPr lang="uz-Latn-UZ" dirty="0" smtClean="0"/>
              <a:t>o’zgarish</a:t>
            </a:r>
            <a:r>
              <a:rPr lang="en-US" dirty="0" smtClean="0"/>
              <a:t> </a:t>
            </a:r>
            <a:r>
              <a:rPr lang="en-US" dirty="0" err="1" smtClean="0"/>
              <a:t>sabablarini</a:t>
            </a:r>
            <a:r>
              <a:rPr lang="uz-Latn-UZ" dirty="0" smtClean="0"/>
              <a:t>  </a:t>
            </a:r>
            <a:r>
              <a:rPr lang="uz-Latn-UZ" dirty="0"/>
              <a:t>quyidagi dalilllar bilan asoslash mumkin:</a:t>
            </a:r>
          </a:p>
          <a:p>
            <a:pPr marL="0" indent="0">
              <a:buNone/>
            </a:pPr>
            <a:r>
              <a:rPr lang="uz-Latn-UZ" dirty="0"/>
              <a:t>•	</a:t>
            </a:r>
            <a:r>
              <a:rPr lang="uz-Latn-UZ" dirty="0">
                <a:solidFill>
                  <a:srgbClr val="C00000"/>
                </a:solidFill>
              </a:rPr>
              <a:t>Atmosferaning kimyoviy, fizik </a:t>
            </a:r>
            <a:r>
              <a:rPr lang="uz-Latn-UZ" dirty="0"/>
              <a:t>tarkibiga inson faoliyat ta’sirining ortib borayotganligi, </a:t>
            </a:r>
            <a:r>
              <a:rPr lang="uz-Latn-UZ" dirty="0">
                <a:solidFill>
                  <a:srgbClr val="C00000"/>
                </a:solidFill>
              </a:rPr>
              <a:t>Ozon qatlamini emiruvchi turli is gazlarini </a:t>
            </a:r>
            <a:r>
              <a:rPr lang="uz-Latn-UZ" dirty="0"/>
              <a:t>hamda karbonat angdrid va boshqa issiqxona effekti hosil qiluvchi gazlarni va </a:t>
            </a:r>
            <a:r>
              <a:rPr lang="uz-Latn-UZ" dirty="0">
                <a:solidFill>
                  <a:srgbClr val="C00000"/>
                </a:solidFill>
              </a:rPr>
              <a:t>aerozollarni chiqarish,</a:t>
            </a:r>
            <a:r>
              <a:rPr lang="uz-Latn-UZ" dirty="0"/>
              <a:t> turli organik yoqilg’ilarni yoqish va </a:t>
            </a:r>
            <a:r>
              <a:rPr lang="uz-Latn-UZ" dirty="0">
                <a:solidFill>
                  <a:srgbClr val="C00000"/>
                </a:solidFill>
              </a:rPr>
              <a:t>energiya sarflash </a:t>
            </a:r>
            <a:r>
              <a:rPr lang="uz-Latn-UZ" dirty="0"/>
              <a:t>orqali atmosfera haroratiga ko’rsatilayotgan ta’sirning ortib borayotganligi;</a:t>
            </a:r>
          </a:p>
          <a:p>
            <a:pPr marL="0" indent="0">
              <a:buNone/>
            </a:pPr>
            <a:r>
              <a:rPr lang="uz-Latn-UZ" dirty="0"/>
              <a:t>•	</a:t>
            </a:r>
            <a:r>
              <a:rPr lang="uz-Latn-UZ" dirty="0">
                <a:solidFill>
                  <a:srgbClr val="C00000"/>
                </a:solidFill>
              </a:rPr>
              <a:t>Tabiiy resurslarning </a:t>
            </a:r>
            <a:r>
              <a:rPr lang="uz-Latn-UZ" dirty="0"/>
              <a:t>tez sur’atlar bilan o’zlashtirilishi (er, suv, o’rmon, tog’-kon) tufayli er sirti albedosining o’zgarishi;</a:t>
            </a:r>
          </a:p>
          <a:p>
            <a:pPr marL="0" indent="0">
              <a:buNone/>
            </a:pPr>
            <a:r>
              <a:rPr lang="uz-Latn-UZ" dirty="0"/>
              <a:t>•	Dunyo </a:t>
            </a:r>
            <a:r>
              <a:rPr lang="uz-Latn-UZ" dirty="0">
                <a:solidFill>
                  <a:srgbClr val="C00000"/>
                </a:solidFill>
              </a:rPr>
              <a:t>okeani sathining ko’tarilishi va </a:t>
            </a:r>
            <a:r>
              <a:rPr lang="uz-Latn-UZ" dirty="0"/>
              <a:t>suv tarkibining </a:t>
            </a:r>
            <a:r>
              <a:rPr lang="uz-Latn-UZ" dirty="0">
                <a:solidFill>
                  <a:srgbClr val="C00000"/>
                </a:solidFill>
              </a:rPr>
              <a:t>ifloslanish</a:t>
            </a:r>
            <a:r>
              <a:rPr lang="uz-Latn-UZ" dirty="0"/>
              <a:t>i, buzilishi tufayli atmosfera-okean-quruqlik tizimida kechadigan modda, energiya va gaz almashinuviga salbiy ta’sir ko’rsatish;</a:t>
            </a:r>
          </a:p>
          <a:p>
            <a:pPr marL="0" indent="0">
              <a:buNone/>
            </a:pPr>
            <a:r>
              <a:rPr lang="uz-Latn-UZ" dirty="0"/>
              <a:t>•	</a:t>
            </a:r>
            <a:r>
              <a:rPr lang="uz-Latn-UZ" dirty="0">
                <a:solidFill>
                  <a:srgbClr val="C00000"/>
                </a:solidFill>
              </a:rPr>
              <a:t>Er sharida bo’ladigan, bo’layotgan etnik nizolar, davlatlararo kelishmovchiliklar</a:t>
            </a:r>
            <a:r>
              <a:rPr lang="uz-Latn-UZ" dirty="0"/>
              <a:t>, </a:t>
            </a:r>
            <a:r>
              <a:rPr lang="uz-Latn-UZ" dirty="0">
                <a:solidFill>
                  <a:srgbClr val="C00000"/>
                </a:solidFill>
              </a:rPr>
              <a:t>urushlar, xalqaro terrorizm</a:t>
            </a:r>
            <a:r>
              <a:rPr lang="uz-Latn-UZ" dirty="0"/>
              <a:t>, maishiy va </a:t>
            </a:r>
            <a:r>
              <a:rPr lang="uz-Latn-UZ" dirty="0">
                <a:solidFill>
                  <a:srgbClr val="C00000"/>
                </a:solidFill>
              </a:rPr>
              <a:t>sanoat chiqindilari</a:t>
            </a:r>
            <a:r>
              <a:rPr lang="uz-Latn-UZ" dirty="0"/>
              <a:t>ning tabiatga tartibsiz katta miqdorda chiqarilayotgani;</a:t>
            </a:r>
          </a:p>
          <a:p>
            <a:pPr marL="0" indent="0">
              <a:buNone/>
            </a:pPr>
            <a:r>
              <a:rPr lang="uz-Latn-UZ" dirty="0"/>
              <a:t>•	Inson omili ta’sirida er yuzida modda, energiya almashinuvi tufayli, tabiiy, iqtisodiy, ijtimoiy jarayonlarni shiddatining ortayotganligi;</a:t>
            </a:r>
          </a:p>
          <a:p>
            <a:pPr marL="0" indent="0">
              <a:buNone/>
            </a:pPr>
            <a:r>
              <a:rPr lang="uz-Latn-UZ" dirty="0"/>
              <a:t>•	Kosmosni o’zlashtirish maqsadida raketalarni fazoga chiqarilishi natijasida Ozon qatlamiga etkazilayotgan zarar va boshqalar.</a:t>
            </a:r>
          </a:p>
          <a:p>
            <a:pPr marL="0" indent="0">
              <a:buNone/>
            </a:pPr>
            <a:endParaRPr lang="ru-RU" dirty="0"/>
          </a:p>
        </p:txBody>
      </p:sp>
    </p:spTree>
    <p:extLst>
      <p:ext uri="{BB962C8B-B14F-4D97-AF65-F5344CB8AC3E}">
        <p14:creationId xmlns:p14="http://schemas.microsoft.com/office/powerpoint/2010/main" val="360674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a:bodyPr>
          <a:lstStyle/>
          <a:p>
            <a:pPr indent="270510" algn="just">
              <a:spcAft>
                <a:spcPts val="0"/>
              </a:spcAft>
            </a:pPr>
            <a:r>
              <a:rPr lang="uz-Cyrl-UZ" dirty="0">
                <a:latin typeface="Times New Roman" panose="02020603050405020304" pitchFamily="18" charset="0"/>
                <a:ea typeface="Times New Roman" panose="02020603050405020304" pitchFamily="18" charset="0"/>
              </a:rPr>
              <a:t>Iqlim o’zgarishi </a:t>
            </a:r>
            <a:r>
              <a:rPr lang="uz-Cyrl-UZ" dirty="0" smtClean="0">
                <a:latin typeface="Times New Roman" panose="02020603050405020304" pitchFamily="18" charset="0"/>
                <a:ea typeface="Times New Roman" panose="02020603050405020304" pitchFamily="18" charset="0"/>
              </a:rPr>
              <a:t>O’zbekistonga </a:t>
            </a:r>
            <a:r>
              <a:rPr lang="uz-Cyrl-UZ" dirty="0">
                <a:latin typeface="Times New Roman" panose="02020603050405020304" pitchFamily="18" charset="0"/>
                <a:ea typeface="Times New Roman" panose="02020603050405020304" pitchFamily="18" charset="0"/>
              </a:rPr>
              <a:t>ham </a:t>
            </a:r>
            <a:r>
              <a:rPr lang="en-US" dirty="0" err="1" smtClean="0">
                <a:latin typeface="Times New Roman" panose="02020603050405020304" pitchFamily="18" charset="0"/>
                <a:ea typeface="Times New Roman" panose="02020603050405020304" pitchFamily="18" charset="0"/>
              </a:rPr>
              <a:t>ta’sirini</a:t>
            </a:r>
            <a:r>
              <a:rPr lang="en-US" dirty="0" smtClean="0">
                <a:latin typeface="Times New Roman" panose="02020603050405020304" pitchFamily="18" charset="0"/>
                <a:ea typeface="Times New Roman" panose="02020603050405020304" pitchFamily="18" charset="0"/>
              </a:rPr>
              <a:t> </a:t>
            </a:r>
            <a:r>
              <a:rPr lang="en-US" dirty="0" err="1" smtClean="0">
                <a:latin typeface="Times New Roman" panose="02020603050405020304" pitchFamily="18" charset="0"/>
                <a:ea typeface="Times New Roman" panose="02020603050405020304" pitchFamily="18" charset="0"/>
              </a:rPr>
              <a:t>ko’rsatdi</a:t>
            </a:r>
            <a:r>
              <a:rPr lang="en-US" dirty="0" smtClean="0">
                <a:latin typeface="Times New Roman" panose="02020603050405020304" pitchFamily="18" charset="0"/>
                <a:ea typeface="Times New Roman" panose="02020603050405020304" pitchFamily="18" charset="0"/>
              </a:rPr>
              <a:t>. </a:t>
            </a:r>
            <a:endParaRPr lang="ru-RU" sz="2800" dirty="0" smtClean="0">
              <a:latin typeface="Times New Roman" panose="02020603050405020304" pitchFamily="18" charset="0"/>
              <a:ea typeface="Times New Roman" panose="02020603050405020304" pitchFamily="18" charset="0"/>
            </a:endParaRPr>
          </a:p>
          <a:p>
            <a:pPr indent="270510" algn="just">
              <a:spcAft>
                <a:spcPts val="0"/>
              </a:spcAft>
            </a:pPr>
            <a:r>
              <a:rPr lang="uz-Cyrl-UZ" dirty="0" smtClean="0">
                <a:latin typeface="Times New Roman" panose="02020603050405020304" pitchFamily="18" charset="0"/>
                <a:ea typeface="Times New Roman" panose="02020603050405020304" pitchFamily="18" charset="0"/>
              </a:rPr>
              <a:t>—  cuv resurslari </a:t>
            </a:r>
            <a:r>
              <a:rPr lang="en-US" dirty="0" err="1" smtClean="0">
                <a:latin typeface="Times New Roman" panose="02020603050405020304" pitchFamily="18" charset="0"/>
                <a:ea typeface="Times New Roman" panose="02020603050405020304" pitchFamily="18" charset="0"/>
              </a:rPr>
              <a:t>yetishmovchiligining</a:t>
            </a:r>
            <a:r>
              <a:rPr lang="uz-Cyrl-UZ" dirty="0" smtClean="0">
                <a:latin typeface="Times New Roman" panose="02020603050405020304" pitchFamily="18" charset="0"/>
                <a:ea typeface="Times New Roman" panose="02020603050405020304" pitchFamily="18" charset="0"/>
              </a:rPr>
              <a:t> kuchayishi;</a:t>
            </a:r>
            <a:endParaRPr lang="ru-RU" sz="2800" dirty="0" smtClean="0">
              <a:latin typeface="Times New Roman" panose="02020603050405020304" pitchFamily="18" charset="0"/>
              <a:ea typeface="Times New Roman" panose="02020603050405020304" pitchFamily="18" charset="0"/>
            </a:endParaRPr>
          </a:p>
          <a:p>
            <a:pPr indent="270510" algn="just">
              <a:spcAft>
                <a:spcPts val="0"/>
              </a:spcAft>
            </a:pPr>
            <a:r>
              <a:rPr lang="uz-Cyrl-UZ" dirty="0" smtClean="0">
                <a:latin typeface="Times New Roman" panose="02020603050405020304" pitchFamily="18" charset="0"/>
                <a:ea typeface="Times New Roman" panose="02020603050405020304" pitchFamily="18" charset="0"/>
              </a:rPr>
              <a:t>—</a:t>
            </a:r>
            <a:r>
              <a:rPr lang="uz-Cyrl-UZ" dirty="0">
                <a:latin typeface="Times New Roman" panose="02020603050405020304" pitchFamily="18" charset="0"/>
                <a:ea typeface="Times New Roman" panose="02020603050405020304" pitchFamily="18" charset="0"/>
              </a:rPr>
              <a:t>   o’rtacha haroratning oshishi;</a:t>
            </a:r>
            <a:endParaRPr lang="ru-RU" sz="2800" dirty="0">
              <a:latin typeface="Times New Roman" panose="02020603050405020304" pitchFamily="18" charset="0"/>
              <a:ea typeface="Times New Roman" panose="02020603050405020304" pitchFamily="18" charset="0"/>
            </a:endParaRPr>
          </a:p>
          <a:p>
            <a:pPr indent="270510" algn="just">
              <a:spcAft>
                <a:spcPts val="0"/>
              </a:spcAft>
            </a:pPr>
            <a:r>
              <a:rPr lang="uz-Cyrl-UZ" dirty="0">
                <a:latin typeface="Times New Roman" panose="02020603050405020304" pitchFamily="18" charset="0"/>
                <a:ea typeface="Times New Roman" panose="02020603050405020304" pitchFamily="18" charset="0"/>
              </a:rPr>
              <a:t>—   yog’ingarchiliklarning notekis taqsimlanishi </a:t>
            </a:r>
            <a:r>
              <a:rPr lang="uz-Cyrl-UZ" dirty="0" smtClean="0">
                <a:latin typeface="Times New Roman" panose="02020603050405020304" pitchFamily="18" charset="0"/>
                <a:ea typeface="Times New Roman" panose="02020603050405020304" pitchFamily="18" charset="0"/>
              </a:rPr>
              <a:t>–</a:t>
            </a:r>
            <a:endParaRPr lang="en-US" dirty="0" smtClean="0">
              <a:latin typeface="Times New Roman" panose="02020603050405020304" pitchFamily="18" charset="0"/>
              <a:ea typeface="Times New Roman" panose="02020603050405020304" pitchFamily="18" charset="0"/>
            </a:endParaRPr>
          </a:p>
          <a:p>
            <a:pPr indent="270510" algn="just">
              <a:spcAft>
                <a:spcPts val="0"/>
              </a:spcAft>
            </a:pPr>
            <a:r>
              <a:rPr lang="uz-Cyrl-UZ" dirty="0" smtClean="0">
                <a:latin typeface="Times New Roman" panose="02020603050405020304" pitchFamily="18" charset="0"/>
                <a:ea typeface="Times New Roman" panose="02020603050405020304" pitchFamily="18" charset="0"/>
              </a:rPr>
              <a:t>—</a:t>
            </a:r>
            <a:r>
              <a:rPr lang="uz-Cyrl-UZ" dirty="0">
                <a:latin typeface="Times New Roman" panose="02020603050405020304" pitchFamily="18" charset="0"/>
                <a:ea typeface="Times New Roman" panose="02020603050405020304" pitchFamily="18" charset="0"/>
              </a:rPr>
              <a:t>   qishloq xo’jaligida </a:t>
            </a:r>
            <a:r>
              <a:rPr lang="en-US" dirty="0" smtClean="0">
                <a:latin typeface="Times New Roman" panose="02020603050405020304" pitchFamily="18" charset="0"/>
                <a:ea typeface="Times New Roman" panose="02020603050405020304" pitchFamily="18" charset="0"/>
              </a:rPr>
              <a:t>y</a:t>
            </a:r>
            <a:r>
              <a:rPr lang="uz-Cyrl-UZ" dirty="0" smtClean="0">
                <a:latin typeface="Times New Roman" panose="02020603050405020304" pitchFamily="18" charset="0"/>
                <a:ea typeface="Times New Roman" panose="02020603050405020304" pitchFamily="18" charset="0"/>
              </a:rPr>
              <a:t>etishtirish </a:t>
            </a:r>
            <a:r>
              <a:rPr lang="uz-Cyrl-UZ" dirty="0">
                <a:latin typeface="Times New Roman" panose="02020603050405020304" pitchFamily="18" charset="0"/>
                <a:ea typeface="Times New Roman" panose="02020603050405020304" pitchFamily="18" charset="0"/>
              </a:rPr>
              <a:t>uchun maqbul ekinlar tarkibi butunlay o’zgarishi;</a:t>
            </a:r>
            <a:endParaRPr lang="ru-RU" sz="2800" dirty="0">
              <a:latin typeface="Times New Roman" panose="02020603050405020304" pitchFamily="18" charset="0"/>
              <a:ea typeface="Times New Roman" panose="02020603050405020304" pitchFamily="18" charset="0"/>
            </a:endParaRPr>
          </a:p>
          <a:p>
            <a:pPr indent="270510" algn="just">
              <a:spcAft>
                <a:spcPts val="0"/>
              </a:spcAft>
            </a:pPr>
            <a:r>
              <a:rPr lang="uz-Cyrl-UZ" dirty="0">
                <a:latin typeface="Times New Roman" panose="02020603050405020304" pitchFamily="18" charset="0"/>
                <a:ea typeface="Times New Roman" panose="02020603050405020304" pitchFamily="18" charset="0"/>
              </a:rPr>
              <a:t>—   harorat rejimi kuchayishi natijasida aholi salomatligi bilan bog’liq muammolar ko’payishi;</a:t>
            </a:r>
            <a:endParaRPr lang="ru-RU" sz="2800" dirty="0">
              <a:latin typeface="Times New Roman" panose="02020603050405020304" pitchFamily="18" charset="0"/>
              <a:ea typeface="Times New Roman" panose="02020603050405020304" pitchFamily="18" charset="0"/>
            </a:endParaRPr>
          </a:p>
          <a:p>
            <a:pPr indent="270510" algn="just">
              <a:spcAft>
                <a:spcPts val="0"/>
              </a:spcAft>
            </a:pPr>
            <a:r>
              <a:rPr lang="uz-Cyrl-UZ" dirty="0">
                <a:latin typeface="Times New Roman" panose="02020603050405020304" pitchFamily="18" charset="0"/>
                <a:ea typeface="Times New Roman" panose="02020603050405020304" pitchFamily="18" charset="0"/>
              </a:rPr>
              <a:t>—   o’simliklar va hayvonlarning aksariyat turlari yashaydigan areallar qayta taqsimlanishi</a:t>
            </a:r>
            <a:r>
              <a:rPr lang="uz-Cyrl-UZ" dirty="0" smtClean="0">
                <a:latin typeface="Times New Roman" panose="02020603050405020304" pitchFamily="18" charset="0"/>
                <a:ea typeface="Times New Roman" panose="02020603050405020304" pitchFamily="18" charset="0"/>
              </a:rPr>
              <a:t>,</a:t>
            </a:r>
            <a:endParaRPr lang="en-US" dirty="0" smtClean="0">
              <a:latin typeface="Times New Roman" panose="02020603050405020304" pitchFamily="18" charset="0"/>
              <a:ea typeface="Times New Roman" panose="02020603050405020304" pitchFamily="18" charset="0"/>
            </a:endParaRPr>
          </a:p>
          <a:p>
            <a:pPr indent="270510" algn="just">
              <a:spcAft>
                <a:spcPts val="0"/>
              </a:spcAft>
            </a:pPr>
            <a:r>
              <a:rPr lang="uz-Cyrl-UZ" dirty="0" smtClean="0">
                <a:latin typeface="Times New Roman" panose="02020603050405020304" pitchFamily="18" charset="0"/>
                <a:ea typeface="Times New Roman" panose="02020603050405020304" pitchFamily="18" charset="0"/>
              </a:rPr>
              <a:t>—</a:t>
            </a:r>
            <a:r>
              <a:rPr lang="uz-Cyrl-UZ" dirty="0">
                <a:latin typeface="Times New Roman" panose="02020603050405020304" pitchFamily="18" charset="0"/>
                <a:ea typeface="Times New Roman" panose="02020603050405020304" pitchFamily="18" charset="0"/>
              </a:rPr>
              <a:t>   </a:t>
            </a:r>
            <a:r>
              <a:rPr lang="en-US" dirty="0" err="1" smtClean="0">
                <a:latin typeface="Times New Roman" panose="02020603050405020304" pitchFamily="18" charset="0"/>
                <a:ea typeface="Times New Roman" panose="02020603050405020304" pitchFamily="18" charset="0"/>
              </a:rPr>
              <a:t>cho’llani</a:t>
            </a:r>
            <a:r>
              <a:rPr lang="uz-Cyrl-UZ" dirty="0" smtClean="0">
                <a:latin typeface="Times New Roman" panose="02020603050405020304" pitchFamily="18" charset="0"/>
                <a:ea typeface="Times New Roman" panose="02020603050405020304" pitchFamily="18" charset="0"/>
              </a:rPr>
              <a:t>sh </a:t>
            </a:r>
            <a:r>
              <a:rPr lang="uz-Cyrl-UZ" dirty="0">
                <a:latin typeface="Times New Roman" panose="02020603050405020304" pitchFamily="18" charset="0"/>
                <a:ea typeface="Times New Roman" panose="02020603050405020304" pitchFamily="18" charset="0"/>
              </a:rPr>
              <a:t>jarayonlarining kuchayishi, demak, yashash va xo’jalik yuritish mumkin bo’lgan </a:t>
            </a:r>
            <a:r>
              <a:rPr lang="en-US" dirty="0" smtClean="0">
                <a:latin typeface="Times New Roman" panose="02020603050405020304" pitchFamily="18" charset="0"/>
                <a:ea typeface="Times New Roman" panose="02020603050405020304" pitchFamily="18" charset="0"/>
              </a:rPr>
              <a:t>y</a:t>
            </a:r>
            <a:r>
              <a:rPr lang="uz-Cyrl-UZ" dirty="0" smtClean="0">
                <a:latin typeface="Times New Roman" panose="02020603050405020304" pitchFamily="18" charset="0"/>
                <a:ea typeface="Times New Roman" panose="02020603050405020304" pitchFamily="18" charset="0"/>
              </a:rPr>
              <a:t>erlar </a:t>
            </a:r>
            <a:r>
              <a:rPr lang="uz-Cyrl-UZ" dirty="0">
                <a:latin typeface="Times New Roman" panose="02020603050405020304" pitchFamily="18" charset="0"/>
                <a:ea typeface="Times New Roman" panose="02020603050405020304" pitchFamily="18" charset="0"/>
              </a:rPr>
              <a:t>kamayishi;</a:t>
            </a:r>
            <a:endParaRPr lang="ru-RU" sz="2800" dirty="0">
              <a:latin typeface="Times New Roman" panose="02020603050405020304" pitchFamily="18" charset="0"/>
              <a:ea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167267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575050" y="116632"/>
            <a:ext cx="5568950" cy="6741368"/>
          </a:xfrm>
        </p:spPr>
        <p:txBody>
          <a:bodyPr>
            <a:normAutofit lnSpcReduction="10000"/>
          </a:bodyPr>
          <a:lstStyle/>
          <a:p>
            <a:pPr marL="0" indent="0" algn="just">
              <a:buNone/>
            </a:pPr>
            <a:r>
              <a:rPr lang="uz-Latn-UZ" dirty="0">
                <a:latin typeface="Times New Roman" panose="02020603050405020304" pitchFamily="18" charset="0"/>
                <a:cs typeface="Times New Roman" panose="02020603050405020304" pitchFamily="18" charset="0"/>
              </a:rPr>
              <a:t>20-25 km balandlikda Yerni Quyoshdan keladigan ultrabinafsha nurlanishdan himoya qiluvchi </a:t>
            </a:r>
            <a:r>
              <a:rPr lang="uz-Latn-UZ" b="1" dirty="0">
                <a:solidFill>
                  <a:srgbClr val="FF0000"/>
                </a:solidFill>
                <a:latin typeface="Times New Roman" panose="02020603050405020304" pitchFamily="18" charset="0"/>
                <a:cs typeface="Times New Roman" panose="02020603050405020304" pitchFamily="18" charset="0"/>
              </a:rPr>
              <a:t>ozon qatlami </a:t>
            </a:r>
            <a:r>
              <a:rPr lang="uz-Latn-UZ" dirty="0">
                <a:latin typeface="Times New Roman" panose="02020603050405020304" pitchFamily="18" charset="0"/>
                <a:cs typeface="Times New Roman" panose="02020603050405020304" pitchFamily="18" charset="0"/>
              </a:rPr>
              <a:t>mavjud. U yanada aniqroq va mazmunli ravishda sayyoraning </a:t>
            </a:r>
            <a:r>
              <a:rPr lang="uz-Latn-UZ" b="1" dirty="0">
                <a:solidFill>
                  <a:srgbClr val="FF0000"/>
                </a:solidFill>
                <a:latin typeface="Times New Roman" panose="02020603050405020304" pitchFamily="18" charset="0"/>
                <a:cs typeface="Times New Roman" panose="02020603050405020304" pitchFamily="18" charset="0"/>
              </a:rPr>
              <a:t>ozon qalqoni </a:t>
            </a:r>
            <a:r>
              <a:rPr lang="uz-Latn-UZ" dirty="0">
                <a:latin typeface="Times New Roman" panose="02020603050405020304" pitchFamily="18" charset="0"/>
                <a:cs typeface="Times New Roman" panose="02020603050405020304" pitchFamily="18" charset="0"/>
              </a:rPr>
              <a:t>deb ataladi. Hozirgi vaqtda bu qalqonni, birinchi navbatda, xlor o'z ichiga olgan birikmalar - freonlarning ta'siri ostida yo'q </a:t>
            </a:r>
            <a:r>
              <a:rPr lang="en-US" dirty="0" err="1" smtClean="0">
                <a:latin typeface="Times New Roman" panose="02020603050405020304" pitchFamily="18" charset="0"/>
                <a:cs typeface="Times New Roman" panose="02020603050405020304" pitchFamily="18" charset="0"/>
              </a:rPr>
              <a:t>bo</a:t>
            </a:r>
            <a:r>
              <a:rPr lang="en-US" dirty="0" smtClean="0">
                <a:latin typeface="Times New Roman" panose="02020603050405020304" pitchFamily="18" charset="0"/>
                <a:cs typeface="Times New Roman" panose="02020603050405020304" pitchFamily="18" charset="0"/>
              </a:rPr>
              <a:t>’</a:t>
            </a:r>
            <a:r>
              <a:rPr lang="uz-Latn-UZ" dirty="0" smtClean="0">
                <a:latin typeface="Times New Roman" panose="02020603050405020304" pitchFamily="18" charset="0"/>
                <a:cs typeface="Times New Roman" panose="02020603050405020304" pitchFamily="18" charset="0"/>
              </a:rPr>
              <a:t>lish </a:t>
            </a:r>
            <a:r>
              <a:rPr lang="uz-Latn-UZ" dirty="0">
                <a:latin typeface="Times New Roman" panose="02020603050405020304" pitchFamily="18" charset="0"/>
                <a:cs typeface="Times New Roman" panose="02020603050405020304" pitchFamily="18" charset="0"/>
              </a:rPr>
              <a:t>xavfi mavjud. Ushbu birikmalar sovutish moslamalarida va aerozolli qadoqlashda qo'llaniladi</a:t>
            </a:r>
            <a:endParaRPr lang="ru-RU" dirty="0">
              <a:latin typeface="Times New Roman" panose="02020603050405020304" pitchFamily="18" charset="0"/>
              <a:cs typeface="Times New Roman" panose="02020603050405020304" pitchFamily="18" charset="0"/>
            </a:endParaRPr>
          </a:p>
        </p:txBody>
      </p:sp>
      <p:sp>
        <p:nvSpPr>
          <p:cNvPr id="4" name="Текст 3"/>
          <p:cNvSpPr>
            <a:spLocks noGrp="1"/>
          </p:cNvSpPr>
          <p:nvPr>
            <p:ph type="body" sz="half" idx="2"/>
          </p:nvPr>
        </p:nvSpPr>
        <p:spPr/>
        <p:txBody>
          <a:bodyPr/>
          <a:lstStyle/>
          <a:p>
            <a:endParaRPr lang="ru-RU" dirty="0"/>
          </a:p>
        </p:txBody>
      </p:sp>
    </p:spTree>
    <p:extLst>
      <p:ext uri="{BB962C8B-B14F-4D97-AF65-F5344CB8AC3E}">
        <p14:creationId xmlns:p14="http://schemas.microsoft.com/office/powerpoint/2010/main" val="87020864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1015</TotalTime>
  <Words>1171</Words>
  <Application>Microsoft Office PowerPoint</Application>
  <PresentationFormat>Экран (4:3)</PresentationFormat>
  <Paragraphs>51</Paragraphs>
  <Slides>19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19</vt:i4>
      </vt:variant>
    </vt:vector>
  </HeadingPairs>
  <TitlesOfParts>
    <vt:vector size="23"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Пользователь</cp:lastModifiedBy>
  <cp:revision>52</cp:revision>
  <dcterms:created xsi:type="dcterms:W3CDTF">2023-10-04T16:03:10Z</dcterms:created>
  <dcterms:modified xsi:type="dcterms:W3CDTF">2024-10-07T11:06:11Z</dcterms:modified>
</cp:coreProperties>
</file>