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7"/>
  </p:notesMasterIdLst>
  <p:sldIdLst>
    <p:sldId id="378" r:id="rId2"/>
    <p:sldId id="408" r:id="rId3"/>
    <p:sldId id="409" r:id="rId4"/>
    <p:sldId id="410" r:id="rId5"/>
    <p:sldId id="411" r:id="rId6"/>
    <p:sldId id="418" r:id="rId7"/>
    <p:sldId id="419" r:id="rId8"/>
    <p:sldId id="420" r:id="rId9"/>
    <p:sldId id="421" r:id="rId10"/>
    <p:sldId id="422" r:id="rId11"/>
    <p:sldId id="423" r:id="rId12"/>
    <p:sldId id="424" r:id="rId13"/>
    <p:sldId id="425" r:id="rId14"/>
    <p:sldId id="416" r:id="rId15"/>
    <p:sldId id="407" r:id="rId16"/>
  </p:sldIdLst>
  <p:sldSz cx="12239625" cy="6840538"/>
  <p:notesSz cx="6858000" cy="9144000"/>
  <p:embeddedFontLst>
    <p:embeddedFont>
      <p:font typeface="Calibri Light" pitchFamily="34" charset="0"/>
      <p:regular r:id="rId18"/>
      <p:italic r:id="rId19"/>
    </p:embeddedFont>
    <p:embeddedFont>
      <p:font typeface="Calibri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5" userDrawn="1">
          <p15:clr>
            <a:srgbClr val="A4A3A4"/>
          </p15:clr>
        </p15:guide>
        <p15:guide id="2" pos="38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77E"/>
    <a:srgbClr val="DEDA36"/>
    <a:srgbClr val="000000"/>
    <a:srgbClr val="C6C220"/>
    <a:srgbClr val="E2DE4C"/>
    <a:srgbClr val="F3F1B3"/>
    <a:srgbClr val="EAB200"/>
    <a:srgbClr val="C89800"/>
    <a:srgbClr val="FFFFFF"/>
    <a:srgbClr val="E3F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4B654E-E53D-48D6-9EEA-6E3DEC54C69B}">
  <a:tblStyle styleId="{4B4B654E-E53D-48D6-9EEA-6E3DEC54C6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37" autoAdjust="0"/>
    <p:restoredTop sz="94660"/>
  </p:normalViewPr>
  <p:slideViewPr>
    <p:cSldViewPr snapToGrid="0">
      <p:cViewPr>
        <p:scale>
          <a:sx n="80" d="100"/>
          <a:sy n="80" d="100"/>
        </p:scale>
        <p:origin x="-186" y="72"/>
      </p:cViewPr>
      <p:guideLst>
        <p:guide orient="horz" pos="2155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84C8C3-4166-40EF-B8BB-41B36C2268CB}" type="doc">
      <dgm:prSet loTypeId="urn:microsoft.com/office/officeart/2005/8/layout/b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445288-998F-4488-B007-E51CE6B90220}">
      <dgm:prSet phldrT="[Текст]"/>
      <dgm:spPr/>
      <dgm:t>
        <a:bodyPr/>
        <a:lstStyle/>
        <a:p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Balansning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to`g`riligi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CB4DA4-111B-4781-A8E2-47DE5738BFE0}" type="parTrans" cxnId="{B961B8D7-34BD-4CFB-868C-34EAF8B29834}">
      <dgm:prSet/>
      <dgm:spPr/>
      <dgm:t>
        <a:bodyPr/>
        <a:lstStyle/>
        <a:p>
          <a:endParaRPr lang="ru-RU"/>
        </a:p>
      </dgm:t>
    </dgm:pt>
    <dgm:pt modelId="{1AABA3FC-356E-4CE7-BA6D-E8766B8E78BF}" type="sibTrans" cxnId="{B961B8D7-34BD-4CFB-868C-34EAF8B29834}">
      <dgm:prSet/>
      <dgm:spPr/>
      <dgm:t>
        <a:bodyPr/>
        <a:lstStyle/>
        <a:p>
          <a:endParaRPr lang="ru-RU"/>
        </a:p>
      </dgm:t>
    </dgm:pt>
    <dgm:pt modelId="{C3A759FB-E04D-451C-BB50-04C1651E8515}">
      <dgm:prSet phldrT="[Текст]"/>
      <dgm:spPr/>
      <dgm:t>
        <a:bodyPr/>
        <a:lstStyle/>
        <a:p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Balansning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realligi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8AD8D7-E9F4-4847-9FF4-0B513CD35455}" type="parTrans" cxnId="{24D92945-91A0-4208-B963-72DD143BBE07}">
      <dgm:prSet/>
      <dgm:spPr/>
      <dgm:t>
        <a:bodyPr/>
        <a:lstStyle/>
        <a:p>
          <a:endParaRPr lang="ru-RU"/>
        </a:p>
      </dgm:t>
    </dgm:pt>
    <dgm:pt modelId="{5FCAC526-FADB-4FE8-BA27-15373D8D5DC1}" type="sibTrans" cxnId="{24D92945-91A0-4208-B963-72DD143BBE07}">
      <dgm:prSet/>
      <dgm:spPr/>
      <dgm:t>
        <a:bodyPr/>
        <a:lstStyle/>
        <a:p>
          <a:endParaRPr lang="ru-RU"/>
        </a:p>
      </dgm:t>
    </dgm:pt>
    <dgm:pt modelId="{B75F2B11-7C12-4BE3-B13C-BB20A9255370}">
      <dgm:prSet phldrT="[Текст]"/>
      <dgm:spPr/>
      <dgm:t>
        <a:bodyPr/>
        <a:lstStyle/>
        <a:p>
          <a:r>
            <a:rPr lang="en-US" smtClean="0">
              <a:latin typeface="Times New Roman" panose="02020603050405020304" pitchFamily="18" charset="0"/>
              <a:cs typeface="Times New Roman" panose="02020603050405020304" pitchFamily="18" charset="0"/>
            </a:rPr>
            <a:t>Balansning yaxlitligi;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FC541B-D411-4DC0-ABCA-CBB43D3528FA}" type="parTrans" cxnId="{EDCAAA49-20FD-42EA-B733-F5B2A9B520B5}">
      <dgm:prSet/>
      <dgm:spPr/>
      <dgm:t>
        <a:bodyPr/>
        <a:lstStyle/>
        <a:p>
          <a:endParaRPr lang="ru-RU"/>
        </a:p>
      </dgm:t>
    </dgm:pt>
    <dgm:pt modelId="{91F4EB7D-6D47-4699-B43E-C585DB22DC47}" type="sibTrans" cxnId="{EDCAAA49-20FD-42EA-B733-F5B2A9B520B5}">
      <dgm:prSet/>
      <dgm:spPr/>
      <dgm:t>
        <a:bodyPr/>
        <a:lstStyle/>
        <a:p>
          <a:endParaRPr lang="ru-RU"/>
        </a:p>
      </dgm:t>
    </dgm:pt>
    <dgm:pt modelId="{47B4E946-EDDA-48DB-98E9-30F4709B7026}">
      <dgm:prSet phldrT="[Текст]"/>
      <dgm:spPr/>
      <dgm:t>
        <a:bodyPr/>
        <a:lstStyle/>
        <a:p>
          <a:r>
            <a:rPr lang="en-US" smtClean="0">
              <a:latin typeface="Times New Roman" panose="02020603050405020304" pitchFamily="18" charset="0"/>
              <a:cs typeface="Times New Roman" panose="02020603050405020304" pitchFamily="18" charset="0"/>
            </a:rPr>
            <a:t>Balansning izchilligi; 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4584E-2E8D-43AD-9FAE-84A817F52493}" type="parTrans" cxnId="{466D7578-D91B-45E7-9ED9-E6B35A126A0E}">
      <dgm:prSet/>
      <dgm:spPr/>
      <dgm:t>
        <a:bodyPr/>
        <a:lstStyle/>
        <a:p>
          <a:endParaRPr lang="ru-RU"/>
        </a:p>
      </dgm:t>
    </dgm:pt>
    <dgm:pt modelId="{90C134E9-FE67-4145-8B0B-BB7281862162}" type="sibTrans" cxnId="{466D7578-D91B-45E7-9ED9-E6B35A126A0E}">
      <dgm:prSet/>
      <dgm:spPr/>
      <dgm:t>
        <a:bodyPr/>
        <a:lstStyle/>
        <a:p>
          <a:endParaRPr lang="ru-RU"/>
        </a:p>
      </dgm:t>
    </dgm:pt>
    <dgm:pt modelId="{614DB80A-FD44-44E8-86C4-05AE82BDD282}">
      <dgm:prSet phldrT="[Текст]"/>
      <dgm:spPr/>
      <dgm:t>
        <a:bodyPr/>
        <a:lstStyle/>
        <a:p>
          <a:r>
            <a:rPr lang="en-US" smtClean="0">
              <a:latin typeface="Times New Roman" panose="02020603050405020304" pitchFamily="18" charset="0"/>
              <a:cs typeface="Times New Roman" panose="02020603050405020304" pitchFamily="18" charset="0"/>
            </a:rPr>
            <a:t>Balansning tushunarliligi.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0724C2-A78E-4EDC-883D-58AF9E0CC065}" type="parTrans" cxnId="{821467D2-9FC4-42EC-A9D3-AF1DBA9C238E}">
      <dgm:prSet/>
      <dgm:spPr/>
      <dgm:t>
        <a:bodyPr/>
        <a:lstStyle/>
        <a:p>
          <a:endParaRPr lang="ru-RU"/>
        </a:p>
      </dgm:t>
    </dgm:pt>
    <dgm:pt modelId="{B1BD6863-5340-4C22-8FD5-880019A249DB}" type="sibTrans" cxnId="{821467D2-9FC4-42EC-A9D3-AF1DBA9C238E}">
      <dgm:prSet/>
      <dgm:spPr/>
      <dgm:t>
        <a:bodyPr/>
        <a:lstStyle/>
        <a:p>
          <a:endParaRPr lang="ru-RU"/>
        </a:p>
      </dgm:t>
    </dgm:pt>
    <dgm:pt modelId="{94EBCBD3-7EB8-4ED7-A216-0C0625D2FA3D}" type="pres">
      <dgm:prSet presAssocID="{C684C8C3-4166-40EF-B8BB-41B36C2268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294C3F-C2E7-438B-94C4-72B7050E79D0}" type="pres">
      <dgm:prSet presAssocID="{AF445288-998F-4488-B007-E51CE6B9022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9C455-943B-4464-81E8-0B1E4AADDEAE}" type="pres">
      <dgm:prSet presAssocID="{1AABA3FC-356E-4CE7-BA6D-E8766B8E78BF}" presName="sibTrans" presStyleLbl="sibTrans1D1" presStyleIdx="0" presStyleCnt="4"/>
      <dgm:spPr/>
      <dgm:t>
        <a:bodyPr/>
        <a:lstStyle/>
        <a:p>
          <a:endParaRPr lang="ru-RU"/>
        </a:p>
      </dgm:t>
    </dgm:pt>
    <dgm:pt modelId="{8F9DAC17-6CCD-42A2-BEC2-1C7A9926E44C}" type="pres">
      <dgm:prSet presAssocID="{1AABA3FC-356E-4CE7-BA6D-E8766B8E78BF}" presName="connectorText" presStyleLbl="sibTrans1D1" presStyleIdx="0" presStyleCnt="4"/>
      <dgm:spPr/>
      <dgm:t>
        <a:bodyPr/>
        <a:lstStyle/>
        <a:p>
          <a:endParaRPr lang="ru-RU"/>
        </a:p>
      </dgm:t>
    </dgm:pt>
    <dgm:pt modelId="{0040C0E5-B005-437A-8C4C-AE112BE90FA8}" type="pres">
      <dgm:prSet presAssocID="{C3A759FB-E04D-451C-BB50-04C1651E851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34085B-A1D2-4156-8D91-89307693D42D}" type="pres">
      <dgm:prSet presAssocID="{5FCAC526-FADB-4FE8-BA27-15373D8D5DC1}" presName="sibTrans" presStyleLbl="sibTrans1D1" presStyleIdx="1" presStyleCnt="4"/>
      <dgm:spPr/>
      <dgm:t>
        <a:bodyPr/>
        <a:lstStyle/>
        <a:p>
          <a:endParaRPr lang="ru-RU"/>
        </a:p>
      </dgm:t>
    </dgm:pt>
    <dgm:pt modelId="{7447DF3B-3AAF-495A-80FD-198E8A01F1EA}" type="pres">
      <dgm:prSet presAssocID="{5FCAC526-FADB-4FE8-BA27-15373D8D5DC1}" presName="connectorText" presStyleLbl="sibTrans1D1" presStyleIdx="1" presStyleCnt="4"/>
      <dgm:spPr/>
      <dgm:t>
        <a:bodyPr/>
        <a:lstStyle/>
        <a:p>
          <a:endParaRPr lang="ru-RU"/>
        </a:p>
      </dgm:t>
    </dgm:pt>
    <dgm:pt modelId="{976AF621-82E6-4150-98EE-D63317583A2B}" type="pres">
      <dgm:prSet presAssocID="{B75F2B11-7C12-4BE3-B13C-BB20A925537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054E3-6B78-4105-849F-A8E9EA47BACD}" type="pres">
      <dgm:prSet presAssocID="{91F4EB7D-6D47-4699-B43E-C585DB22DC47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99D75B8-5997-4F22-A46C-1FF3E1CECD18}" type="pres">
      <dgm:prSet presAssocID="{91F4EB7D-6D47-4699-B43E-C585DB22DC47}" presName="connectorText" presStyleLbl="sibTrans1D1" presStyleIdx="2" presStyleCnt="4"/>
      <dgm:spPr/>
      <dgm:t>
        <a:bodyPr/>
        <a:lstStyle/>
        <a:p>
          <a:endParaRPr lang="ru-RU"/>
        </a:p>
      </dgm:t>
    </dgm:pt>
    <dgm:pt modelId="{D13130B1-420F-4CFF-A00B-5CA9320F42F2}" type="pres">
      <dgm:prSet presAssocID="{47B4E946-EDDA-48DB-98E9-30F4709B702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6999A6-36E3-46B8-BC9F-9BCE65FE7705}" type="pres">
      <dgm:prSet presAssocID="{90C134E9-FE67-4145-8B0B-BB7281862162}" presName="sibTrans" presStyleLbl="sibTrans1D1" presStyleIdx="3" presStyleCnt="4"/>
      <dgm:spPr/>
      <dgm:t>
        <a:bodyPr/>
        <a:lstStyle/>
        <a:p>
          <a:endParaRPr lang="ru-RU"/>
        </a:p>
      </dgm:t>
    </dgm:pt>
    <dgm:pt modelId="{0D466122-B293-40B4-8932-61BAE151D5C1}" type="pres">
      <dgm:prSet presAssocID="{90C134E9-FE67-4145-8B0B-BB7281862162}" presName="connectorText" presStyleLbl="sibTrans1D1" presStyleIdx="3" presStyleCnt="4"/>
      <dgm:spPr/>
      <dgm:t>
        <a:bodyPr/>
        <a:lstStyle/>
        <a:p>
          <a:endParaRPr lang="ru-RU"/>
        </a:p>
      </dgm:t>
    </dgm:pt>
    <dgm:pt modelId="{59DE6689-71D2-4332-B21C-24D73F45DBED}" type="pres">
      <dgm:prSet presAssocID="{614DB80A-FD44-44E8-86C4-05AE82BDD28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CF9B60-938D-479D-9075-8079DFBF399A}" type="presOf" srcId="{91F4EB7D-6D47-4699-B43E-C585DB22DC47}" destId="{13B054E3-6B78-4105-849F-A8E9EA47BACD}" srcOrd="0" destOrd="0" presId="urn:microsoft.com/office/officeart/2005/8/layout/bProcess3"/>
    <dgm:cxn modelId="{B961B8D7-34BD-4CFB-868C-34EAF8B29834}" srcId="{C684C8C3-4166-40EF-B8BB-41B36C2268CB}" destId="{AF445288-998F-4488-B007-E51CE6B90220}" srcOrd="0" destOrd="0" parTransId="{8ACB4DA4-111B-4781-A8E2-47DE5738BFE0}" sibTransId="{1AABA3FC-356E-4CE7-BA6D-E8766B8E78BF}"/>
    <dgm:cxn modelId="{E1C1E71E-C285-4FFD-9E37-E8B730258362}" type="presOf" srcId="{90C134E9-FE67-4145-8B0B-BB7281862162}" destId="{6F6999A6-36E3-46B8-BC9F-9BCE65FE7705}" srcOrd="0" destOrd="0" presId="urn:microsoft.com/office/officeart/2005/8/layout/bProcess3"/>
    <dgm:cxn modelId="{2BBA302B-5403-49CB-819D-E3BC35083D49}" type="presOf" srcId="{90C134E9-FE67-4145-8B0B-BB7281862162}" destId="{0D466122-B293-40B4-8932-61BAE151D5C1}" srcOrd="1" destOrd="0" presId="urn:microsoft.com/office/officeart/2005/8/layout/bProcess3"/>
    <dgm:cxn modelId="{24D92945-91A0-4208-B963-72DD143BBE07}" srcId="{C684C8C3-4166-40EF-B8BB-41B36C2268CB}" destId="{C3A759FB-E04D-451C-BB50-04C1651E8515}" srcOrd="1" destOrd="0" parTransId="{968AD8D7-E9F4-4847-9FF4-0B513CD35455}" sibTransId="{5FCAC526-FADB-4FE8-BA27-15373D8D5DC1}"/>
    <dgm:cxn modelId="{BA10CC7A-67EC-42F2-990C-A74B91E4B7DB}" type="presOf" srcId="{1AABA3FC-356E-4CE7-BA6D-E8766B8E78BF}" destId="{8F9DAC17-6CCD-42A2-BEC2-1C7A9926E44C}" srcOrd="1" destOrd="0" presId="urn:microsoft.com/office/officeart/2005/8/layout/bProcess3"/>
    <dgm:cxn modelId="{77E6B545-6B33-48EA-993C-199F32FE741C}" type="presOf" srcId="{5FCAC526-FADB-4FE8-BA27-15373D8D5DC1}" destId="{B934085B-A1D2-4156-8D91-89307693D42D}" srcOrd="0" destOrd="0" presId="urn:microsoft.com/office/officeart/2005/8/layout/bProcess3"/>
    <dgm:cxn modelId="{42CF35D5-7784-4244-A25B-AE7E732C3C00}" type="presOf" srcId="{AF445288-998F-4488-B007-E51CE6B90220}" destId="{DF294C3F-C2E7-438B-94C4-72B7050E79D0}" srcOrd="0" destOrd="0" presId="urn:microsoft.com/office/officeart/2005/8/layout/bProcess3"/>
    <dgm:cxn modelId="{21F89B4B-C67F-470E-9BC3-15C8C0D44FD0}" type="presOf" srcId="{5FCAC526-FADB-4FE8-BA27-15373D8D5DC1}" destId="{7447DF3B-3AAF-495A-80FD-198E8A01F1EA}" srcOrd="1" destOrd="0" presId="urn:microsoft.com/office/officeart/2005/8/layout/bProcess3"/>
    <dgm:cxn modelId="{466D7578-D91B-45E7-9ED9-E6B35A126A0E}" srcId="{C684C8C3-4166-40EF-B8BB-41B36C2268CB}" destId="{47B4E946-EDDA-48DB-98E9-30F4709B7026}" srcOrd="3" destOrd="0" parTransId="{C604584E-2E8D-43AD-9FAE-84A817F52493}" sibTransId="{90C134E9-FE67-4145-8B0B-BB7281862162}"/>
    <dgm:cxn modelId="{EDCAAA49-20FD-42EA-B733-F5B2A9B520B5}" srcId="{C684C8C3-4166-40EF-B8BB-41B36C2268CB}" destId="{B75F2B11-7C12-4BE3-B13C-BB20A9255370}" srcOrd="2" destOrd="0" parTransId="{1CFC541B-D411-4DC0-ABCA-CBB43D3528FA}" sibTransId="{91F4EB7D-6D47-4699-B43E-C585DB22DC47}"/>
    <dgm:cxn modelId="{17A9048E-A1A7-49A7-97A9-882D9BBD6347}" type="presOf" srcId="{C684C8C3-4166-40EF-B8BB-41B36C2268CB}" destId="{94EBCBD3-7EB8-4ED7-A216-0C0625D2FA3D}" srcOrd="0" destOrd="0" presId="urn:microsoft.com/office/officeart/2005/8/layout/bProcess3"/>
    <dgm:cxn modelId="{4699A860-4914-49E5-9297-9FE8CF9F6FB7}" type="presOf" srcId="{B75F2B11-7C12-4BE3-B13C-BB20A9255370}" destId="{976AF621-82E6-4150-98EE-D63317583A2B}" srcOrd="0" destOrd="0" presId="urn:microsoft.com/office/officeart/2005/8/layout/bProcess3"/>
    <dgm:cxn modelId="{857B43D9-8C4D-4470-8E50-48E8A48D22B1}" type="presOf" srcId="{614DB80A-FD44-44E8-86C4-05AE82BDD282}" destId="{59DE6689-71D2-4332-B21C-24D73F45DBED}" srcOrd="0" destOrd="0" presId="urn:microsoft.com/office/officeart/2005/8/layout/bProcess3"/>
    <dgm:cxn modelId="{C865E257-1408-4A93-ACB7-3A47062F56F8}" type="presOf" srcId="{91F4EB7D-6D47-4699-B43E-C585DB22DC47}" destId="{F99D75B8-5997-4F22-A46C-1FF3E1CECD18}" srcOrd="1" destOrd="0" presId="urn:microsoft.com/office/officeart/2005/8/layout/bProcess3"/>
    <dgm:cxn modelId="{821467D2-9FC4-42EC-A9D3-AF1DBA9C238E}" srcId="{C684C8C3-4166-40EF-B8BB-41B36C2268CB}" destId="{614DB80A-FD44-44E8-86C4-05AE82BDD282}" srcOrd="4" destOrd="0" parTransId="{8D0724C2-A78E-4EDC-883D-58AF9E0CC065}" sibTransId="{B1BD6863-5340-4C22-8FD5-880019A249DB}"/>
    <dgm:cxn modelId="{565AD15D-FB82-4895-BEA1-CE4A200608DC}" type="presOf" srcId="{C3A759FB-E04D-451C-BB50-04C1651E8515}" destId="{0040C0E5-B005-437A-8C4C-AE112BE90FA8}" srcOrd="0" destOrd="0" presId="urn:microsoft.com/office/officeart/2005/8/layout/bProcess3"/>
    <dgm:cxn modelId="{E180EED1-5751-45AB-973D-BCAF6718AD80}" type="presOf" srcId="{1AABA3FC-356E-4CE7-BA6D-E8766B8E78BF}" destId="{0269C455-943B-4464-81E8-0B1E4AADDEAE}" srcOrd="0" destOrd="0" presId="urn:microsoft.com/office/officeart/2005/8/layout/bProcess3"/>
    <dgm:cxn modelId="{83179022-1668-4B5E-A704-B88E434D39D9}" type="presOf" srcId="{47B4E946-EDDA-48DB-98E9-30F4709B7026}" destId="{D13130B1-420F-4CFF-A00B-5CA9320F42F2}" srcOrd="0" destOrd="0" presId="urn:microsoft.com/office/officeart/2005/8/layout/bProcess3"/>
    <dgm:cxn modelId="{5CBB0B1B-9C09-4368-8160-C306F79D265C}" type="presParOf" srcId="{94EBCBD3-7EB8-4ED7-A216-0C0625D2FA3D}" destId="{DF294C3F-C2E7-438B-94C4-72B7050E79D0}" srcOrd="0" destOrd="0" presId="urn:microsoft.com/office/officeart/2005/8/layout/bProcess3"/>
    <dgm:cxn modelId="{CE3D1339-D526-4921-AD3A-183465479D79}" type="presParOf" srcId="{94EBCBD3-7EB8-4ED7-A216-0C0625D2FA3D}" destId="{0269C455-943B-4464-81E8-0B1E4AADDEAE}" srcOrd="1" destOrd="0" presId="urn:microsoft.com/office/officeart/2005/8/layout/bProcess3"/>
    <dgm:cxn modelId="{9CB4308A-B7CF-4683-936D-0FB8521C7CB4}" type="presParOf" srcId="{0269C455-943B-4464-81E8-0B1E4AADDEAE}" destId="{8F9DAC17-6CCD-42A2-BEC2-1C7A9926E44C}" srcOrd="0" destOrd="0" presId="urn:microsoft.com/office/officeart/2005/8/layout/bProcess3"/>
    <dgm:cxn modelId="{B84EC7CB-5981-4677-B1B8-FF57EE2AF8EB}" type="presParOf" srcId="{94EBCBD3-7EB8-4ED7-A216-0C0625D2FA3D}" destId="{0040C0E5-B005-437A-8C4C-AE112BE90FA8}" srcOrd="2" destOrd="0" presId="urn:microsoft.com/office/officeart/2005/8/layout/bProcess3"/>
    <dgm:cxn modelId="{189DDBF0-0670-4EAB-A920-DD52FBA798D4}" type="presParOf" srcId="{94EBCBD3-7EB8-4ED7-A216-0C0625D2FA3D}" destId="{B934085B-A1D2-4156-8D91-89307693D42D}" srcOrd="3" destOrd="0" presId="urn:microsoft.com/office/officeart/2005/8/layout/bProcess3"/>
    <dgm:cxn modelId="{4BE91087-C5EB-4D33-8AEF-34543AA516B3}" type="presParOf" srcId="{B934085B-A1D2-4156-8D91-89307693D42D}" destId="{7447DF3B-3AAF-495A-80FD-198E8A01F1EA}" srcOrd="0" destOrd="0" presId="urn:microsoft.com/office/officeart/2005/8/layout/bProcess3"/>
    <dgm:cxn modelId="{D4DB1052-6B1C-49E8-9BA0-030DA6A311AB}" type="presParOf" srcId="{94EBCBD3-7EB8-4ED7-A216-0C0625D2FA3D}" destId="{976AF621-82E6-4150-98EE-D63317583A2B}" srcOrd="4" destOrd="0" presId="urn:microsoft.com/office/officeart/2005/8/layout/bProcess3"/>
    <dgm:cxn modelId="{F10BAF9F-4575-4757-AE30-90E0BF666FB5}" type="presParOf" srcId="{94EBCBD3-7EB8-4ED7-A216-0C0625D2FA3D}" destId="{13B054E3-6B78-4105-849F-A8E9EA47BACD}" srcOrd="5" destOrd="0" presId="urn:microsoft.com/office/officeart/2005/8/layout/bProcess3"/>
    <dgm:cxn modelId="{DB2C5B36-93B3-4012-BB02-D2F1012EB578}" type="presParOf" srcId="{13B054E3-6B78-4105-849F-A8E9EA47BACD}" destId="{F99D75B8-5997-4F22-A46C-1FF3E1CECD18}" srcOrd="0" destOrd="0" presId="urn:microsoft.com/office/officeart/2005/8/layout/bProcess3"/>
    <dgm:cxn modelId="{3161145E-84E4-4485-9B66-73E1E7C4970A}" type="presParOf" srcId="{94EBCBD3-7EB8-4ED7-A216-0C0625D2FA3D}" destId="{D13130B1-420F-4CFF-A00B-5CA9320F42F2}" srcOrd="6" destOrd="0" presId="urn:microsoft.com/office/officeart/2005/8/layout/bProcess3"/>
    <dgm:cxn modelId="{47603185-A68B-4DE1-B5E9-A7A7EB9B95F8}" type="presParOf" srcId="{94EBCBD3-7EB8-4ED7-A216-0C0625D2FA3D}" destId="{6F6999A6-36E3-46B8-BC9F-9BCE65FE7705}" srcOrd="7" destOrd="0" presId="urn:microsoft.com/office/officeart/2005/8/layout/bProcess3"/>
    <dgm:cxn modelId="{F480BDD5-3BFA-47D5-90F1-608CFD40EE27}" type="presParOf" srcId="{6F6999A6-36E3-46B8-BC9F-9BCE65FE7705}" destId="{0D466122-B293-40B4-8932-61BAE151D5C1}" srcOrd="0" destOrd="0" presId="urn:microsoft.com/office/officeart/2005/8/layout/bProcess3"/>
    <dgm:cxn modelId="{69960B2F-B3A9-4F33-8660-60B022965CFC}" type="presParOf" srcId="{94EBCBD3-7EB8-4ED7-A216-0C0625D2FA3D}" destId="{59DE6689-71D2-4332-B21C-24D73F45DBED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97235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9953" y="1119505"/>
            <a:ext cx="9179719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9953" y="3592866"/>
            <a:ext cx="9179719" cy="1651546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8448958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509560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099" y="1705385"/>
            <a:ext cx="10556677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5099" y="4577778"/>
            <a:ext cx="10556677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012470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41474" y="1820976"/>
            <a:ext cx="5201841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6310" y="1820976"/>
            <a:ext cx="5201841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2221347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068" y="364196"/>
            <a:ext cx="10556677" cy="1322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3069" y="1676882"/>
            <a:ext cx="51779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3069" y="2498697"/>
            <a:ext cx="5177935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6310" y="1676882"/>
            <a:ext cx="52034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6310" y="2498697"/>
            <a:ext cx="5203435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453641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8700357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87E204-8B7F-49A0-A5B9-E267660006A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312609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069" y="456036"/>
            <a:ext cx="39475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3435" y="984911"/>
            <a:ext cx="6196310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3069" y="2052161"/>
            <a:ext cx="39475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993532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069" y="456036"/>
            <a:ext cx="39475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203435" y="984911"/>
            <a:ext cx="6196310" cy="4861216"/>
          </a:xfrm>
        </p:spPr>
        <p:txBody>
          <a:bodyPr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3069" y="2052161"/>
            <a:ext cx="39475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3417613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80394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58982" y="364195"/>
            <a:ext cx="2639169" cy="579704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41474" y="364195"/>
            <a:ext cx="7764512" cy="5797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697424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620448" y="3818450"/>
            <a:ext cx="5480525" cy="15424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620448" y="5287102"/>
            <a:ext cx="5480525" cy="10437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10197010" y="6166259"/>
            <a:ext cx="1990947" cy="4197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88076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9941" y="522100"/>
            <a:ext cx="7351806" cy="10189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9941" y="1765294"/>
            <a:ext cx="8208741" cy="41833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97010" y="6166259"/>
            <a:ext cx="1990947" cy="4197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669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474" y="364196"/>
            <a:ext cx="10556677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1474" y="1820976"/>
            <a:ext cx="10556677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41474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D315F-BA74-4AB5-BD3A-AFCBF0A0C16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54376" y="6340166"/>
            <a:ext cx="413087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44235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4422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56414" y="303236"/>
            <a:ext cx="10220493" cy="1243417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 RESPUBLIKASI</a:t>
            </a:r>
            <a:r>
              <a:rPr lang="uz-Cyrl-U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OLIY TA’LIM,FAN VA INNOVATSIYALAR VAZIRLIGI</a:t>
            </a:r>
            <a:r>
              <a:rPr lang="uz-Cyrl-U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GULISTON DAVLAT UNIVERSITETI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RAQAMLI IQTISODIYOT VA INNOVATSIYALAR INSTITUTI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56414" y="3360237"/>
            <a:ext cx="10002415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-MAVZU:</a:t>
            </a:r>
            <a:endParaRPr lang="it-IT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it-I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BUXGALTERIYA BALANSI</a:t>
            </a:r>
            <a:endParaRPr lang="it-IT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62956" y="1878688"/>
            <a:ext cx="8732938" cy="1149513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BUXGALTERIYA HISOBI VA MOLIYA 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KAFEDRASI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70816" y="5664530"/>
            <a:ext cx="4833257" cy="534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O’qituvchi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Chorshanbayev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Umurzoq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33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xmlns="" id="{9FB649F0-F4BC-4C47-9A67-9E4662E260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122118" tIns="61059" rIns="122118" bIns="6105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6571" y="1765294"/>
            <a:ext cx="11861386" cy="4183321"/>
          </a:xfrm>
        </p:spPr>
        <p:txBody>
          <a:bodyPr/>
          <a:lstStyle/>
          <a:p>
            <a:pPr marL="533400" lvl="1" indent="0" fontAlgn="base">
              <a:buNone/>
            </a:pPr>
            <a:r>
              <a:rPr lang="uz-Cyrl-U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Buxgalteriya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tushuncha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tuzilishi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mazmuni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ahamiyati</a:t>
            </a:r>
            <a:r>
              <a:rPr lang="uz-Cyrl-U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lvl="1" indent="0" fontAlgn="base">
              <a:buNone/>
            </a:pPr>
            <a:r>
              <a:rPr lang="uz-Cyrl-U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Buxgalteriya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balansi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turlari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lvl="1" indent="0" fontAlgn="base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Xo`jalik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muomalalari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ta‘sirida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balansda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sodir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bo`ladigan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o`zgarishlar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b="9835"/>
          <a:stretch/>
        </p:blipFill>
        <p:spPr>
          <a:xfrm>
            <a:off x="3875014" y="4623430"/>
            <a:ext cx="5392356" cy="15984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15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18507" y="290242"/>
            <a:ext cx="10433957" cy="803771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Buxgalteriya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tuzilishi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ahamiyati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52281" y="1536656"/>
            <a:ext cx="3366407" cy="803771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BALANS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18507" y="3197363"/>
            <a:ext cx="3366407" cy="803771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IKKI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112579" y="3202490"/>
            <a:ext cx="3366407" cy="803771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Lans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tarozi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pallasi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52281" y="4924835"/>
            <a:ext cx="3366407" cy="803771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Tarozi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ikkita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pallasining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tengligi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Что такое бухгалтерский балан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759" y="2539094"/>
            <a:ext cx="2847975" cy="209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Бухгалтерский баланс: активы, пассивы, структура и виды — Бухонлайн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507" y="1240971"/>
            <a:ext cx="3366407" cy="180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ухгалтерский баланс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1"/>
          <a:stretch/>
        </p:blipFill>
        <p:spPr bwMode="auto">
          <a:xfrm>
            <a:off x="8201661" y="4184106"/>
            <a:ext cx="3277325" cy="18043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Корректировка бухгалтерской отчетности после сдачи в налоговую в 2021 году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533" y="1271858"/>
            <a:ext cx="3143931" cy="175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Новости - Картол - Кассы и сервисы для бизнеса. Онлайн кассы в Ярославле.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506" y="4184105"/>
            <a:ext cx="3277325" cy="19821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0843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53443" y="486185"/>
            <a:ext cx="6784521" cy="803771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BUXGALTERLARNING XALQARO GERBI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7031"/>
          <p:cNvPicPr/>
          <p:nvPr/>
        </p:nvPicPr>
        <p:blipFill>
          <a:blip r:embed="rId2"/>
          <a:stretch>
            <a:fillRect/>
          </a:stretch>
        </p:blipFill>
        <p:spPr>
          <a:xfrm>
            <a:off x="4204608" y="1551214"/>
            <a:ext cx="3918856" cy="2669155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3265715" y="2171700"/>
            <a:ext cx="2498271" cy="644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323851" y="1483149"/>
            <a:ext cx="2941864" cy="1472322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Quyosh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buxgalteriya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xo`jalik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faoliyatini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oritadi</a:t>
            </a:r>
            <a:r>
              <a:rPr lang="uz-Cyrl-U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851" y="3284794"/>
            <a:ext cx="2941864" cy="1472322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Tarozi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ya‘ni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muvozanat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tenglik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ramzi</a:t>
            </a:r>
            <a:r>
              <a:rPr lang="uz-Cyrl-U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>
            <a:endCxn id="12" idx="3"/>
          </p:cNvCxnSpPr>
          <p:nvPr/>
        </p:nvCxnSpPr>
        <p:spPr>
          <a:xfrm flipH="1">
            <a:off x="3265715" y="3380014"/>
            <a:ext cx="1983921" cy="640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323851" y="5113666"/>
            <a:ext cx="5660570" cy="1472322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Bernulli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egri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chizig`i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insoniyat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tarixining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ibtidosidayoq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bo`lib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yerda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mangu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qolishini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bildiradi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2775857" y="3284794"/>
            <a:ext cx="3061607" cy="1828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9062357" y="1551214"/>
            <a:ext cx="2941864" cy="1472322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fan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062357" y="3284794"/>
            <a:ext cx="2941864" cy="1472322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Conscience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ishonch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062357" y="5012961"/>
            <a:ext cx="2941864" cy="1472322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Independance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mustaqillik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>
            <a:endCxn id="21" idx="1"/>
          </p:cNvCxnSpPr>
          <p:nvPr/>
        </p:nvCxnSpPr>
        <p:spPr>
          <a:xfrm>
            <a:off x="6702879" y="4020955"/>
            <a:ext cx="2359478" cy="1728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20" idx="1"/>
          </p:cNvCxnSpPr>
          <p:nvPr/>
        </p:nvCxnSpPr>
        <p:spPr>
          <a:xfrm>
            <a:off x="7788729" y="2408464"/>
            <a:ext cx="1273628" cy="1612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9" idx="1"/>
          </p:cNvCxnSpPr>
          <p:nvPr/>
        </p:nvCxnSpPr>
        <p:spPr>
          <a:xfrm>
            <a:off x="4923064" y="2219310"/>
            <a:ext cx="4139293" cy="68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60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/>
          </a:p>
        </p:txBody>
      </p:sp>
      <p:grpSp>
        <p:nvGrpSpPr>
          <p:cNvPr id="18" name="Group 1"/>
          <p:cNvGrpSpPr>
            <a:grpSpLocks/>
          </p:cNvGrpSpPr>
          <p:nvPr/>
        </p:nvGrpSpPr>
        <p:grpSpPr bwMode="auto">
          <a:xfrm>
            <a:off x="2075481" y="504340"/>
            <a:ext cx="8215312" cy="5818188"/>
            <a:chOff x="1584" y="3168"/>
            <a:chExt cx="9216" cy="8352"/>
          </a:xfrm>
        </p:grpSpPr>
        <p:grpSp>
          <p:nvGrpSpPr>
            <p:cNvPr id="19" name="Group 2"/>
            <p:cNvGrpSpPr>
              <a:grpSpLocks/>
            </p:cNvGrpSpPr>
            <p:nvPr/>
          </p:nvGrpSpPr>
          <p:grpSpPr bwMode="auto">
            <a:xfrm>
              <a:off x="1584" y="3168"/>
              <a:ext cx="9216" cy="8352"/>
              <a:chOff x="1584" y="1872"/>
              <a:chExt cx="9216" cy="7485"/>
            </a:xfrm>
          </p:grpSpPr>
          <p:sp>
            <p:nvSpPr>
              <p:cNvPr id="22" name="Rectangle 3"/>
              <p:cNvSpPr>
                <a:spLocks noChangeArrowheads="1"/>
              </p:cNvSpPr>
              <p:nvPr/>
            </p:nvSpPr>
            <p:spPr bwMode="auto">
              <a:xfrm>
                <a:off x="3024" y="1872"/>
                <a:ext cx="6624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>
                  <a:spcAft>
                    <a:spcPts val="1000"/>
                  </a:spcAft>
                </a:pPr>
                <a:r>
                  <a:rPr lang="uz-Latn-UZ" sz="2000" dirty="0">
                    <a:solidFill>
                      <a:srgbClr val="0000CC"/>
                    </a:solidFill>
                    <a:latin typeface="BalticaUzbek" pitchFamily="2" charset="0"/>
                  </a:rPr>
                  <a:t>Buxgalteriya balansining </a:t>
                </a:r>
                <a:r>
                  <a:rPr lang="uz-Latn-UZ" sz="2000" dirty="0" smtClean="0">
                    <a:solidFill>
                      <a:srgbClr val="0000CC"/>
                    </a:solidFill>
                    <a:latin typeface="BalticaUzbek" pitchFamily="2" charset="0"/>
                  </a:rPr>
                  <a:t>tuz</a:t>
                </a:r>
                <a:r>
                  <a:rPr lang="en-US" sz="2000" dirty="0" smtClean="0">
                    <a:solidFill>
                      <a:srgbClr val="0000CC"/>
                    </a:solidFill>
                    <a:latin typeface="BalticaUzbek" pitchFamily="2" charset="0"/>
                  </a:rPr>
                  <a:t>u</a:t>
                </a:r>
                <a:r>
                  <a:rPr lang="uz-Latn-UZ" sz="2000" dirty="0" smtClean="0">
                    <a:solidFill>
                      <a:srgbClr val="0000CC"/>
                    </a:solidFill>
                    <a:latin typeface="BalticaUzbek" pitchFamily="2" charset="0"/>
                  </a:rPr>
                  <a:t>lmasi</a:t>
                </a:r>
                <a:r>
                  <a:rPr lang="ru-RU" sz="2000" dirty="0" smtClean="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  <a:endParaRPr lang="ru-RU" sz="2000" dirty="0">
                  <a:solidFill>
                    <a:srgbClr val="0000CC"/>
                  </a:solidFill>
                </a:endParaRPr>
              </a:p>
            </p:txBody>
          </p:sp>
          <p:sp>
            <p:nvSpPr>
              <p:cNvPr id="23" name="Rectangle 4"/>
              <p:cNvSpPr>
                <a:spLocks noChangeArrowheads="1"/>
              </p:cNvSpPr>
              <p:nvPr/>
            </p:nvSpPr>
            <p:spPr bwMode="auto">
              <a:xfrm>
                <a:off x="4683" y="2648"/>
                <a:ext cx="3312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>
                  <a:spcAft>
                    <a:spcPts val="1000"/>
                  </a:spcAft>
                </a:pP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BALANS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grpSp>
            <p:nvGrpSpPr>
              <p:cNvPr id="24" name="Group 5"/>
              <p:cNvGrpSpPr>
                <a:grpSpLocks/>
              </p:cNvGrpSpPr>
              <p:nvPr/>
            </p:nvGrpSpPr>
            <p:grpSpPr bwMode="auto">
              <a:xfrm>
                <a:off x="3600" y="3600"/>
                <a:ext cx="5184" cy="432"/>
                <a:chOff x="3744" y="4608"/>
                <a:chExt cx="1440" cy="864"/>
              </a:xfrm>
            </p:grpSpPr>
            <p:sp>
              <p:nvSpPr>
                <p:cNvPr id="43" name="Line 6"/>
                <p:cNvSpPr>
                  <a:spLocks noChangeShapeType="1"/>
                </p:cNvSpPr>
                <p:nvPr/>
              </p:nvSpPr>
              <p:spPr bwMode="auto">
                <a:xfrm>
                  <a:off x="3744" y="4608"/>
                  <a:ext cx="0" cy="864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4" name="Line 7"/>
                <p:cNvSpPr>
                  <a:spLocks noChangeShapeType="1"/>
                </p:cNvSpPr>
                <p:nvPr/>
              </p:nvSpPr>
              <p:spPr bwMode="auto">
                <a:xfrm>
                  <a:off x="5184" y="4608"/>
                  <a:ext cx="0" cy="864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5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3744" y="4608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</p:grpSp>
          <p:sp>
            <p:nvSpPr>
              <p:cNvPr id="25" name="Rectangle 9"/>
              <p:cNvSpPr>
                <a:spLocks noChangeArrowheads="1"/>
              </p:cNvSpPr>
              <p:nvPr/>
            </p:nvSpPr>
            <p:spPr bwMode="auto">
              <a:xfrm>
                <a:off x="1728" y="4032"/>
                <a:ext cx="4103" cy="14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uz-Latn-UZ" sz="2000" dirty="0">
                    <a:solidFill>
                      <a:srgbClr val="0000CC"/>
                    </a:solidFill>
                    <a:latin typeface="BalticaUzbek" pitchFamily="2" charset="0"/>
                  </a:rPr>
                  <a:t>Balans aktivi</a:t>
                </a:r>
                <a:r>
                  <a:rPr lang="ru-RU" sz="2000" dirty="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</a:p>
              <a:p>
                <a:pPr algn="ctr">
                  <a:spcAft>
                    <a:spcPts val="1000"/>
                  </a:spcAft>
                </a:pPr>
                <a:r>
                  <a:rPr lang="en-US" sz="1800" dirty="0">
                    <a:solidFill>
                      <a:srgbClr val="0000CC"/>
                    </a:solidFill>
                    <a:latin typeface="BalticaUzbek" pitchFamily="2" charset="0"/>
                  </a:rPr>
                  <a:t>(</a:t>
                </a:r>
                <a:r>
                  <a:rPr lang="uz-Latn-UZ" sz="1800" dirty="0">
                    <a:solidFill>
                      <a:srgbClr val="0000CC"/>
                    </a:solidFill>
                    <a:latin typeface="BalticaUzbek" pitchFamily="2" charset="0"/>
                  </a:rPr>
                  <a:t>xo’jalik mablag’larining </a:t>
                </a:r>
                <a:br>
                  <a:rPr lang="uz-Latn-UZ" sz="1800" dirty="0">
                    <a:solidFill>
                      <a:srgbClr val="0000CC"/>
                    </a:solidFill>
                    <a:latin typeface="BalticaUzbek" pitchFamily="2" charset="0"/>
                  </a:rPr>
                </a:br>
                <a:r>
                  <a:rPr lang="uz-Latn-UZ" sz="1800" dirty="0">
                    <a:solidFill>
                      <a:srgbClr val="0000CC"/>
                    </a:solidFill>
                    <a:latin typeface="BalticaUzbek" pitchFamily="2" charset="0"/>
                  </a:rPr>
                  <a:t>tarkibi, joylashishi va </a:t>
                </a:r>
                <a:br>
                  <a:rPr lang="uz-Latn-UZ" sz="1800" dirty="0">
                    <a:solidFill>
                      <a:srgbClr val="0000CC"/>
                    </a:solidFill>
                    <a:latin typeface="BalticaUzbek" pitchFamily="2" charset="0"/>
                  </a:rPr>
                </a:br>
                <a:r>
                  <a:rPr lang="uz-Latn-UZ" sz="1800" dirty="0">
                    <a:solidFill>
                      <a:srgbClr val="0000CC"/>
                    </a:solidFill>
                    <a:latin typeface="BalticaUzbek" pitchFamily="2" charset="0"/>
                  </a:rPr>
                  <a:t>ishlatilishi bo’yicha)</a:t>
                </a:r>
                <a:endParaRPr lang="ru-RU" sz="1800" dirty="0">
                  <a:solidFill>
                    <a:srgbClr val="0000CC"/>
                  </a:solidFill>
                </a:endParaRPr>
              </a:p>
            </p:txBody>
          </p:sp>
          <p:sp>
            <p:nvSpPr>
              <p:cNvPr id="26" name="Rectangle 10"/>
              <p:cNvSpPr>
                <a:spLocks noChangeArrowheads="1"/>
              </p:cNvSpPr>
              <p:nvPr/>
            </p:nvSpPr>
            <p:spPr bwMode="auto">
              <a:xfrm>
                <a:off x="6912" y="4032"/>
                <a:ext cx="3747" cy="14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Balans passivi</a:t>
                </a:r>
                <a:r>
                  <a:rPr lang="ru-RU" sz="200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</a:p>
              <a:p>
                <a:pPr algn="ctr"/>
                <a:r>
                  <a:rPr lang="en-US" sz="1800">
                    <a:solidFill>
                      <a:srgbClr val="0000CC"/>
                    </a:solidFill>
                    <a:latin typeface="BalticaUzbek" pitchFamily="2" charset="0"/>
                  </a:rPr>
                  <a:t>(</a:t>
                </a:r>
                <a:r>
                  <a:rPr lang="uz-Latn-UZ" sz="1800">
                    <a:solidFill>
                      <a:srgbClr val="0000CC"/>
                    </a:solidFill>
                    <a:latin typeface="BalticaUzbek" pitchFamily="2" charset="0"/>
                  </a:rPr>
                  <a:t>xo’jalik mablag’larining </a:t>
                </a:r>
                <a:br>
                  <a:rPr lang="uz-Latn-UZ" sz="1800">
                    <a:solidFill>
                      <a:srgbClr val="0000CC"/>
                    </a:solidFill>
                    <a:latin typeface="BalticaUzbek" pitchFamily="2" charset="0"/>
                  </a:rPr>
                </a:br>
                <a:r>
                  <a:rPr lang="uz-Latn-UZ" sz="1800">
                    <a:solidFill>
                      <a:srgbClr val="0000CC"/>
                    </a:solidFill>
                    <a:latin typeface="BalticaUzbek" pitchFamily="2" charset="0"/>
                  </a:rPr>
                  <a:t>manbalari va maqsadli </a:t>
                </a:r>
                <a:br>
                  <a:rPr lang="uz-Latn-UZ" sz="1800">
                    <a:solidFill>
                      <a:srgbClr val="0000CC"/>
                    </a:solidFill>
                    <a:latin typeface="BalticaUzbek" pitchFamily="2" charset="0"/>
                  </a:rPr>
                </a:br>
                <a:r>
                  <a:rPr lang="uz-Latn-UZ" sz="1800">
                    <a:solidFill>
                      <a:srgbClr val="0000CC"/>
                    </a:solidFill>
                    <a:latin typeface="BalticaUzbek" pitchFamily="2" charset="0"/>
                  </a:rPr>
                  <a:t>tayinlanishi bo’yicha)</a:t>
                </a:r>
                <a:endParaRPr lang="ru-RU" sz="1800">
                  <a:solidFill>
                    <a:srgbClr val="0000CC"/>
                  </a:solidFill>
                </a:endParaRPr>
              </a:p>
            </p:txBody>
          </p:sp>
          <p:sp>
            <p:nvSpPr>
              <p:cNvPr id="27" name="Rectangle 11"/>
              <p:cNvSpPr>
                <a:spLocks noChangeArrowheads="1"/>
              </p:cNvSpPr>
              <p:nvPr/>
            </p:nvSpPr>
            <p:spPr bwMode="auto">
              <a:xfrm>
                <a:off x="2592" y="5760"/>
                <a:ext cx="288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Aktiv bo’limlari</a:t>
                </a:r>
                <a:r>
                  <a:rPr lang="ru-RU" sz="200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sp>
            <p:nvSpPr>
              <p:cNvPr id="28" name="Rectangle 12"/>
              <p:cNvSpPr>
                <a:spLocks noChangeArrowheads="1"/>
              </p:cNvSpPr>
              <p:nvPr/>
            </p:nvSpPr>
            <p:spPr bwMode="auto">
              <a:xfrm>
                <a:off x="6912" y="5760"/>
                <a:ext cx="288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Passiv bo’limlari</a:t>
                </a:r>
                <a:r>
                  <a:rPr lang="ru-RU" sz="200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sp>
            <p:nvSpPr>
              <p:cNvPr id="29" name="Rectangle 13"/>
              <p:cNvSpPr>
                <a:spLocks noChangeArrowheads="1"/>
              </p:cNvSpPr>
              <p:nvPr/>
            </p:nvSpPr>
            <p:spPr bwMode="auto">
              <a:xfrm>
                <a:off x="1728" y="6768"/>
                <a:ext cx="3744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>
                  <a:spcAft>
                    <a:spcPts val="1000"/>
                  </a:spcAft>
                </a:pPr>
                <a:r>
                  <a:rPr lang="en-US" sz="2000">
                    <a:solidFill>
                      <a:srgbClr val="0000CC"/>
                    </a:solidFill>
                    <a:latin typeface="BalticaUzbek" pitchFamily="2" charset="0"/>
                  </a:rPr>
                  <a:t>I. </a:t>
                </a: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Uzoq muddatli </a:t>
                </a:r>
                <a:r>
                  <a:rPr lang="en-US" sz="200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aktivlar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sp>
            <p:nvSpPr>
              <p:cNvPr id="30" name="Rectangle 14"/>
              <p:cNvSpPr>
                <a:spLocks noChangeArrowheads="1"/>
              </p:cNvSpPr>
              <p:nvPr/>
            </p:nvSpPr>
            <p:spPr bwMode="auto">
              <a:xfrm>
                <a:off x="1728" y="7632"/>
                <a:ext cx="3744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>
                  <a:spcAft>
                    <a:spcPts val="1000"/>
                  </a:spcAft>
                </a:pPr>
                <a:r>
                  <a:rPr lang="ru-RU" sz="2000">
                    <a:solidFill>
                      <a:srgbClr val="0000CC"/>
                    </a:solidFill>
                    <a:latin typeface="BalticaUzbek" pitchFamily="2" charset="0"/>
                  </a:rPr>
                  <a:t>II. </a:t>
                </a: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Joriy </a:t>
                </a:r>
                <a:r>
                  <a:rPr lang="en-US" sz="200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aktivlar</a:t>
                </a:r>
                <a:r>
                  <a:rPr lang="ru-RU" sz="200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sp>
            <p:nvSpPr>
              <p:cNvPr id="31" name="Rectangle 15"/>
              <p:cNvSpPr>
                <a:spLocks noChangeArrowheads="1"/>
              </p:cNvSpPr>
              <p:nvPr/>
            </p:nvSpPr>
            <p:spPr bwMode="auto">
              <a:xfrm>
                <a:off x="6912" y="6714"/>
                <a:ext cx="3744" cy="7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>
                  <a:spcAft>
                    <a:spcPts val="1000"/>
                  </a:spcAft>
                </a:pP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I. O’z mablag’lari </a:t>
                </a:r>
                <a:r>
                  <a:rPr lang="en-US" sz="2000">
                    <a:solidFill>
                      <a:srgbClr val="0000CC"/>
                    </a:solidFill>
                    <a:latin typeface="BalticaUzbek" pitchFamily="2" charset="0"/>
                  </a:rPr>
                  <a:t> </a:t>
                </a: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manbalari 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sp>
            <p:nvSpPr>
              <p:cNvPr id="32" name="Rectangle 16"/>
              <p:cNvSpPr>
                <a:spLocks noChangeArrowheads="1"/>
              </p:cNvSpPr>
              <p:nvPr/>
            </p:nvSpPr>
            <p:spPr bwMode="auto">
              <a:xfrm>
                <a:off x="6912" y="7632"/>
                <a:ext cx="3744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>
                  <a:spcAft>
                    <a:spcPts val="1000"/>
                  </a:spcAft>
                </a:pPr>
                <a:r>
                  <a:rPr lang="ru-RU" sz="2000">
                    <a:solidFill>
                      <a:srgbClr val="0000CC"/>
                    </a:solidFill>
                    <a:latin typeface="BalticaUzbek" pitchFamily="2" charset="0"/>
                  </a:rPr>
                  <a:t>II. </a:t>
                </a: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Majburiyatlar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sp>
            <p:nvSpPr>
              <p:cNvPr id="33" name="Line 17"/>
              <p:cNvSpPr>
                <a:spLocks noChangeShapeType="1"/>
              </p:cNvSpPr>
              <p:nvPr/>
            </p:nvSpPr>
            <p:spPr bwMode="auto">
              <a:xfrm flipH="1">
                <a:off x="1584" y="7056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4" name="Line 18"/>
              <p:cNvSpPr>
                <a:spLocks noChangeShapeType="1"/>
              </p:cNvSpPr>
              <p:nvPr/>
            </p:nvSpPr>
            <p:spPr bwMode="auto">
              <a:xfrm flipH="1">
                <a:off x="1584" y="7920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5" name="Line 19"/>
              <p:cNvSpPr>
                <a:spLocks noChangeShapeType="1"/>
              </p:cNvSpPr>
              <p:nvPr/>
            </p:nvSpPr>
            <p:spPr bwMode="auto">
              <a:xfrm flipV="1">
                <a:off x="1584" y="6048"/>
                <a:ext cx="0" cy="1872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6" name="Line 20"/>
              <p:cNvSpPr>
                <a:spLocks noChangeShapeType="1"/>
              </p:cNvSpPr>
              <p:nvPr/>
            </p:nvSpPr>
            <p:spPr bwMode="auto">
              <a:xfrm flipH="1">
                <a:off x="1584" y="6048"/>
                <a:ext cx="1008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7" name="Line 21"/>
              <p:cNvSpPr>
                <a:spLocks noChangeShapeType="1"/>
              </p:cNvSpPr>
              <p:nvPr/>
            </p:nvSpPr>
            <p:spPr bwMode="auto">
              <a:xfrm flipH="1">
                <a:off x="10656" y="7056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8" name="Line 22"/>
              <p:cNvSpPr>
                <a:spLocks noChangeShapeType="1"/>
              </p:cNvSpPr>
              <p:nvPr/>
            </p:nvSpPr>
            <p:spPr bwMode="auto">
              <a:xfrm flipH="1">
                <a:off x="10656" y="7899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9" name="Line 23"/>
              <p:cNvSpPr>
                <a:spLocks noChangeShapeType="1"/>
              </p:cNvSpPr>
              <p:nvPr/>
            </p:nvSpPr>
            <p:spPr bwMode="auto">
              <a:xfrm flipV="1">
                <a:off x="10800" y="6048"/>
                <a:ext cx="0" cy="1872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0" name="Line 24"/>
              <p:cNvSpPr>
                <a:spLocks noChangeShapeType="1"/>
              </p:cNvSpPr>
              <p:nvPr/>
            </p:nvSpPr>
            <p:spPr bwMode="auto">
              <a:xfrm>
                <a:off x="9792" y="6048"/>
                <a:ext cx="1008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1" name="Rectangle 25"/>
              <p:cNvSpPr>
                <a:spLocks noChangeArrowheads="1"/>
              </p:cNvSpPr>
              <p:nvPr/>
            </p:nvSpPr>
            <p:spPr bwMode="auto">
              <a:xfrm>
                <a:off x="2937" y="8622"/>
                <a:ext cx="6768" cy="7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>
                  <a:spcAft>
                    <a:spcPts val="1000"/>
                  </a:spcAft>
                </a:pP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Balansdan tashqari schyo’tlardagi qiymatliklar </a:t>
                </a:r>
                <a:r>
                  <a:rPr lang="en-US" sz="2000">
                    <a:solidFill>
                      <a:srgbClr val="0000CC"/>
                    </a:solidFill>
                    <a:latin typeface="BalticaUzbek" pitchFamily="2" charset="0"/>
                  </a:rPr>
                  <a:t/>
                </a:r>
                <a:br>
                  <a:rPr lang="en-US" sz="2000">
                    <a:solidFill>
                      <a:srgbClr val="0000CC"/>
                    </a:solidFill>
                    <a:latin typeface="BalticaUzbek" pitchFamily="2" charset="0"/>
                  </a:rPr>
                </a:br>
                <a:r>
                  <a:rPr lang="uz-Latn-UZ" sz="2000">
                    <a:solidFill>
                      <a:srgbClr val="0000CC"/>
                    </a:solidFill>
                    <a:latin typeface="BalticaUzbek" pitchFamily="2" charset="0"/>
                  </a:rPr>
                  <a:t>to’risida ma’lumotnoma </a:t>
                </a:r>
                <a:endParaRPr lang="ru-RU" sz="2000">
                  <a:solidFill>
                    <a:srgbClr val="0000CC"/>
                  </a:solidFill>
                </a:endParaRPr>
              </a:p>
            </p:txBody>
          </p:sp>
          <p:sp>
            <p:nvSpPr>
              <p:cNvPr id="42" name="Line 26"/>
              <p:cNvSpPr>
                <a:spLocks noChangeShapeType="1"/>
              </p:cNvSpPr>
              <p:nvPr/>
            </p:nvSpPr>
            <p:spPr bwMode="auto">
              <a:xfrm flipV="1">
                <a:off x="6336" y="3201"/>
                <a:ext cx="0" cy="5472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</p:grpSp>
        <p:sp>
          <p:nvSpPr>
            <p:cNvPr id="20" name="Line 27"/>
            <p:cNvSpPr>
              <a:spLocks noChangeShapeType="1"/>
            </p:cNvSpPr>
            <p:nvPr/>
          </p:nvSpPr>
          <p:spPr bwMode="auto">
            <a:xfrm>
              <a:off x="4032" y="7200"/>
              <a:ext cx="0" cy="288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ru-RU"/>
            </a:p>
          </p:txBody>
        </p:sp>
        <p:sp>
          <p:nvSpPr>
            <p:cNvPr id="21" name="Line 28"/>
            <p:cNvSpPr>
              <a:spLocks noChangeShapeType="1"/>
            </p:cNvSpPr>
            <p:nvPr/>
          </p:nvSpPr>
          <p:spPr bwMode="auto">
            <a:xfrm>
              <a:off x="8394" y="7200"/>
              <a:ext cx="0" cy="288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9763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/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487564"/>
              </p:ext>
            </p:extLst>
          </p:nvPr>
        </p:nvGraphicFramePr>
        <p:xfrm>
          <a:off x="683877" y="319593"/>
          <a:ext cx="10887733" cy="5547135"/>
        </p:xfrm>
        <a:graphic>
          <a:graphicData uri="http://schemas.openxmlformats.org/drawingml/2006/table">
            <a:tbl>
              <a:tblPr/>
              <a:tblGrid>
                <a:gridCol w="2402337"/>
                <a:gridCol w="789339"/>
                <a:gridCol w="1050165"/>
                <a:gridCol w="1051878"/>
                <a:gridCol w="2462395"/>
                <a:gridCol w="789339"/>
                <a:gridCol w="1170282"/>
                <a:gridCol w="1171998"/>
              </a:tblGrid>
              <a:tr h="792461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Aktiv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Satr kodi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Hisobot davri boshiga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Hisobot davri oxiriga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Passiv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Satr kodi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Hisobot davri boshiga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Hisobot davri oxiriga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307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I.</a:t>
                      </a:r>
                      <a:r>
                        <a:rPr lang="en-US" sz="1700" b="1" i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Uzoq muddatli aktivlar</a:t>
                      </a: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b="1" i="1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 </a:t>
                      </a:r>
                      <a:r>
                        <a:rPr lang="en-US" sz="1700" b="1" i="1" spc="-1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O’z</a:t>
                      </a:r>
                      <a:r>
                        <a:rPr lang="en-US" sz="1700" b="1" i="1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700" b="1" i="1" spc="-1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mablag’lari</a:t>
                      </a:r>
                      <a:r>
                        <a:rPr lang="en-US" sz="1700" b="1" i="1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700" b="1" i="1" spc="-1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manbalari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4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 vositalar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012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1900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2100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Ustav kapitali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2700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361950" algn="l"/>
                        </a:tabLs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2700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4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Nomoddiy aktivlar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022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Qo’shilgan kapital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4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Rezerv kapital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657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76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Taqsimlanmagan foyda 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241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779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76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 bo’lim bo’yicha jami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2660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2970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 </a:t>
                      </a:r>
                      <a:r>
                        <a:rPr lang="en-US" sz="1700" spc="-1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bo’lim</a:t>
                      </a: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700" spc="-1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bo’yicha</a:t>
                      </a: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700" spc="-1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jami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3748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4346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4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700" b="1" i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 Joriy aktivlar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b="1" i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 Majburiyatlar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en-US" sz="1700" spc="-1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4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I/ch zahiralari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245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293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Uzoq muddatli majburiyatlar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601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938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4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Tugallanmagan i/ch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833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1031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154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Debitorlar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976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1089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154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Pul mablag’lari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486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1717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Joriy majburiyatlar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851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813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76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 bo’lim bo’yicha jami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2540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3130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 bo’lim bo’yicha jami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1452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1751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307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b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 aktivi bo’yicha jami 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b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b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5200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b="1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6100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1700" b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 passivi bo’yicha jami 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b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b="1" spc="-1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5200</a:t>
                      </a:r>
                      <a:endParaRPr lang="ru-RU" sz="17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700" b="1" spc="-1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6100</a:t>
                      </a:r>
                      <a:endParaRPr lang="ru-RU" sz="17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865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/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712268" y="438985"/>
            <a:ext cx="10729870" cy="5910262"/>
            <a:chOff x="864" y="2304"/>
            <a:chExt cx="14976" cy="8640"/>
          </a:xfrm>
        </p:grpSpPr>
        <p:sp>
          <p:nvSpPr>
            <p:cNvPr id="6" name="Line 86"/>
            <p:cNvSpPr>
              <a:spLocks noChangeShapeType="1"/>
            </p:cNvSpPr>
            <p:nvPr/>
          </p:nvSpPr>
          <p:spPr bwMode="auto">
            <a:xfrm flipH="1">
              <a:off x="8458" y="2736"/>
              <a:ext cx="0" cy="147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7" name="Line 92"/>
            <p:cNvSpPr>
              <a:spLocks noChangeShapeType="1"/>
            </p:cNvSpPr>
            <p:nvPr/>
          </p:nvSpPr>
          <p:spPr bwMode="auto">
            <a:xfrm>
              <a:off x="6912" y="3888"/>
              <a:ext cx="0" cy="475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8" name="Rectangle 91"/>
            <p:cNvSpPr>
              <a:spLocks noChangeArrowheads="1"/>
            </p:cNvSpPr>
            <p:nvPr/>
          </p:nvSpPr>
          <p:spPr bwMode="auto">
            <a:xfrm>
              <a:off x="1760" y="4954"/>
              <a:ext cx="12960" cy="57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just"/>
              <a:r>
                <a:rPr lang="en-US" sz="1200" b="1" i="1">
                  <a:solidFill>
                    <a:srgbClr val="0000FF"/>
                  </a:solidFill>
                  <a:cs typeface="Times New Roman" pitchFamily="18" charset="0"/>
                </a:rPr>
                <a:t>                                 B  A  L A  N S  N I  N  G               T  U   R   L   A  R   I</a:t>
              </a:r>
              <a:endParaRPr lang="ru-RU" sz="1200">
                <a:solidFill>
                  <a:srgbClr val="0000FF"/>
                </a:solidFill>
                <a:cs typeface="Times New Roman" pitchFamily="18" charset="0"/>
              </a:endParaRPr>
            </a:p>
          </p:txBody>
        </p:sp>
        <p:sp>
          <p:nvSpPr>
            <p:cNvPr id="9" name="Rectangle 90"/>
            <p:cNvSpPr>
              <a:spLocks noChangeArrowheads="1"/>
            </p:cNvSpPr>
            <p:nvPr/>
          </p:nvSpPr>
          <p:spPr bwMode="auto">
            <a:xfrm>
              <a:off x="5668" y="2304"/>
              <a:ext cx="6006" cy="51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/>
              <a:r>
                <a:rPr lang="en-US" sz="1400" b="1" i="1">
                  <a:solidFill>
                    <a:srgbClr val="0000FF"/>
                  </a:solidFill>
                  <a:cs typeface="Times New Roman" pitchFamily="18" charset="0"/>
                </a:rPr>
                <a:t>Buxgalteriya balansi</a:t>
              </a:r>
              <a:endParaRPr lang="ru-RU" sz="1800">
                <a:solidFill>
                  <a:srgbClr val="0000FF"/>
                </a:solidFill>
                <a:cs typeface="Times New Roman" pitchFamily="18" charset="0"/>
              </a:endParaRPr>
            </a:p>
          </p:txBody>
        </p:sp>
        <p:sp>
          <p:nvSpPr>
            <p:cNvPr id="10" name="Rectangle 89"/>
            <p:cNvSpPr>
              <a:spLocks noChangeArrowheads="1"/>
            </p:cNvSpPr>
            <p:nvPr/>
          </p:nvSpPr>
          <p:spPr bwMode="auto">
            <a:xfrm>
              <a:off x="2361" y="3052"/>
              <a:ext cx="12188" cy="30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just"/>
              <a:r>
                <a:rPr lang="en-US" sz="1400" b="1">
                  <a:solidFill>
                    <a:srgbClr val="0000FF"/>
                  </a:solidFill>
                  <a:cs typeface="Times New Roman" pitchFamily="18" charset="0"/>
                </a:rPr>
                <a:t>                                         T U R K U M L A S H     M E Z O N L A R I </a:t>
              </a:r>
              <a:endParaRPr lang="ru-RU" sz="1800">
                <a:solidFill>
                  <a:srgbClr val="0000FF"/>
                </a:solidFill>
                <a:cs typeface="Times New Roman" pitchFamily="18" charset="0"/>
              </a:endParaRPr>
            </a:p>
          </p:txBody>
        </p:sp>
        <p:sp>
          <p:nvSpPr>
            <p:cNvPr id="11" name="Line 88"/>
            <p:cNvSpPr>
              <a:spLocks noChangeShapeType="1"/>
            </p:cNvSpPr>
            <p:nvPr/>
          </p:nvSpPr>
          <p:spPr bwMode="auto">
            <a:xfrm>
              <a:off x="2365" y="3822"/>
              <a:ext cx="0" cy="43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12" name="Line 87"/>
            <p:cNvSpPr>
              <a:spLocks noChangeShapeType="1"/>
            </p:cNvSpPr>
            <p:nvPr/>
          </p:nvSpPr>
          <p:spPr bwMode="auto">
            <a:xfrm>
              <a:off x="5393" y="3822"/>
              <a:ext cx="0" cy="43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13" name="Line 85"/>
            <p:cNvSpPr>
              <a:spLocks noChangeShapeType="1"/>
            </p:cNvSpPr>
            <p:nvPr/>
          </p:nvSpPr>
          <p:spPr bwMode="auto">
            <a:xfrm>
              <a:off x="14498" y="3822"/>
              <a:ext cx="0" cy="43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14" name="Line 84"/>
            <p:cNvSpPr>
              <a:spLocks noChangeShapeType="1"/>
            </p:cNvSpPr>
            <p:nvPr/>
          </p:nvSpPr>
          <p:spPr bwMode="auto">
            <a:xfrm flipH="1">
              <a:off x="2365" y="3822"/>
              <a:ext cx="1216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grpSp>
          <p:nvGrpSpPr>
            <p:cNvPr id="15" name="Group 68"/>
            <p:cNvGrpSpPr>
              <a:grpSpLocks/>
            </p:cNvGrpSpPr>
            <p:nvPr/>
          </p:nvGrpSpPr>
          <p:grpSpPr bwMode="auto">
            <a:xfrm>
              <a:off x="864" y="4260"/>
              <a:ext cx="2665" cy="6684"/>
              <a:chOff x="864" y="4260"/>
              <a:chExt cx="2665" cy="6684"/>
            </a:xfrm>
          </p:grpSpPr>
          <p:sp>
            <p:nvSpPr>
              <p:cNvPr id="69" name="Rectangle 83"/>
              <p:cNvSpPr>
                <a:spLocks noChangeArrowheads="1"/>
              </p:cNvSpPr>
              <p:nvPr/>
            </p:nvSpPr>
            <p:spPr bwMode="auto">
              <a:xfrm>
                <a:off x="1164" y="4260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400" b="1" i="1">
                    <a:solidFill>
                      <a:srgbClr val="0000FF"/>
                    </a:solidFill>
                    <a:cs typeface="Times New Roman" pitchFamily="18" charset="0"/>
                  </a:rPr>
                  <a:t>Tuzish vaqti bo’yicha</a:t>
                </a:r>
                <a:endParaRPr lang="ru-RU" sz="1400" b="1" i="1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70" name="Rectangle 82"/>
              <p:cNvSpPr>
                <a:spLocks noChangeArrowheads="1"/>
              </p:cNvSpPr>
              <p:nvPr/>
            </p:nvSpPr>
            <p:spPr bwMode="auto">
              <a:xfrm>
                <a:off x="1164" y="5401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Dastlabki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71" name="Rectangle 81"/>
              <p:cNvSpPr>
                <a:spLocks noChangeArrowheads="1"/>
              </p:cNvSpPr>
              <p:nvPr/>
            </p:nvSpPr>
            <p:spPr bwMode="auto">
              <a:xfrm>
                <a:off x="1164" y="6379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Joriy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72" name="Rectangle 80"/>
              <p:cNvSpPr>
                <a:spLocks noChangeArrowheads="1"/>
              </p:cNvSpPr>
              <p:nvPr/>
            </p:nvSpPr>
            <p:spPr bwMode="auto">
              <a:xfrm>
                <a:off x="1164" y="7357"/>
                <a:ext cx="2365" cy="65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Sanasiyalovchi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73" name="Rectangle 79"/>
              <p:cNvSpPr>
                <a:spLocks noChangeArrowheads="1"/>
              </p:cNvSpPr>
              <p:nvPr/>
            </p:nvSpPr>
            <p:spPr bwMode="auto">
              <a:xfrm>
                <a:off x="1164" y="8336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Tugatish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74" name="Rectangle 78"/>
              <p:cNvSpPr>
                <a:spLocks noChangeArrowheads="1"/>
              </p:cNvSpPr>
              <p:nvPr/>
            </p:nvSpPr>
            <p:spPr bwMode="auto">
              <a:xfrm>
                <a:off x="1164" y="9314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Bo’linish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75" name="Rectangle 77"/>
              <p:cNvSpPr>
                <a:spLocks noChangeArrowheads="1"/>
              </p:cNvSpPr>
              <p:nvPr/>
            </p:nvSpPr>
            <p:spPr bwMode="auto">
              <a:xfrm>
                <a:off x="1164" y="10292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Birlashtirish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76" name="Line 76"/>
              <p:cNvSpPr>
                <a:spLocks noChangeShapeType="1"/>
              </p:cNvSpPr>
              <p:nvPr/>
            </p:nvSpPr>
            <p:spPr bwMode="auto">
              <a:xfrm>
                <a:off x="864" y="4586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77" name="Line 75"/>
              <p:cNvSpPr>
                <a:spLocks noChangeShapeType="1"/>
              </p:cNvSpPr>
              <p:nvPr/>
            </p:nvSpPr>
            <p:spPr bwMode="auto">
              <a:xfrm>
                <a:off x="864" y="5727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78" name="Line 74"/>
              <p:cNvSpPr>
                <a:spLocks noChangeShapeType="1"/>
              </p:cNvSpPr>
              <p:nvPr/>
            </p:nvSpPr>
            <p:spPr bwMode="auto">
              <a:xfrm>
                <a:off x="864" y="6705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79" name="Line 73"/>
              <p:cNvSpPr>
                <a:spLocks noChangeShapeType="1"/>
              </p:cNvSpPr>
              <p:nvPr/>
            </p:nvSpPr>
            <p:spPr bwMode="auto">
              <a:xfrm>
                <a:off x="864" y="7684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80" name="Line 72"/>
              <p:cNvSpPr>
                <a:spLocks noChangeShapeType="1"/>
              </p:cNvSpPr>
              <p:nvPr/>
            </p:nvSpPr>
            <p:spPr bwMode="auto">
              <a:xfrm>
                <a:off x="864" y="8662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81" name="Line 71"/>
              <p:cNvSpPr>
                <a:spLocks noChangeShapeType="1"/>
              </p:cNvSpPr>
              <p:nvPr/>
            </p:nvSpPr>
            <p:spPr bwMode="auto">
              <a:xfrm>
                <a:off x="864" y="9640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82" name="Line 70"/>
              <p:cNvSpPr>
                <a:spLocks noChangeShapeType="1"/>
              </p:cNvSpPr>
              <p:nvPr/>
            </p:nvSpPr>
            <p:spPr bwMode="auto">
              <a:xfrm>
                <a:off x="864" y="10618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83" name="Line 69"/>
              <p:cNvSpPr>
                <a:spLocks noChangeShapeType="1"/>
              </p:cNvSpPr>
              <p:nvPr/>
            </p:nvSpPr>
            <p:spPr bwMode="auto">
              <a:xfrm flipV="1">
                <a:off x="864" y="4586"/>
                <a:ext cx="0" cy="6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</p:grpSp>
        <p:grpSp>
          <p:nvGrpSpPr>
            <p:cNvPr id="16" name="Group 57"/>
            <p:cNvGrpSpPr>
              <a:grpSpLocks/>
            </p:cNvGrpSpPr>
            <p:nvPr/>
          </p:nvGrpSpPr>
          <p:grpSpPr bwMode="auto">
            <a:xfrm>
              <a:off x="3744" y="4260"/>
              <a:ext cx="2635" cy="3750"/>
              <a:chOff x="3744" y="4260"/>
              <a:chExt cx="2635" cy="3750"/>
            </a:xfrm>
          </p:grpSpPr>
          <p:sp>
            <p:nvSpPr>
              <p:cNvPr id="59" name="Rectangle 67"/>
              <p:cNvSpPr>
                <a:spLocks noChangeArrowheads="1"/>
              </p:cNvSpPr>
              <p:nvPr/>
            </p:nvSpPr>
            <p:spPr bwMode="auto">
              <a:xfrm>
                <a:off x="4014" y="4260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400" b="1" i="1">
                    <a:solidFill>
                      <a:srgbClr val="0000FF"/>
                    </a:solidFill>
                    <a:cs typeface="Times New Roman" pitchFamily="18" charset="0"/>
                  </a:rPr>
                  <a:t>Tuzish manbasi bo’yicha</a:t>
                </a:r>
                <a:endParaRPr lang="ru-RU" sz="1400" b="1" i="1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60" name="Rectangle 66"/>
              <p:cNvSpPr>
                <a:spLocks noChangeArrowheads="1"/>
              </p:cNvSpPr>
              <p:nvPr/>
            </p:nvSpPr>
            <p:spPr bwMode="auto">
              <a:xfrm>
                <a:off x="4014" y="5401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Inventar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61" name="Rectangle 65"/>
              <p:cNvSpPr>
                <a:spLocks noChangeArrowheads="1"/>
              </p:cNvSpPr>
              <p:nvPr/>
            </p:nvSpPr>
            <p:spPr bwMode="auto">
              <a:xfrm>
                <a:off x="4014" y="6379"/>
                <a:ext cx="2365" cy="65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Daftar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62" name="Rectangle 64"/>
              <p:cNvSpPr>
                <a:spLocks noChangeArrowheads="1"/>
              </p:cNvSpPr>
              <p:nvPr/>
            </p:nvSpPr>
            <p:spPr bwMode="auto">
              <a:xfrm>
                <a:off x="4014" y="7358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400">
                    <a:solidFill>
                      <a:srgbClr val="0000FF"/>
                    </a:solidFill>
                    <a:cs typeface="Times New Roman" pitchFamily="18" charset="0"/>
                  </a:rPr>
                  <a:t>Bosh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grpSp>
            <p:nvGrpSpPr>
              <p:cNvPr id="63" name="Group 58"/>
              <p:cNvGrpSpPr>
                <a:grpSpLocks/>
              </p:cNvGrpSpPr>
              <p:nvPr/>
            </p:nvGrpSpPr>
            <p:grpSpPr bwMode="auto">
              <a:xfrm>
                <a:off x="3744" y="4586"/>
                <a:ext cx="300" cy="3098"/>
                <a:chOff x="4176" y="4320"/>
                <a:chExt cx="288" cy="2736"/>
              </a:xfrm>
            </p:grpSpPr>
            <p:sp>
              <p:nvSpPr>
                <p:cNvPr id="64" name="Line 63"/>
                <p:cNvSpPr>
                  <a:spLocks noChangeShapeType="1"/>
                </p:cNvSpPr>
                <p:nvPr/>
              </p:nvSpPr>
              <p:spPr bwMode="auto">
                <a:xfrm>
                  <a:off x="4176" y="4320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65" name="Line 62"/>
                <p:cNvSpPr>
                  <a:spLocks noChangeShapeType="1"/>
                </p:cNvSpPr>
                <p:nvPr/>
              </p:nvSpPr>
              <p:spPr bwMode="auto">
                <a:xfrm>
                  <a:off x="4176" y="5328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66" name="Line 61"/>
                <p:cNvSpPr>
                  <a:spLocks noChangeShapeType="1"/>
                </p:cNvSpPr>
                <p:nvPr/>
              </p:nvSpPr>
              <p:spPr bwMode="auto">
                <a:xfrm>
                  <a:off x="4176" y="6192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67" name="Line 60"/>
                <p:cNvSpPr>
                  <a:spLocks noChangeShapeType="1"/>
                </p:cNvSpPr>
                <p:nvPr/>
              </p:nvSpPr>
              <p:spPr bwMode="auto">
                <a:xfrm>
                  <a:off x="4176" y="7056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68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4176" y="4320"/>
                  <a:ext cx="0" cy="273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7271" y="4260"/>
              <a:ext cx="2665" cy="3750"/>
              <a:chOff x="6869" y="4260"/>
              <a:chExt cx="2665" cy="3750"/>
            </a:xfrm>
          </p:grpSpPr>
          <p:sp>
            <p:nvSpPr>
              <p:cNvPr id="49" name="Rectangle 56"/>
              <p:cNvSpPr>
                <a:spLocks noChangeArrowheads="1"/>
              </p:cNvSpPr>
              <p:nvPr/>
            </p:nvSpPr>
            <p:spPr bwMode="auto">
              <a:xfrm>
                <a:off x="7170" y="4260"/>
                <a:ext cx="2364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400" b="1" i="1">
                    <a:solidFill>
                      <a:srgbClr val="0000FF"/>
                    </a:solidFill>
                    <a:cs typeface="Times New Roman" pitchFamily="18" charset="0"/>
                  </a:rPr>
                  <a:t>Axborotlar hajmi bo’yicha</a:t>
                </a:r>
                <a:endParaRPr lang="ru-RU" sz="1400" b="1" i="1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7170" y="5401"/>
                <a:ext cx="2364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Yakka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51" name="Rectangle 54"/>
              <p:cNvSpPr>
                <a:spLocks noChangeArrowheads="1"/>
              </p:cNvSpPr>
              <p:nvPr/>
            </p:nvSpPr>
            <p:spPr bwMode="auto">
              <a:xfrm>
                <a:off x="7170" y="6379"/>
                <a:ext cx="2364" cy="65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Yig’ma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52" name="Rectangle 53"/>
              <p:cNvSpPr>
                <a:spLocks noChangeArrowheads="1"/>
              </p:cNvSpPr>
              <p:nvPr/>
            </p:nvSpPr>
            <p:spPr bwMode="auto">
              <a:xfrm>
                <a:off x="7170" y="7358"/>
                <a:ext cx="2364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900">
                    <a:solidFill>
                      <a:srgbClr val="0000FF"/>
                    </a:solidFill>
                    <a:cs typeface="Times New Roman" pitchFamily="18" charset="0"/>
                  </a:rPr>
                  <a:t>Umumlashtirilgan (konsolidatsiyalangan) balans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grpSp>
            <p:nvGrpSpPr>
              <p:cNvPr id="53" name="Group 47"/>
              <p:cNvGrpSpPr>
                <a:grpSpLocks/>
              </p:cNvGrpSpPr>
              <p:nvPr/>
            </p:nvGrpSpPr>
            <p:grpSpPr bwMode="auto">
              <a:xfrm>
                <a:off x="6869" y="4586"/>
                <a:ext cx="301" cy="3098"/>
                <a:chOff x="4176" y="4320"/>
                <a:chExt cx="288" cy="2736"/>
              </a:xfrm>
            </p:grpSpPr>
            <p:sp>
              <p:nvSpPr>
                <p:cNvPr id="54" name="Line 52"/>
                <p:cNvSpPr>
                  <a:spLocks noChangeShapeType="1"/>
                </p:cNvSpPr>
                <p:nvPr/>
              </p:nvSpPr>
              <p:spPr bwMode="auto">
                <a:xfrm>
                  <a:off x="4176" y="4320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55" name="Line 51"/>
                <p:cNvSpPr>
                  <a:spLocks noChangeShapeType="1"/>
                </p:cNvSpPr>
                <p:nvPr/>
              </p:nvSpPr>
              <p:spPr bwMode="auto">
                <a:xfrm>
                  <a:off x="4176" y="5328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56" name="Line 50"/>
                <p:cNvSpPr>
                  <a:spLocks noChangeShapeType="1"/>
                </p:cNvSpPr>
                <p:nvPr/>
              </p:nvSpPr>
              <p:spPr bwMode="auto">
                <a:xfrm>
                  <a:off x="4176" y="6192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57" name="Line 49"/>
                <p:cNvSpPr>
                  <a:spLocks noChangeShapeType="1"/>
                </p:cNvSpPr>
                <p:nvPr/>
              </p:nvSpPr>
              <p:spPr bwMode="auto">
                <a:xfrm>
                  <a:off x="4176" y="7056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58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4176" y="4320"/>
                  <a:ext cx="0" cy="273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8" name="Group 36"/>
            <p:cNvGrpSpPr>
              <a:grpSpLocks/>
            </p:cNvGrpSpPr>
            <p:nvPr/>
          </p:nvGrpSpPr>
          <p:grpSpPr bwMode="auto">
            <a:xfrm>
              <a:off x="10323" y="3822"/>
              <a:ext cx="2664" cy="3210"/>
              <a:chOff x="10323" y="3822"/>
              <a:chExt cx="2664" cy="3210"/>
            </a:xfrm>
          </p:grpSpPr>
          <p:sp>
            <p:nvSpPr>
              <p:cNvPr id="40" name="Line 45"/>
              <p:cNvSpPr>
                <a:spLocks noChangeShapeType="1"/>
              </p:cNvSpPr>
              <p:nvPr/>
            </p:nvSpPr>
            <p:spPr bwMode="auto">
              <a:xfrm>
                <a:off x="11448" y="3822"/>
                <a:ext cx="0" cy="43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41" name="Rectangle 44"/>
              <p:cNvSpPr>
                <a:spLocks noChangeArrowheads="1"/>
              </p:cNvSpPr>
              <p:nvPr/>
            </p:nvSpPr>
            <p:spPr bwMode="auto">
              <a:xfrm>
                <a:off x="10623" y="4260"/>
                <a:ext cx="2364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400" b="1" i="1">
                    <a:solidFill>
                      <a:srgbClr val="0000FF"/>
                    </a:solidFill>
                    <a:cs typeface="Times New Roman" pitchFamily="18" charset="0"/>
                  </a:rPr>
                  <a:t>Faoliyat turi bo’yicha</a:t>
                </a:r>
                <a:endParaRPr lang="ru-RU" sz="1400" b="1" i="1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42" name="Rectangle 43"/>
              <p:cNvSpPr>
                <a:spLocks noChangeArrowheads="1"/>
              </p:cNvSpPr>
              <p:nvPr/>
            </p:nvSpPr>
            <p:spPr bwMode="auto">
              <a:xfrm>
                <a:off x="10623" y="5401"/>
                <a:ext cx="2364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Asosiy faoliyat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auto">
              <a:xfrm>
                <a:off x="10623" y="6379"/>
                <a:ext cx="2364" cy="65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Asosiy bo’lmagan faoliyat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grpSp>
            <p:nvGrpSpPr>
              <p:cNvPr id="44" name="Group 37"/>
              <p:cNvGrpSpPr>
                <a:grpSpLocks/>
              </p:cNvGrpSpPr>
              <p:nvPr/>
            </p:nvGrpSpPr>
            <p:grpSpPr bwMode="auto">
              <a:xfrm>
                <a:off x="10323" y="4586"/>
                <a:ext cx="300" cy="2120"/>
                <a:chOff x="10224" y="4320"/>
                <a:chExt cx="288" cy="1872"/>
              </a:xfrm>
            </p:grpSpPr>
            <p:sp>
              <p:nvSpPr>
                <p:cNvPr id="45" name="Line 41"/>
                <p:cNvSpPr>
                  <a:spLocks noChangeShapeType="1"/>
                </p:cNvSpPr>
                <p:nvPr/>
              </p:nvSpPr>
              <p:spPr bwMode="auto">
                <a:xfrm>
                  <a:off x="10224" y="4320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46" name="Line 40"/>
                <p:cNvSpPr>
                  <a:spLocks noChangeShapeType="1"/>
                </p:cNvSpPr>
                <p:nvPr/>
              </p:nvSpPr>
              <p:spPr bwMode="auto">
                <a:xfrm>
                  <a:off x="10224" y="5328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47" name="Line 39"/>
                <p:cNvSpPr>
                  <a:spLocks noChangeShapeType="1"/>
                </p:cNvSpPr>
                <p:nvPr/>
              </p:nvSpPr>
              <p:spPr bwMode="auto">
                <a:xfrm>
                  <a:off x="10224" y="6192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48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10224" y="4320"/>
                  <a:ext cx="0" cy="1872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9" name="Group 21"/>
            <p:cNvGrpSpPr>
              <a:grpSpLocks/>
            </p:cNvGrpSpPr>
            <p:nvPr/>
          </p:nvGrpSpPr>
          <p:grpSpPr bwMode="auto">
            <a:xfrm>
              <a:off x="13148" y="4260"/>
              <a:ext cx="2692" cy="4728"/>
              <a:chOff x="13148" y="4260"/>
              <a:chExt cx="2692" cy="4728"/>
            </a:xfrm>
          </p:grpSpPr>
          <p:sp>
            <p:nvSpPr>
              <p:cNvPr id="28" name="Rectangle 35"/>
              <p:cNvSpPr>
                <a:spLocks noChangeArrowheads="1"/>
              </p:cNvSpPr>
              <p:nvPr/>
            </p:nvSpPr>
            <p:spPr bwMode="auto">
              <a:xfrm>
                <a:off x="13475" y="4260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400" b="1" i="1">
                    <a:solidFill>
                      <a:srgbClr val="0000FF"/>
                    </a:solidFill>
                    <a:cs typeface="Times New Roman" pitchFamily="18" charset="0"/>
                  </a:rPr>
                  <a:t>Mulkchilik shakli bo’yicha</a:t>
                </a:r>
                <a:endParaRPr lang="ru-RU" sz="1400" b="1" i="1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29" name="Rectangle 34"/>
              <p:cNvSpPr>
                <a:spLocks noChangeArrowheads="1"/>
              </p:cNvSpPr>
              <p:nvPr/>
            </p:nvSpPr>
            <p:spPr bwMode="auto">
              <a:xfrm>
                <a:off x="13475" y="5401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Davlat (unitar) korxona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0" name="Rectangle 33"/>
              <p:cNvSpPr>
                <a:spLocks noChangeArrowheads="1"/>
              </p:cNvSpPr>
              <p:nvPr/>
            </p:nvSpPr>
            <p:spPr bwMode="auto">
              <a:xfrm>
                <a:off x="13475" y="6379"/>
                <a:ext cx="2365" cy="65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Xususiy mulkchilik korxonasi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1" name="Rectangle 32"/>
              <p:cNvSpPr>
                <a:spLocks noChangeArrowheads="1"/>
              </p:cNvSpPr>
              <p:nvPr/>
            </p:nvSpPr>
            <p:spPr bwMode="auto">
              <a:xfrm>
                <a:off x="13475" y="7358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200">
                    <a:solidFill>
                      <a:srgbClr val="0000FF"/>
                    </a:solidFill>
                    <a:cs typeface="Times New Roman" pitchFamily="18" charset="0"/>
                  </a:rPr>
                  <a:t>Aralash mulkchilik korxonasi balansi 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/>
            </p:nvSpPr>
            <p:spPr bwMode="auto">
              <a:xfrm>
                <a:off x="13475" y="8336"/>
                <a:ext cx="2365" cy="65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300">
                    <a:solidFill>
                      <a:srgbClr val="0000FF"/>
                    </a:solidFill>
                    <a:cs typeface="Times New Roman" pitchFamily="18" charset="0"/>
                  </a:rPr>
                  <a:t>Jamoat tashkilotlari balansi</a:t>
                </a:r>
                <a:endParaRPr lang="ru-RU" sz="1800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grpSp>
            <p:nvGrpSpPr>
              <p:cNvPr id="33" name="Group 24"/>
              <p:cNvGrpSpPr>
                <a:grpSpLocks/>
              </p:cNvGrpSpPr>
              <p:nvPr/>
            </p:nvGrpSpPr>
            <p:grpSpPr bwMode="auto">
              <a:xfrm>
                <a:off x="13148" y="4586"/>
                <a:ext cx="309" cy="4105"/>
                <a:chOff x="12951" y="4320"/>
                <a:chExt cx="297" cy="3626"/>
              </a:xfrm>
            </p:grpSpPr>
            <p:sp>
              <p:nvSpPr>
                <p:cNvPr id="36" name="Line 29"/>
                <p:cNvSpPr>
                  <a:spLocks noChangeShapeType="1"/>
                </p:cNvSpPr>
                <p:nvPr/>
              </p:nvSpPr>
              <p:spPr bwMode="auto">
                <a:xfrm>
                  <a:off x="12960" y="4320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37" name="Line 28"/>
                <p:cNvSpPr>
                  <a:spLocks noChangeShapeType="1"/>
                </p:cNvSpPr>
                <p:nvPr/>
              </p:nvSpPr>
              <p:spPr bwMode="auto">
                <a:xfrm>
                  <a:off x="12960" y="6192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38" name="Line 27"/>
                <p:cNvSpPr>
                  <a:spLocks noChangeShapeType="1"/>
                </p:cNvSpPr>
                <p:nvPr/>
              </p:nvSpPr>
              <p:spPr bwMode="auto">
                <a:xfrm>
                  <a:off x="12960" y="7056"/>
                  <a:ext cx="28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39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2951" y="4320"/>
                  <a:ext cx="0" cy="362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</p:grpSp>
          <p:sp>
            <p:nvSpPr>
              <p:cNvPr id="34" name="Line 23"/>
              <p:cNvSpPr>
                <a:spLocks noChangeShapeType="1"/>
              </p:cNvSpPr>
              <p:nvPr/>
            </p:nvSpPr>
            <p:spPr bwMode="auto">
              <a:xfrm>
                <a:off x="13175" y="5727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35" name="Line 22"/>
              <p:cNvSpPr>
                <a:spLocks noChangeShapeType="1"/>
              </p:cNvSpPr>
              <p:nvPr/>
            </p:nvSpPr>
            <p:spPr bwMode="auto">
              <a:xfrm>
                <a:off x="13175" y="8662"/>
                <a:ext cx="3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</p:grpSp>
        <p:grpSp>
          <p:nvGrpSpPr>
            <p:cNvPr id="20" name="Group 13"/>
            <p:cNvGrpSpPr>
              <a:grpSpLocks/>
            </p:cNvGrpSpPr>
            <p:nvPr/>
          </p:nvGrpSpPr>
          <p:grpSpPr bwMode="auto">
            <a:xfrm>
              <a:off x="5918" y="8208"/>
              <a:ext cx="4162" cy="2592"/>
              <a:chOff x="5918" y="8208"/>
              <a:chExt cx="4162" cy="2592"/>
            </a:xfrm>
          </p:grpSpPr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>
                <a:off x="6048" y="8848"/>
                <a:ext cx="0" cy="168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2" name="Rectangle 19"/>
              <p:cNvSpPr>
                <a:spLocks noChangeArrowheads="1"/>
              </p:cNvSpPr>
              <p:nvPr/>
            </p:nvSpPr>
            <p:spPr bwMode="auto">
              <a:xfrm>
                <a:off x="5918" y="8208"/>
                <a:ext cx="4162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en-US" sz="1400" b="1" i="1">
                    <a:solidFill>
                      <a:srgbClr val="0000FF"/>
                    </a:solidFill>
                    <a:cs typeface="Times New Roman" pitchFamily="18" charset="0"/>
                  </a:rPr>
                  <a:t>Tozalik darajasi bo’yicha</a:t>
                </a:r>
                <a:endParaRPr lang="ru-RU" sz="1800" b="1" i="1">
                  <a:solidFill>
                    <a:srgbClr val="0000FF"/>
                  </a:solidFill>
                  <a:cs typeface="Times New Roman" pitchFamily="18" charset="0"/>
                </a:endParaRPr>
              </a:p>
            </p:txBody>
          </p:sp>
          <p:grpSp>
            <p:nvGrpSpPr>
              <p:cNvPr id="23" name="Group 14"/>
              <p:cNvGrpSpPr>
                <a:grpSpLocks/>
              </p:cNvGrpSpPr>
              <p:nvPr/>
            </p:nvGrpSpPr>
            <p:grpSpPr bwMode="auto">
              <a:xfrm>
                <a:off x="6048" y="9072"/>
                <a:ext cx="4032" cy="1728"/>
                <a:chOff x="5184" y="9072"/>
                <a:chExt cx="4896" cy="1728"/>
              </a:xfrm>
            </p:grpSpPr>
            <p:sp>
              <p:nvSpPr>
                <p:cNvPr id="24" name="Rectangle 18"/>
                <p:cNvSpPr>
                  <a:spLocks noChangeArrowheads="1"/>
                </p:cNvSpPr>
                <p:nvPr/>
              </p:nvSpPr>
              <p:spPr bwMode="auto">
                <a:xfrm>
                  <a:off x="5918" y="9072"/>
                  <a:ext cx="4162" cy="72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pPr algn="ctr">
                    <a:tabLst>
                      <a:tab pos="449263" algn="r"/>
                      <a:tab pos="2636838" algn="ctr"/>
                      <a:tab pos="5273675" algn="r"/>
                    </a:tabLst>
                  </a:pPr>
                  <a:r>
                    <a:rPr lang="en-US" sz="1400">
                      <a:solidFill>
                        <a:srgbClr val="0000FF"/>
                      </a:solidFill>
                      <a:cs typeface="Times New Roman" pitchFamily="18" charset="0"/>
                    </a:rPr>
                    <a:t>Brutto balans</a:t>
                  </a:r>
                  <a:endParaRPr lang="ru-RU" sz="1800">
                    <a:solidFill>
                      <a:srgbClr val="0000FF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5" name="Rectangle 17"/>
                <p:cNvSpPr>
                  <a:spLocks noChangeArrowheads="1"/>
                </p:cNvSpPr>
                <p:nvPr/>
              </p:nvSpPr>
              <p:spPr bwMode="auto">
                <a:xfrm>
                  <a:off x="5918" y="10080"/>
                  <a:ext cx="4162" cy="72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pPr algn="ctr">
                    <a:tabLst>
                      <a:tab pos="449263" algn="r"/>
                      <a:tab pos="2636838" algn="ctr"/>
                      <a:tab pos="5273675" algn="r"/>
                    </a:tabLst>
                  </a:pPr>
                  <a:r>
                    <a:rPr lang="en-US" sz="1400">
                      <a:solidFill>
                        <a:srgbClr val="0000FF"/>
                      </a:solidFill>
                      <a:cs typeface="Times New Roman" pitchFamily="18" charset="0"/>
                    </a:rPr>
                    <a:t>Netto balans</a:t>
                  </a:r>
                  <a:endParaRPr lang="ru-RU" sz="1800">
                    <a:solidFill>
                      <a:srgbClr val="0000FF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6" name="Line 16"/>
                <p:cNvSpPr>
                  <a:spLocks noChangeShapeType="1"/>
                </p:cNvSpPr>
                <p:nvPr/>
              </p:nvSpPr>
              <p:spPr bwMode="auto">
                <a:xfrm>
                  <a:off x="5184" y="9576"/>
                  <a:ext cx="73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auto">
                <a:xfrm>
                  <a:off x="5184" y="10512"/>
                  <a:ext cx="73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ru-RU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4083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/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1881273" y="1345554"/>
            <a:ext cx="8215312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 dirty="0" err="1">
                <a:solidFill>
                  <a:srgbClr val="CC0000"/>
                </a:solidFill>
              </a:rPr>
              <a:t>Xo’jalik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muomalalari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ta’sirida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balansda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ro’y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beradigan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br>
              <a:rPr lang="en-US" b="1" dirty="0">
                <a:solidFill>
                  <a:srgbClr val="CC0000"/>
                </a:solidFill>
              </a:rPr>
            </a:br>
            <a:r>
              <a:rPr lang="en-US" b="1" dirty="0" err="1">
                <a:solidFill>
                  <a:srgbClr val="CC0000"/>
                </a:solidFill>
              </a:rPr>
              <a:t>o’zgarishlar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va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ularning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 smtClean="0">
                <a:solidFill>
                  <a:srgbClr val="CC0000"/>
                </a:solidFill>
              </a:rPr>
              <a:t>tavsifi</a:t>
            </a:r>
            <a:endParaRPr lang="ru-RU" b="1" dirty="0">
              <a:solidFill>
                <a:srgbClr val="CC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494260"/>
              </p:ext>
            </p:extLst>
          </p:nvPr>
        </p:nvGraphicFramePr>
        <p:xfrm>
          <a:off x="788846" y="2186022"/>
          <a:ext cx="10734211" cy="2926001"/>
        </p:xfrm>
        <a:graphic>
          <a:graphicData uri="http://schemas.openxmlformats.org/drawingml/2006/table">
            <a:tbl>
              <a:tblPr/>
              <a:tblGrid>
                <a:gridCol w="3491871"/>
                <a:gridCol w="1495263"/>
                <a:gridCol w="3741670"/>
                <a:gridCol w="2005407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 err="1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Aktiv</a:t>
                      </a:r>
                      <a:endParaRPr lang="ru-RU" sz="4000" b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</a:t>
                      </a:r>
                      <a:b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 so’m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Passiv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 </a:t>
                      </a:r>
                      <a:b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m.so’m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 vositalar 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1312600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Ustav kapitali .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1448960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Materiallar 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24200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Hodimlar bilan mehnat haqi bo’yicha hisoblashuvlar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39890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4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dirty="0" err="1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</a:t>
                      </a:r>
                      <a:r>
                        <a:rPr lang="ru-RU" sz="2400" b="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ishlab</a:t>
                      </a:r>
                      <a:r>
                        <a:rPr lang="ru-RU" sz="2400" b="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chiqarish</a:t>
                      </a:r>
                      <a:r>
                        <a:rPr lang="ru-RU" sz="2400" b="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4800" b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43850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Hisob-kitob scheti 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134400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Mol etkazib beruvchilar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26200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dirty="0" err="1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</a:t>
                      </a:r>
                      <a:endParaRPr lang="ru-RU" sz="4800" b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1515050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 </a:t>
                      </a:r>
                      <a:endParaRPr lang="ru-RU" sz="4800" b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1515050</a:t>
                      </a:r>
                      <a:endParaRPr lang="ru-RU" sz="4800" b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38880" y="142298"/>
            <a:ext cx="113835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0" algn="ctr" fontAlgn="base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Xo`jalik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muomalalari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ta‘sirida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balansda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sodir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bo`ladigan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o`zgarishlar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553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/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528510" y="672525"/>
            <a:ext cx="10962179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620713" algn="just"/>
            <a:r>
              <a:rPr lang="en-US" b="1" dirty="0">
                <a:solidFill>
                  <a:srgbClr val="CC0000"/>
                </a:solidFill>
              </a:rPr>
              <a:t>1-muomala.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Qiymati</a:t>
            </a:r>
            <a:r>
              <a:rPr lang="en-US" dirty="0">
                <a:solidFill>
                  <a:srgbClr val="0000CC"/>
                </a:solidFill>
              </a:rPr>
              <a:t> 8600 </a:t>
            </a:r>
            <a:r>
              <a:rPr lang="en-US" dirty="0" err="1">
                <a:solidFill>
                  <a:srgbClr val="0000CC"/>
                </a:solidFill>
              </a:rPr>
              <a:t>ming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so’mlik</a:t>
            </a:r>
            <a:r>
              <a:rPr lang="en-US" dirty="0">
                <a:solidFill>
                  <a:srgbClr val="0000CC"/>
                </a:solidFill>
              </a:rPr>
              <a:t> material </a:t>
            </a:r>
            <a:r>
              <a:rPr lang="en-US" dirty="0" err="1">
                <a:solidFill>
                  <a:srgbClr val="0000CC"/>
                </a:solidFill>
              </a:rPr>
              <a:t>ombordan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asosiy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ishlab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chiqarishga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berildi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va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sarflandi</a:t>
            </a:r>
            <a:r>
              <a:rPr lang="en-US" dirty="0">
                <a:solidFill>
                  <a:srgbClr val="0000CC"/>
                </a:solidFill>
              </a:rPr>
              <a:t>.</a:t>
            </a:r>
            <a:endParaRPr lang="ru-RU" dirty="0">
              <a:solidFill>
                <a:srgbClr val="0000CC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150867"/>
              </p:ext>
            </p:extLst>
          </p:nvPr>
        </p:nvGraphicFramePr>
        <p:xfrm>
          <a:off x="648502" y="1451340"/>
          <a:ext cx="10842188" cy="2133600"/>
        </p:xfrm>
        <a:graphic>
          <a:graphicData uri="http://schemas.openxmlformats.org/drawingml/2006/table">
            <a:tbl>
              <a:tblPr/>
              <a:tblGrid>
                <a:gridCol w="3526997"/>
                <a:gridCol w="1510303"/>
                <a:gridCol w="3779308"/>
                <a:gridCol w="202558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Aktiv</a:t>
                      </a:r>
                      <a:endParaRPr lang="ru-RU" sz="3600" b="1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</a:t>
                      </a:r>
                      <a:b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 so’m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Passiv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 </a:t>
                      </a:r>
                      <a:b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m.so’m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 vositalar 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1312600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Ustav kapitali .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1448960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Materiallar</a:t>
                      </a:r>
                      <a:r>
                        <a:rPr lang="ru-RU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(-</a:t>
                      </a:r>
                      <a:r>
                        <a:rPr lang="ru-RU" sz="2000" b="1" dirty="0" smtClean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8600)</a:t>
                      </a:r>
                      <a:endParaRPr lang="ru-RU" sz="44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15600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odimlar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bilan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mehnat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haqi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bo’yicha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hisoblashuvlar</a:t>
                      </a:r>
                      <a:endParaRPr lang="ru-RU" sz="44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39890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</a:t>
                      </a:r>
                      <a:r>
                        <a:rPr lang="ru-RU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ishlab</a:t>
                      </a:r>
                      <a:r>
                        <a:rPr lang="ru-RU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chiqarish</a:t>
                      </a:r>
                      <a:r>
                        <a:rPr lang="ru-RU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(+</a:t>
                      </a:r>
                      <a:r>
                        <a:rPr lang="ru-RU" sz="2000" b="1" dirty="0" smtClean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8600)</a:t>
                      </a:r>
                      <a:endParaRPr lang="ru-RU" sz="44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52450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Hisob-kitob scheti 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134400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Mol etkazib beruvchilar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26200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1515050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 </a:t>
                      </a:r>
                      <a:endParaRPr lang="ru-RU" sz="44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1515050</a:t>
                      </a:r>
                      <a:endParaRPr lang="ru-RU" sz="44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472339"/>
              </p:ext>
            </p:extLst>
          </p:nvPr>
        </p:nvGraphicFramePr>
        <p:xfrm>
          <a:off x="3899209" y="5075645"/>
          <a:ext cx="3149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Формула" r:id="rId3" imgW="1231366" imgH="253890" progId="Equation.3">
                  <p:embed/>
                </p:oleObj>
              </mc:Choice>
              <mc:Fallback>
                <p:oleObj name="Формула" r:id="rId3" imgW="1231366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9209" y="5075645"/>
                        <a:ext cx="3149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7639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639763" y="750888"/>
            <a:ext cx="109804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723900" algn="just"/>
            <a:r>
              <a:rPr lang="en-US" sz="2200" b="1" dirty="0">
                <a:solidFill>
                  <a:srgbClr val="990033"/>
                </a:solidFill>
              </a:rPr>
              <a:t>2-muomala</a:t>
            </a:r>
            <a:r>
              <a:rPr lang="en-US" sz="2200" dirty="0">
                <a:solidFill>
                  <a:srgbClr val="990033"/>
                </a:solidFill>
              </a:rPr>
              <a:t>. </a:t>
            </a:r>
            <a:r>
              <a:rPr lang="en-US" sz="2200" dirty="0" err="1">
                <a:solidFill>
                  <a:srgbClr val="0000CC"/>
                </a:solidFill>
              </a:rPr>
              <a:t>Xodimlarga</a:t>
            </a:r>
            <a:r>
              <a:rPr lang="en-US" sz="2200" dirty="0">
                <a:solidFill>
                  <a:srgbClr val="0000CC"/>
                </a:solidFill>
              </a:rPr>
              <a:t> </a:t>
            </a:r>
            <a:r>
              <a:rPr lang="en-US" sz="2200" dirty="0" err="1">
                <a:solidFill>
                  <a:srgbClr val="0000CC"/>
                </a:solidFill>
              </a:rPr>
              <a:t>hisoblangan</a:t>
            </a:r>
            <a:r>
              <a:rPr lang="en-US" sz="2200" dirty="0">
                <a:solidFill>
                  <a:srgbClr val="0000CC"/>
                </a:solidFill>
              </a:rPr>
              <a:t> </a:t>
            </a:r>
            <a:r>
              <a:rPr lang="en-US" sz="2200" dirty="0" err="1">
                <a:solidFill>
                  <a:srgbClr val="0000CC"/>
                </a:solidFill>
              </a:rPr>
              <a:t>ish</a:t>
            </a:r>
            <a:r>
              <a:rPr lang="en-US" sz="2200" dirty="0">
                <a:solidFill>
                  <a:srgbClr val="0000CC"/>
                </a:solidFill>
              </a:rPr>
              <a:t> </a:t>
            </a:r>
            <a:r>
              <a:rPr lang="en-US" sz="2200" dirty="0" err="1">
                <a:solidFill>
                  <a:srgbClr val="0000CC"/>
                </a:solidFill>
              </a:rPr>
              <a:t>haqi</a:t>
            </a:r>
            <a:r>
              <a:rPr lang="en-US" sz="2200" dirty="0">
                <a:solidFill>
                  <a:srgbClr val="0000CC"/>
                </a:solidFill>
              </a:rPr>
              <a:t> </a:t>
            </a:r>
            <a:r>
              <a:rPr lang="en-US" sz="2200" dirty="0" err="1">
                <a:solidFill>
                  <a:srgbClr val="0000CC"/>
                </a:solidFill>
              </a:rPr>
              <a:t>summasidan</a:t>
            </a:r>
            <a:r>
              <a:rPr lang="en-US" sz="2200" dirty="0">
                <a:solidFill>
                  <a:srgbClr val="0000CC"/>
                </a:solidFill>
              </a:rPr>
              <a:t> 1450 </a:t>
            </a:r>
            <a:r>
              <a:rPr lang="en-US" sz="2200" dirty="0" err="1">
                <a:solidFill>
                  <a:srgbClr val="0000CC"/>
                </a:solidFill>
              </a:rPr>
              <a:t>so’m</a:t>
            </a:r>
            <a:r>
              <a:rPr lang="en-US" sz="2200" dirty="0">
                <a:solidFill>
                  <a:srgbClr val="0000CC"/>
                </a:solidFill>
              </a:rPr>
              <a:t> </a:t>
            </a:r>
            <a:r>
              <a:rPr lang="en-US" sz="2200" dirty="0" err="1">
                <a:solidFill>
                  <a:srgbClr val="0000CC"/>
                </a:solidFill>
              </a:rPr>
              <a:t>daromad</a:t>
            </a:r>
            <a:r>
              <a:rPr lang="en-US" sz="2200" dirty="0">
                <a:solidFill>
                  <a:srgbClr val="0000CC"/>
                </a:solidFill>
              </a:rPr>
              <a:t> </a:t>
            </a:r>
            <a:r>
              <a:rPr lang="en-US" sz="2200" dirty="0" err="1">
                <a:solidFill>
                  <a:srgbClr val="0000CC"/>
                </a:solidFill>
              </a:rPr>
              <a:t>solig’i</a:t>
            </a:r>
            <a:r>
              <a:rPr lang="en-US" sz="2200" dirty="0">
                <a:solidFill>
                  <a:srgbClr val="0000CC"/>
                </a:solidFill>
              </a:rPr>
              <a:t> </a:t>
            </a:r>
            <a:r>
              <a:rPr lang="en-US" sz="2200" dirty="0" err="1">
                <a:solidFill>
                  <a:srgbClr val="0000CC"/>
                </a:solidFill>
              </a:rPr>
              <a:t>ushlandi</a:t>
            </a:r>
            <a:r>
              <a:rPr lang="en-US" sz="2200" dirty="0">
                <a:solidFill>
                  <a:srgbClr val="0000CC"/>
                </a:solidFill>
              </a:rPr>
              <a:t>. </a:t>
            </a:r>
            <a:endParaRPr lang="ru-RU" sz="2200" dirty="0">
              <a:solidFill>
                <a:srgbClr val="0000CC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207434"/>
              </p:ext>
            </p:extLst>
          </p:nvPr>
        </p:nvGraphicFramePr>
        <p:xfrm>
          <a:off x="776835" y="1520825"/>
          <a:ext cx="10702097" cy="2743200"/>
        </p:xfrm>
        <a:graphic>
          <a:graphicData uri="http://schemas.openxmlformats.org/drawingml/2006/table">
            <a:tbl>
              <a:tblPr/>
              <a:tblGrid>
                <a:gridCol w="3481426"/>
                <a:gridCol w="1492540"/>
                <a:gridCol w="3728723"/>
                <a:gridCol w="1999408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Aktiv</a:t>
                      </a:r>
                      <a:endParaRPr lang="ru-RU" sz="2000" b="1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</a:t>
                      </a:r>
                      <a:b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 so’m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Passiv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 </a:t>
                      </a:r>
                      <a:b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m.so’m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 vositalar 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1312600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Ustav kapitali .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1448960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Materiallar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(-86000)</a:t>
                      </a:r>
                      <a:endParaRPr lang="ru-RU" sz="20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15600</a:t>
                      </a:r>
                      <a:endParaRPr lang="ru-RU" sz="2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odimlar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bilan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mehnat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haqi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bo’yicha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hisoblashuvlar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(-1450)</a:t>
                      </a:r>
                      <a:endParaRPr lang="ru-RU" sz="20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38440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 ishlab chiqarish (+86000)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52450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Byudjet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bilan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hisob-kitoblar</a:t>
                      </a:r>
                      <a:r>
                        <a:rPr lang="en-US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20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r>
                        <a:rPr lang="en-US" sz="20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1450)</a:t>
                      </a:r>
                      <a:endParaRPr lang="ru-RU" sz="20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1450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Hisob-kitob scheti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134400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Mol etkazib beruvchilar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26200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1515050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1515050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917891"/>
              </p:ext>
            </p:extLst>
          </p:nvPr>
        </p:nvGraphicFramePr>
        <p:xfrm>
          <a:off x="3626299" y="5010993"/>
          <a:ext cx="43592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Формула" r:id="rId3" imgW="1269449" imgH="253890" progId="Equation.3">
                  <p:embed/>
                </p:oleObj>
              </mc:Choice>
              <mc:Fallback>
                <p:oleObj name="Формула" r:id="rId3" imgW="1269449" imgH="25389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6299" y="5010993"/>
                        <a:ext cx="435927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5552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/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642937" y="785813"/>
            <a:ext cx="10961041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534988" algn="just"/>
            <a:r>
              <a:rPr lang="en-US" b="1" dirty="0">
                <a:solidFill>
                  <a:srgbClr val="CC0000"/>
                </a:solidFill>
              </a:rPr>
              <a:t>3-Muomala.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Boshqa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xo’jalikdan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tekinga</a:t>
            </a:r>
            <a:r>
              <a:rPr lang="en-US" dirty="0">
                <a:solidFill>
                  <a:srgbClr val="0000CC"/>
                </a:solidFill>
              </a:rPr>
              <a:t> 39800,0 </a:t>
            </a:r>
            <a:r>
              <a:rPr lang="en-US" dirty="0" err="1">
                <a:solidFill>
                  <a:srgbClr val="0000CC"/>
                </a:solidFill>
              </a:rPr>
              <a:t>ming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so’mlik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asosiy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vosita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qabul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qilib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olindi</a:t>
            </a:r>
            <a:r>
              <a:rPr lang="en-US" dirty="0">
                <a:solidFill>
                  <a:srgbClr val="0000CC"/>
                </a:solidFill>
              </a:rPr>
              <a:t>. Bu </a:t>
            </a:r>
            <a:r>
              <a:rPr lang="en-US" dirty="0" err="1">
                <a:solidFill>
                  <a:srgbClr val="0000CC"/>
                </a:solidFill>
              </a:rPr>
              <a:t>muomala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natijasida</a:t>
            </a:r>
            <a:r>
              <a:rPr lang="en-US" dirty="0">
                <a:solidFill>
                  <a:srgbClr val="0000CC"/>
                </a:solidFill>
              </a:rPr>
              <a:t> </a:t>
            </a:r>
            <a:endParaRPr lang="ru-RU" dirty="0">
              <a:solidFill>
                <a:srgbClr val="0000CC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287263"/>
              </p:ext>
            </p:extLst>
          </p:nvPr>
        </p:nvGraphicFramePr>
        <p:xfrm>
          <a:off x="726780" y="1641672"/>
          <a:ext cx="10755817" cy="2606040"/>
        </p:xfrm>
        <a:graphic>
          <a:graphicData uri="http://schemas.openxmlformats.org/drawingml/2006/table">
            <a:tbl>
              <a:tblPr/>
              <a:tblGrid>
                <a:gridCol w="3736492"/>
                <a:gridCol w="1402216"/>
                <a:gridCol w="4115215"/>
                <a:gridCol w="150189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Aktiv</a:t>
                      </a:r>
                      <a:endParaRPr lang="ru-RU" sz="1900" b="1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2" marR="25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</a:t>
                      </a:r>
                      <a:b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 so’m</a:t>
                      </a:r>
                    </a:p>
                  </a:txBody>
                  <a:tcPr marL="25402" marR="25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Passiv</a:t>
                      </a:r>
                    </a:p>
                  </a:txBody>
                  <a:tcPr marL="25402" marR="25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 </a:t>
                      </a:r>
                      <a:b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 so’m</a:t>
                      </a:r>
                    </a:p>
                  </a:txBody>
                  <a:tcPr marL="25402" marR="25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vositalar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(+39800)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1352400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Ustav kapitali .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1448960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Materiallar (-86000)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15600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Rezerv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kapitali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(+39800)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39800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ishlab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chiqarish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(+86000)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52450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1900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odimlar</a:t>
                      </a:r>
                      <a:r>
                        <a:rPr lang="en-US" sz="19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bilan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mehnat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haqi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bo’yicha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hisoblashuvlar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(-1450)</a:t>
                      </a:r>
                      <a:endParaRPr lang="ru-RU" sz="19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38440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Byudjet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bilan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hisob-kitoblar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r>
                        <a:rPr lang="en-US" sz="19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1450)</a:t>
                      </a:r>
                      <a:endParaRPr lang="ru-RU" sz="19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Hisob-kitob scheti 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134400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Mol etkazib beruvchilar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26200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1554850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 </a:t>
                      </a:r>
                    </a:p>
                  </a:txBody>
                  <a:tcPr marL="25402" marR="25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1554850</a:t>
                      </a:r>
                    </a:p>
                  </a:txBody>
                  <a:tcPr marL="25402" marR="2540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563268"/>
              </p:ext>
            </p:extLst>
          </p:nvPr>
        </p:nvGraphicFramePr>
        <p:xfrm>
          <a:off x="4264039" y="5057691"/>
          <a:ext cx="35909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Формула" r:id="rId3" imgW="1244600" imgH="254000" progId="Equation.3">
                  <p:embed/>
                </p:oleObj>
              </mc:Choice>
              <mc:Fallback>
                <p:oleObj name="Формула" r:id="rId3" imgW="12446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4039" y="5057691"/>
                        <a:ext cx="359092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5575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/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661904" y="457796"/>
            <a:ext cx="10861154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534988" algn="just"/>
            <a:r>
              <a:rPr lang="en-US" b="1" dirty="0">
                <a:solidFill>
                  <a:srgbClr val="CC0000"/>
                </a:solidFill>
              </a:rPr>
              <a:t>4-Muomala</a:t>
            </a:r>
            <a:r>
              <a:rPr lang="en-US" dirty="0">
                <a:solidFill>
                  <a:srgbClr val="CC0000"/>
                </a:solidFill>
              </a:rPr>
              <a:t>. </a:t>
            </a:r>
            <a:r>
              <a:rPr lang="en-US" dirty="0" err="1">
                <a:solidFill>
                  <a:srgbClr val="0000CC"/>
                </a:solidFill>
              </a:rPr>
              <a:t>Mol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etkazib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beruvchilarga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hisob-kitob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schetidan</a:t>
            </a:r>
            <a:r>
              <a:rPr lang="en-US" dirty="0">
                <a:solidFill>
                  <a:srgbClr val="0000CC"/>
                </a:solidFill>
              </a:rPr>
              <a:t> 13900,0 </a:t>
            </a:r>
            <a:r>
              <a:rPr lang="en-US" dirty="0" err="1">
                <a:solidFill>
                  <a:srgbClr val="0000CC"/>
                </a:solidFill>
              </a:rPr>
              <a:t>ming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so’m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qarz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puli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o’tkazildi</a:t>
            </a:r>
            <a:r>
              <a:rPr lang="en-US" dirty="0">
                <a:solidFill>
                  <a:srgbClr val="0000CC"/>
                </a:solidFill>
              </a:rPr>
              <a:t>. </a:t>
            </a:r>
            <a:endParaRPr lang="ru-RU" dirty="0">
              <a:solidFill>
                <a:srgbClr val="0000CC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000178"/>
              </p:ext>
            </p:extLst>
          </p:nvPr>
        </p:nvGraphicFramePr>
        <p:xfrm>
          <a:off x="725502" y="1412538"/>
          <a:ext cx="10724727" cy="3292476"/>
        </p:xfrm>
        <a:graphic>
          <a:graphicData uri="http://schemas.openxmlformats.org/drawingml/2006/table">
            <a:tbl>
              <a:tblPr/>
              <a:tblGrid>
                <a:gridCol w="3653931"/>
                <a:gridCol w="1460199"/>
                <a:gridCol w="3652213"/>
                <a:gridCol w="1958384"/>
              </a:tblGrid>
              <a:tr h="5487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Aktiv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</a:t>
                      </a:r>
                      <a:b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 so’m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Passiv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Summa, </a:t>
                      </a:r>
                      <a:b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m. so’m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 vositalar (+39800)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1352400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Ustav kapitali .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1448960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Materiallar (-86000)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15600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Rezerv kapitali (+39800)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39800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11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Asosiy</a:t>
                      </a:r>
                      <a:r>
                        <a:rPr lang="ru-RU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ishlab</a:t>
                      </a:r>
                      <a:r>
                        <a:rPr lang="ru-RU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chiqarish</a:t>
                      </a:r>
                      <a:r>
                        <a:rPr lang="ru-RU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(+86000)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52450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1800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odimlar</a:t>
                      </a:r>
                      <a:r>
                        <a:rPr lang="en-US" sz="18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bilan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mehnat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haqi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bo’yicha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hisoblashuvlar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(-1450)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38440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7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Byudjet bilan hisob-kitoblar (</a:t>
                      </a: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r>
                        <a:rPr lang="en-US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1450)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1450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7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Hisob-kitob</a:t>
                      </a:r>
                      <a:r>
                        <a:rPr lang="en-GB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GB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scheti</a:t>
                      </a:r>
                      <a:r>
                        <a:rPr lang="en-GB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br>
                        <a:rPr lang="en-GB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GB" sz="18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(-13900)</a:t>
                      </a:r>
                      <a:endParaRPr lang="ru-RU" sz="40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120500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Mol </a:t>
                      </a:r>
                      <a:r>
                        <a:rPr lang="en-GB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etkazib</a:t>
                      </a:r>
                      <a:r>
                        <a:rPr lang="en-GB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GB" sz="1800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beruvchilar</a:t>
                      </a:r>
                      <a:r>
                        <a:rPr lang="en-GB" sz="18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</a:t>
                      </a:r>
                      <a:r>
                        <a:rPr lang="en-GB" sz="1800" b="1" dirty="0" smtClean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(-13900</a:t>
                      </a:r>
                      <a:r>
                        <a:rPr lang="en-GB" sz="18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40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12300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</a:t>
                      </a:r>
                      <a:endParaRPr lang="ru-RU" sz="400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1540950</a:t>
                      </a:r>
                      <a:endParaRPr lang="ru-RU" sz="40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Balans</a:t>
                      </a:r>
                      <a:r>
                        <a:rPr lang="en-GB" sz="1800" dirty="0">
                          <a:solidFill>
                            <a:srgbClr val="0000CC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42577E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1540950</a:t>
                      </a:r>
                      <a:endParaRPr lang="ru-RU" sz="4000" b="1" dirty="0">
                        <a:solidFill>
                          <a:srgbClr val="42577E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722699"/>
              </p:ext>
            </p:extLst>
          </p:nvPr>
        </p:nvGraphicFramePr>
        <p:xfrm>
          <a:off x="3683141" y="5081039"/>
          <a:ext cx="423068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Формула" r:id="rId3" imgW="1167893" imgH="253890" progId="Equation.3">
                  <p:embed/>
                </p:oleObj>
              </mc:Choice>
              <mc:Fallback>
                <p:oleObj name="Формула" r:id="rId3" imgW="1167893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141" y="5081039"/>
                        <a:ext cx="423068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0498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477430" y="849313"/>
            <a:ext cx="10883787" cy="5330825"/>
            <a:chOff x="2018" y="2592"/>
            <a:chExt cx="12960" cy="6336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>
              <a:off x="12633" y="4608"/>
              <a:ext cx="0" cy="43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 flipH="1">
              <a:off x="6336" y="7344"/>
              <a:ext cx="6336" cy="72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12672" y="7344"/>
              <a:ext cx="0" cy="72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5472" y="4689"/>
              <a:ext cx="1872" cy="288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H="1">
              <a:off x="3372" y="4650"/>
              <a:ext cx="2016" cy="43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8886" y="3498"/>
              <a:ext cx="4176" cy="288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H="1">
              <a:off x="5472" y="3498"/>
              <a:ext cx="3600" cy="288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grpSp>
          <p:nvGrpSpPr>
            <p:cNvPr id="13" name="Group 9"/>
            <p:cNvGrpSpPr>
              <a:grpSpLocks/>
            </p:cNvGrpSpPr>
            <p:nvPr/>
          </p:nvGrpSpPr>
          <p:grpSpPr bwMode="auto">
            <a:xfrm>
              <a:off x="2018" y="2592"/>
              <a:ext cx="12960" cy="6336"/>
              <a:chOff x="2018" y="2592"/>
              <a:chExt cx="12960" cy="6336"/>
            </a:xfrm>
          </p:grpSpPr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6759" y="2592"/>
                <a:ext cx="4742" cy="9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ru-RU" sz="2000">
                    <a:solidFill>
                      <a:srgbClr val="0000CC"/>
                    </a:solidFill>
                    <a:cs typeface="Times New Roman" pitchFamily="18" charset="0"/>
                  </a:rPr>
                  <a:t>Xo’jalik </a:t>
                </a:r>
                <a:br>
                  <a:rPr lang="ru-RU" sz="2000">
                    <a:solidFill>
                      <a:srgbClr val="0000CC"/>
                    </a:solidFill>
                    <a:cs typeface="Times New Roman" pitchFamily="18" charset="0"/>
                  </a:rPr>
                </a:br>
                <a:r>
                  <a:rPr lang="ru-RU" sz="2000">
                    <a:solidFill>
                      <a:srgbClr val="0000CC"/>
                    </a:solidFill>
                    <a:cs typeface="Times New Roman" pitchFamily="18" charset="0"/>
                  </a:rPr>
                  <a:t>muomalalari </a:t>
                </a:r>
                <a:endParaRPr lang="ru-RU" sz="440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10237" y="3799"/>
                <a:ext cx="4741" cy="9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spcAft>
                    <a:spcPts val="1000"/>
                  </a:spcAft>
                </a:pP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Balans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valyutasiga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ta’sir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ko’rsatadi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endParaRPr lang="ru-RU" sz="4400" dirty="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16" name="Rectangle 12"/>
              <p:cNvSpPr>
                <a:spLocks noChangeArrowheads="1"/>
              </p:cNvSpPr>
              <p:nvPr/>
            </p:nvSpPr>
            <p:spPr bwMode="auto">
              <a:xfrm>
                <a:off x="3282" y="3799"/>
                <a:ext cx="4742" cy="9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spcAft>
                    <a:spcPts val="1000"/>
                  </a:spcAft>
                </a:pPr>
                <a:r>
                  <a:rPr lang="en-US" sz="2000">
                    <a:solidFill>
                      <a:srgbClr val="0000CC"/>
                    </a:solidFill>
                    <a:cs typeface="Times New Roman" pitchFamily="18" charset="0"/>
                  </a:rPr>
                  <a:t>Balans valyutasiga ta’sir ko’rsatmaydi </a:t>
                </a:r>
                <a:endParaRPr lang="ru-RU" sz="440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2018" y="5006"/>
                <a:ext cx="2529" cy="241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spcAft>
                    <a:spcPts val="1000"/>
                  </a:spcAft>
                </a:pP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Faqat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aktiv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rgbClr val="0000CC"/>
                    </a:solidFill>
                    <a:cs typeface="Times New Roman" pitchFamily="18" charset="0"/>
                  </a:rPr>
                  <a:t>schyotlarda</a:t>
                </a:r>
                <a:r>
                  <a:rPr lang="en-US" sz="2000" dirty="0" smtClean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aks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ettiriladi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</a:p>
              <a:p>
                <a:pPr algn="ctr">
                  <a:spcAft>
                    <a:spcPts val="1000"/>
                  </a:spcAft>
                </a:pP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(I tip)</a:t>
                </a:r>
                <a:endParaRPr lang="ru-RU" sz="4400" dirty="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6127" y="5006"/>
                <a:ext cx="2529" cy="241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Faqat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passiv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rgbClr val="0000CC"/>
                    </a:solidFill>
                    <a:cs typeface="Times New Roman" pitchFamily="18" charset="0"/>
                  </a:rPr>
                  <a:t>schyotlarda</a:t>
                </a:r>
                <a:r>
                  <a:rPr lang="en-US" sz="2000" dirty="0" smtClean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aks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ettiriladi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</a:p>
              <a:p>
                <a:pPr algn="ctr"/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(II tip)</a:t>
                </a:r>
                <a:endParaRPr lang="ru-RU" sz="4400" dirty="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10237" y="5006"/>
                <a:ext cx="4741" cy="241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spcAft>
                    <a:spcPts val="1000"/>
                  </a:spcAft>
                </a:pPr>
                <a:endParaRPr lang="ru-RU" sz="2000" dirty="0">
                  <a:solidFill>
                    <a:srgbClr val="0000CC"/>
                  </a:solidFill>
                  <a:cs typeface="Times New Roman" pitchFamily="18" charset="0"/>
                </a:endParaRPr>
              </a:p>
              <a:p>
                <a:pPr algn="ctr">
                  <a:spcAft>
                    <a:spcPts val="1000"/>
                  </a:spcAft>
                </a:pP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Aktiv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rgbClr val="0000CC"/>
                    </a:solidFill>
                    <a:cs typeface="Times New Roman" pitchFamily="18" charset="0"/>
                  </a:rPr>
                  <a:t>schyotlarda</a:t>
                </a:r>
                <a:r>
                  <a:rPr lang="en-US" sz="2000" dirty="0" smtClean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passiv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rgbClr val="0000CC"/>
                    </a:solidFill>
                    <a:cs typeface="Times New Roman" pitchFamily="18" charset="0"/>
                  </a:rPr>
                  <a:t>schyotlar</a:t>
                </a:r>
                <a:r>
                  <a:rPr lang="en-US" sz="2000" dirty="0" smtClean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CC"/>
                    </a:solidFill>
                    <a:cs typeface="Times New Roman" pitchFamily="18" charset="0"/>
                  </a:rPr>
                  <a:t>bilan</a:t>
                </a:r>
                <a:r>
                  <a:rPr lang="en-US" sz="2000" dirty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rgbClr val="0000CC"/>
                    </a:solidFill>
                    <a:cs typeface="Times New Roman" pitchFamily="18" charset="0"/>
                  </a:rPr>
                  <a:t>bog’lanadi</a:t>
                </a:r>
                <a:r>
                  <a:rPr lang="en-US" sz="2000" dirty="0" smtClean="0">
                    <a:solidFill>
                      <a:srgbClr val="0000CC"/>
                    </a:solidFill>
                    <a:cs typeface="Times New Roman" pitchFamily="18" charset="0"/>
                  </a:rPr>
                  <a:t> </a:t>
                </a:r>
                <a:endParaRPr lang="ru-RU" sz="4400" dirty="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10237" y="8023"/>
                <a:ext cx="4741" cy="9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spcAft>
                    <a:spcPts val="1000"/>
                  </a:spcAft>
                </a:pPr>
                <a:r>
                  <a:rPr lang="en-US" sz="2000">
                    <a:solidFill>
                      <a:srgbClr val="0000CC"/>
                    </a:solidFill>
                    <a:cs typeface="Times New Roman" pitchFamily="18" charset="0"/>
                  </a:rPr>
                  <a:t>Balans valyutasini kamaytiradi </a:t>
                </a:r>
              </a:p>
              <a:p>
                <a:pPr algn="ctr">
                  <a:spcAft>
                    <a:spcPts val="1000"/>
                  </a:spcAft>
                </a:pPr>
                <a:r>
                  <a:rPr lang="en-US" sz="2000">
                    <a:solidFill>
                      <a:srgbClr val="0000CC"/>
                    </a:solidFill>
                    <a:cs typeface="Times New Roman" pitchFamily="18" charset="0"/>
                  </a:rPr>
                  <a:t>(IV tip)</a:t>
                </a:r>
                <a:endParaRPr lang="ru-RU" sz="440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3915" y="8023"/>
                <a:ext cx="4741" cy="9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spcAft>
                    <a:spcPts val="1000"/>
                  </a:spcAft>
                </a:pPr>
                <a:r>
                  <a:rPr lang="en-US" sz="2000">
                    <a:solidFill>
                      <a:srgbClr val="0000CC"/>
                    </a:solidFill>
                    <a:cs typeface="Times New Roman" pitchFamily="18" charset="0"/>
                  </a:rPr>
                  <a:t>Balans valyutasini ko’paytiradi </a:t>
                </a:r>
              </a:p>
              <a:p>
                <a:pPr algn="ctr">
                  <a:spcAft>
                    <a:spcPts val="1000"/>
                  </a:spcAft>
                </a:pPr>
                <a:r>
                  <a:rPr lang="en-US" sz="2000">
                    <a:solidFill>
                      <a:srgbClr val="0000CC"/>
                    </a:solidFill>
                    <a:cs typeface="Times New Roman" pitchFamily="18" charset="0"/>
                  </a:rPr>
                  <a:t>(III tip)</a:t>
                </a:r>
                <a:endParaRPr lang="ru-RU" sz="4400">
                  <a:solidFill>
                    <a:srgbClr val="0000CC"/>
                  </a:solidFill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558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14</a:t>
            </a:fld>
            <a:endParaRPr lang="en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09545233"/>
              </p:ext>
            </p:extLst>
          </p:nvPr>
        </p:nvGraphicFramePr>
        <p:xfrm>
          <a:off x="725487" y="1299703"/>
          <a:ext cx="11120892" cy="4866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023457" y="273765"/>
            <a:ext cx="10477849" cy="803771"/>
          </a:xfrm>
          <a:prstGeom prst="roundRect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BALANSGA QO`YILADIGAN ASOSIY TALABLAR: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315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дписи русские вектор: стоковые векторные изображения, иллюстрации |  Depositphot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3" b="12022"/>
          <a:stretch/>
        </p:blipFill>
        <p:spPr bwMode="auto">
          <a:xfrm>
            <a:off x="-8160" y="444"/>
            <a:ext cx="12246992" cy="683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37129" y="1707776"/>
            <a:ext cx="9695330" cy="31700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0" dirty="0" err="1" smtClean="0"/>
              <a:t>E`tiboringiz</a:t>
            </a:r>
            <a:r>
              <a:rPr lang="en-US" sz="10000" dirty="0" smtClean="0"/>
              <a:t> </a:t>
            </a:r>
            <a:r>
              <a:rPr lang="en-US" sz="10000" dirty="0" err="1" smtClean="0"/>
              <a:t>uchun</a:t>
            </a:r>
            <a:r>
              <a:rPr lang="en-US" sz="10000" dirty="0" smtClean="0"/>
              <a:t> </a:t>
            </a:r>
            <a:r>
              <a:rPr lang="en-US" sz="10000" dirty="0" err="1" smtClean="0"/>
              <a:t>rahmat</a:t>
            </a:r>
            <a:r>
              <a:rPr lang="en-US" sz="10000" dirty="0" smtClean="0"/>
              <a:t>!</a:t>
            </a:r>
            <a:endParaRPr lang="ru-RU" sz="10000" dirty="0"/>
          </a:p>
        </p:txBody>
      </p:sp>
    </p:spTree>
    <p:extLst>
      <p:ext uri="{BB962C8B-B14F-4D97-AF65-F5344CB8AC3E}">
        <p14:creationId xmlns:p14="http://schemas.microsoft.com/office/powerpoint/2010/main" val="207318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5022</TotalTime>
  <Words>843</Words>
  <Application>Microsoft Office PowerPoint</Application>
  <PresentationFormat>Произвольный</PresentationFormat>
  <Paragraphs>310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BalticaUzbek</vt:lpstr>
      <vt:lpstr>Times New Roman</vt:lpstr>
      <vt:lpstr>Calibri Light</vt:lpstr>
      <vt:lpstr>Calibri</vt:lpstr>
      <vt:lpstr>Тема Office</vt:lpstr>
      <vt:lpstr>Формула</vt:lpstr>
      <vt:lpstr>Презентация PowerPoint</vt:lpstr>
      <vt:lpstr>Reja: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политика: сущность, необходимость, принципы</dc:title>
  <dc:creator>best</dc:creator>
  <cp:lastModifiedBy>Пользователь</cp:lastModifiedBy>
  <cp:revision>366</cp:revision>
  <dcterms:modified xsi:type="dcterms:W3CDTF">2024-11-14T16:43:18Z</dcterms:modified>
</cp:coreProperties>
</file>