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6"/>
  </p:notesMasterIdLst>
  <p:sldIdLst>
    <p:sldId id="372" r:id="rId2"/>
    <p:sldId id="373" r:id="rId3"/>
    <p:sldId id="257" r:id="rId4"/>
    <p:sldId id="407" r:id="rId5"/>
    <p:sldId id="408" r:id="rId6"/>
    <p:sldId id="409" r:id="rId7"/>
    <p:sldId id="410" r:id="rId8"/>
    <p:sldId id="411" r:id="rId9"/>
    <p:sldId id="412" r:id="rId10"/>
    <p:sldId id="413" r:id="rId11"/>
    <p:sldId id="414" r:id="rId12"/>
    <p:sldId id="415" r:id="rId13"/>
    <p:sldId id="416" r:id="rId14"/>
    <p:sldId id="406" r:id="rId15"/>
  </p:sldIdLst>
  <p:sldSz cx="12241213" cy="6840538"/>
  <p:notesSz cx="6858000" cy="9144000"/>
  <p:embeddedFontLs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55">
          <p15:clr>
            <a:srgbClr val="A4A3A4"/>
          </p15:clr>
        </p15:guide>
        <p15:guide id="4" pos="38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  <a:srgbClr val="000000"/>
    <a:srgbClr val="003CB4"/>
    <a:srgbClr val="0192FF"/>
    <a:srgbClr val="B3DEFF"/>
    <a:srgbClr val="004DE6"/>
    <a:srgbClr val="3377FF"/>
    <a:srgbClr val="C2FAD3"/>
    <a:srgbClr val="FFE6CD"/>
    <a:srgbClr val="FFD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4B654E-E53D-48D6-9EEA-6E3DEC54C69B}">
  <a:tblStyle styleId="{4B4B654E-E53D-48D6-9EEA-6E3DEC54C6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63" autoAdjust="0"/>
    <p:restoredTop sz="94660"/>
  </p:normalViewPr>
  <p:slideViewPr>
    <p:cSldViewPr snapToGrid="0">
      <p:cViewPr varScale="1">
        <p:scale>
          <a:sx n="75" d="100"/>
          <a:sy n="75" d="100"/>
        </p:scale>
        <p:origin x="-360" y="-102"/>
      </p:cViewPr>
      <p:guideLst>
        <p:guide orient="horz" pos="1620"/>
        <p:guide orient="horz" pos="2155"/>
        <p:guide pos="2880"/>
        <p:guide pos="3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97235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92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92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92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92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92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92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92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92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92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9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8091" y="2125002"/>
            <a:ext cx="10405031" cy="146628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6182" y="3876305"/>
            <a:ext cx="8568849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3389637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5971331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6973" y="4395680"/>
            <a:ext cx="10405031" cy="135860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6973" y="2899313"/>
            <a:ext cx="10405031" cy="149636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7882911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0331" y="1591376"/>
            <a:ext cx="7270346" cy="45033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94699" y="1591376"/>
            <a:ext cx="7272471" cy="45033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9837003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61" y="273939"/>
            <a:ext cx="11017092" cy="114009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2060" y="1531204"/>
            <a:ext cx="5408662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2060" y="2169337"/>
            <a:ext cx="5408662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18368" y="1531204"/>
            <a:ext cx="5410786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18368" y="2169337"/>
            <a:ext cx="5410786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7944148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5202074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59957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63" y="272356"/>
            <a:ext cx="4027275" cy="11590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5974" y="272355"/>
            <a:ext cx="6843178" cy="58382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2063" y="1431447"/>
            <a:ext cx="4027275" cy="46791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317062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9363" y="4788378"/>
            <a:ext cx="7344728" cy="5652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9363" y="611216"/>
            <a:ext cx="7344728" cy="41043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9363" y="5353671"/>
            <a:ext cx="7344728" cy="8028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181385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768418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882055" y="273940"/>
            <a:ext cx="3685115" cy="582079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20331" y="273940"/>
            <a:ext cx="10857702" cy="582079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858031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620528" y="3818450"/>
            <a:ext cx="5481236" cy="1542463"/>
          </a:xfrm>
          <a:prstGeom prst="rect">
            <a:avLst/>
          </a:prstGeom>
        </p:spPr>
        <p:txBody>
          <a:bodyPr spcFirstLastPara="1" wrap="square" lIns="122098" tIns="122098" rIns="122098" bIns="122098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620528" y="5287102"/>
            <a:ext cx="5481236" cy="1043736"/>
          </a:xfrm>
          <a:prstGeom prst="rect">
            <a:avLst/>
          </a:prstGeom>
        </p:spPr>
        <p:txBody>
          <a:bodyPr spcFirstLastPara="1" wrap="square" lIns="122098" tIns="122098" rIns="122098" bIns="122098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700">
                <a:solidFill>
                  <a:schemeClr val="accent5"/>
                </a:solidFill>
              </a:defRPr>
            </a:lvl1pPr>
            <a:lvl2pPr lvl="1" rtl="0">
              <a:spcBef>
                <a:spcPts val="1336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700">
                <a:solidFill>
                  <a:schemeClr val="accent5"/>
                </a:solidFill>
              </a:defRPr>
            </a:lvl2pPr>
            <a:lvl3pPr lvl="2" rtl="0">
              <a:spcBef>
                <a:spcPts val="1336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700">
                <a:solidFill>
                  <a:schemeClr val="accent5"/>
                </a:solidFill>
              </a:defRPr>
            </a:lvl3pPr>
            <a:lvl4pPr lvl="3" rtl="0">
              <a:spcBef>
                <a:spcPts val="1336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700">
                <a:solidFill>
                  <a:schemeClr val="accent5"/>
                </a:solidFill>
              </a:defRPr>
            </a:lvl4pPr>
            <a:lvl5pPr lvl="4" rtl="0">
              <a:spcBef>
                <a:spcPts val="1336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700">
                <a:solidFill>
                  <a:schemeClr val="accent5"/>
                </a:solidFill>
              </a:defRPr>
            </a:lvl5pPr>
            <a:lvl6pPr lvl="5" rtl="0">
              <a:spcBef>
                <a:spcPts val="1336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700">
                <a:solidFill>
                  <a:schemeClr val="accent5"/>
                </a:solidFill>
              </a:defRPr>
            </a:lvl6pPr>
            <a:lvl7pPr lvl="6" rtl="0">
              <a:spcBef>
                <a:spcPts val="1336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700">
                <a:solidFill>
                  <a:schemeClr val="accent5"/>
                </a:solidFill>
              </a:defRPr>
            </a:lvl7pPr>
            <a:lvl8pPr lvl="7" rtl="0">
              <a:spcBef>
                <a:spcPts val="1336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700">
                <a:solidFill>
                  <a:schemeClr val="accent5"/>
                </a:solidFill>
              </a:defRPr>
            </a:lvl8pPr>
            <a:lvl9pPr lvl="8" rtl="0">
              <a:spcBef>
                <a:spcPts val="1336"/>
              </a:spcBef>
              <a:spcAft>
                <a:spcPts val="1336"/>
              </a:spcAft>
              <a:buClr>
                <a:schemeClr val="accent5"/>
              </a:buClr>
              <a:buSzPts val="2000"/>
              <a:buNone/>
              <a:defRPr sz="27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10198333" y="6166259"/>
            <a:ext cx="1991205" cy="419729"/>
          </a:xfrm>
          <a:prstGeom prst="rect">
            <a:avLst/>
          </a:prstGeom>
        </p:spPr>
        <p:txBody>
          <a:bodyPr spcFirstLastPara="1" wrap="square" lIns="122098" tIns="122098" rIns="122098" bIns="122098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1090082" y="522100"/>
            <a:ext cx="7039501" cy="1018999"/>
          </a:xfrm>
          <a:prstGeom prst="rect">
            <a:avLst/>
          </a:prstGeom>
        </p:spPr>
        <p:txBody>
          <a:bodyPr spcFirstLastPara="1" wrap="square" lIns="122098" tIns="122098" rIns="122098" bIns="122098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090082" y="2045429"/>
            <a:ext cx="4522582" cy="3623151"/>
          </a:xfrm>
          <a:prstGeom prst="rect">
            <a:avLst/>
          </a:prstGeom>
        </p:spPr>
        <p:txBody>
          <a:bodyPr spcFirstLastPara="1" wrap="square" lIns="122098" tIns="122098" rIns="122098" bIns="122098" anchor="t" anchorCtr="0">
            <a:noAutofit/>
          </a:bodyPr>
          <a:lstStyle>
            <a:lvl1pPr marL="610591" lvl="0" indent="-474904">
              <a:spcBef>
                <a:spcPts val="801"/>
              </a:spcBef>
              <a:spcAft>
                <a:spcPts val="0"/>
              </a:spcAft>
              <a:buSzPts val="2000"/>
              <a:buChar char="▰"/>
              <a:defRPr sz="2700"/>
            </a:lvl1pPr>
            <a:lvl2pPr marL="1221181" lvl="1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2pPr>
            <a:lvl3pPr marL="1831772" lvl="2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3pPr>
            <a:lvl4pPr marL="2442362" lvl="3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4pPr>
            <a:lvl5pPr marL="3052953" lvl="4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5pPr>
            <a:lvl6pPr marL="3663544" lvl="5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6pPr>
            <a:lvl7pPr marL="4274134" lvl="6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7pPr>
            <a:lvl8pPr marL="4884725" lvl="7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8pPr>
            <a:lvl9pPr marL="5495315" lvl="8" indent="-474904">
              <a:spcBef>
                <a:spcPts val="1336"/>
              </a:spcBef>
              <a:spcAft>
                <a:spcPts val="1336"/>
              </a:spcAft>
              <a:buSzPts val="2000"/>
              <a:buChar char="▻"/>
              <a:defRPr sz="27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5885157" y="2045429"/>
            <a:ext cx="4522582" cy="3623151"/>
          </a:xfrm>
          <a:prstGeom prst="rect">
            <a:avLst/>
          </a:prstGeom>
        </p:spPr>
        <p:txBody>
          <a:bodyPr spcFirstLastPara="1" wrap="square" lIns="122098" tIns="122098" rIns="122098" bIns="122098" anchor="t" anchorCtr="0">
            <a:noAutofit/>
          </a:bodyPr>
          <a:lstStyle>
            <a:lvl1pPr marL="610591" lvl="0" indent="-474904">
              <a:spcBef>
                <a:spcPts val="801"/>
              </a:spcBef>
              <a:spcAft>
                <a:spcPts val="0"/>
              </a:spcAft>
              <a:buSzPts val="2000"/>
              <a:buChar char="▰"/>
              <a:defRPr sz="2700"/>
            </a:lvl1pPr>
            <a:lvl2pPr marL="1221181" lvl="1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2pPr>
            <a:lvl3pPr marL="1831772" lvl="2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3pPr>
            <a:lvl4pPr marL="2442362" lvl="3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4pPr>
            <a:lvl5pPr marL="3052953" lvl="4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5pPr>
            <a:lvl6pPr marL="3663544" lvl="5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6pPr>
            <a:lvl7pPr marL="4274134" lvl="6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7pPr>
            <a:lvl8pPr marL="4884725" lvl="7" indent="-474904">
              <a:spcBef>
                <a:spcPts val="1336"/>
              </a:spcBef>
              <a:spcAft>
                <a:spcPts val="0"/>
              </a:spcAft>
              <a:buSzPts val="2000"/>
              <a:buChar char="▻"/>
              <a:defRPr sz="2700"/>
            </a:lvl8pPr>
            <a:lvl9pPr marL="5495315" lvl="8" indent="-474904">
              <a:spcBef>
                <a:spcPts val="1336"/>
              </a:spcBef>
              <a:spcAft>
                <a:spcPts val="1336"/>
              </a:spcAft>
              <a:buSzPts val="2000"/>
              <a:buChar char="▻"/>
              <a:defRPr sz="27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10198333" y="6166259"/>
            <a:ext cx="1991205" cy="419729"/>
          </a:xfrm>
          <a:prstGeom prst="rect">
            <a:avLst/>
          </a:prstGeom>
        </p:spPr>
        <p:txBody>
          <a:bodyPr spcFirstLastPara="1" wrap="square" lIns="122098" tIns="122098" rIns="122098" bIns="122098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61" y="273939"/>
            <a:ext cx="11017092" cy="1140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2061" y="1596127"/>
            <a:ext cx="11017092" cy="4514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2062" y="6340167"/>
            <a:ext cx="285628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7F353-FB16-4510-AFB5-36F2568D837F}" type="datetimeFigureOut">
              <a:rPr lang="ru-RU" smtClean="0"/>
              <a:pPr/>
              <a:t>18.11.2023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82415" y="6340167"/>
            <a:ext cx="3876384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72869" y="6340167"/>
            <a:ext cx="285628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4004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1" r:id="rId12"/>
    <p:sldLayoutId id="2147483672" r:id="rId13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67443" y="226788"/>
            <a:ext cx="10531928" cy="16312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 RESPUBLIKASI OLIY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TA’LIM</a:t>
            </a:r>
            <a:r>
              <a:rPr lang="uz-Cyrl-U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FAN VA INNOVATSIYALAR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VAZIRLIGI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GULISTON DAVLAT UNIVERSITETI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BUXGALTERIYA HISOBI VA MOLIYA KAFEDRASI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8577" y="2422597"/>
            <a:ext cx="94054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5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FANNING </a:t>
            </a:r>
            <a:r>
              <a:rPr lang="it-IT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PREDMETI VA USULLARI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162800" y="5829300"/>
            <a:ext cx="4521200" cy="48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C00000"/>
                </a:solidFill>
              </a:rPr>
              <a:t>O’qituvchi</a:t>
            </a:r>
            <a:r>
              <a:rPr lang="en-US" sz="2400" b="1" dirty="0" smtClean="0">
                <a:solidFill>
                  <a:srgbClr val="C00000"/>
                </a:solidFill>
              </a:rPr>
              <a:t>: </a:t>
            </a:r>
            <a:r>
              <a:rPr lang="en-US" sz="2400" b="1" dirty="0" err="1" smtClean="0">
                <a:solidFill>
                  <a:srgbClr val="C00000"/>
                </a:solidFill>
              </a:rPr>
              <a:t>U.Chorshanbayev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90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xmlns="" id="{9FB649F0-F4BC-4C47-9A67-9E4662E260BD}"/>
              </a:ext>
            </a:extLst>
          </p:cNvPr>
          <p:cNvSpPr txBox="1">
            <a:spLocks/>
          </p:cNvSpPr>
          <p:nvPr/>
        </p:nvSpPr>
        <p:spPr>
          <a:xfrm>
            <a:off x="5129909" y="90755"/>
            <a:ext cx="2229427" cy="66928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122118" tIns="61059" rIns="122118" bIns="6105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endParaRPr lang="en-U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8" b="9835"/>
          <a:stretch/>
        </p:blipFill>
        <p:spPr>
          <a:xfrm>
            <a:off x="3383178" y="4039037"/>
            <a:ext cx="5477548" cy="24343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507076" y="957169"/>
            <a:ext cx="11233168" cy="19389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maqsadi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vazifalari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funktsiyasi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000" dirty="0" err="1" smtClean="0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Mablag'larning</a:t>
            </a:r>
            <a:r>
              <a:rPr lang="en-US" sz="3000" dirty="0" smtClean="0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shakllanish</a:t>
            </a:r>
            <a:r>
              <a:rPr lang="en-US" sz="3000" dirty="0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manbalari</a:t>
            </a:r>
            <a:r>
              <a:rPr lang="en-US" sz="3000" dirty="0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maqsadi</a:t>
            </a:r>
            <a:r>
              <a:rPr lang="en-US" sz="3000" dirty="0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bo'yicha</a:t>
            </a:r>
            <a:r>
              <a:rPr lang="en-US" sz="3000" dirty="0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A0E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tasnifi</a:t>
            </a:r>
            <a:endParaRPr lang="ru-RU" sz="3000" dirty="0">
              <a:solidFill>
                <a:srgbClr val="0A0E1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56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48" y="4995681"/>
            <a:ext cx="3421572" cy="1808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картинки : бухгалтер, калькулятор, Бухгалтерский учет, Графиков, карьера,  бизнес, Даты, Отчет, файл, Отдел, Концепция, документ, печать, Электронная  торговля, Диаграммы, Управление, Доход, Бюджет, анализ, данные,  Финансирование, Экономика, продукт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987" y="4995681"/>
            <a:ext cx="3421572" cy="1808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42148" y="-29028"/>
            <a:ext cx="107987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677783" y="863860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1288" y="1012825"/>
            <a:ext cx="11360405" cy="3787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4500" algn="just">
              <a:lnSpc>
                <a:spcPct val="110000"/>
              </a:lnSpc>
              <a:buFontTx/>
              <a:buNone/>
            </a:pPr>
            <a:r>
              <a:rPr lang="en-US" sz="4000" b="1" i="1" dirty="0" err="1" smtClean="0">
                <a:latin typeface="Times New Roman" pitchFamily="18" charset="0"/>
              </a:rPr>
              <a:t>Xo’jalik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Times New Roman" pitchFamily="18" charset="0"/>
              </a:rPr>
              <a:t>mablag’lari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smtClean="0">
                <a:solidFill>
                  <a:srgbClr val="002060"/>
                </a:solidFill>
                <a:latin typeface="Times New Roman" pitchFamily="18" charset="0"/>
              </a:rPr>
              <a:t>(</a:t>
            </a:r>
            <a:r>
              <a:rPr lang="en-US" sz="4000" b="1" i="1" dirty="0" err="1" smtClean="0">
                <a:solidFill>
                  <a:srgbClr val="002060"/>
                </a:solidFill>
                <a:latin typeface="Times New Roman" pitchFamily="18" charset="0"/>
              </a:rPr>
              <a:t>aktivlar</a:t>
            </a:r>
            <a:r>
              <a:rPr lang="en-US" sz="4000" b="1" i="1" dirty="0" smtClean="0">
                <a:solidFill>
                  <a:srgbClr val="002060"/>
                </a:solidFill>
                <a:latin typeface="Times New Roman" pitchFamily="18" charset="0"/>
              </a:rPr>
              <a:t>), </a:t>
            </a:r>
            <a:r>
              <a:rPr lang="en-US" sz="4000" b="1" i="1" dirty="0" err="1" smtClean="0">
                <a:solidFill>
                  <a:srgbClr val="00FFCC"/>
                </a:solidFill>
                <a:latin typeface="Times New Roman" pitchFamily="18" charset="0"/>
              </a:rPr>
              <a:t>ularning</a:t>
            </a:r>
            <a:r>
              <a:rPr lang="en-US" sz="4000" b="1" i="1" dirty="0" smtClean="0">
                <a:solidFill>
                  <a:srgbClr val="00FFCC"/>
                </a:solidFill>
                <a:latin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00FFCC"/>
                </a:solidFill>
                <a:latin typeface="Times New Roman" pitchFamily="18" charset="0"/>
              </a:rPr>
              <a:t>manbalari</a:t>
            </a:r>
            <a:r>
              <a:rPr lang="en-US" sz="4000" b="1" i="1" dirty="0" smtClean="0">
                <a:solidFill>
                  <a:srgbClr val="00FFCC"/>
                </a:solidFill>
                <a:latin typeface="Times New Roman" pitchFamily="18" charset="0"/>
              </a:rPr>
              <a:t> (</a:t>
            </a:r>
            <a:r>
              <a:rPr lang="en-US" sz="4000" b="1" i="1" dirty="0" err="1" smtClean="0">
                <a:solidFill>
                  <a:srgbClr val="00FFCC"/>
                </a:solidFill>
                <a:latin typeface="Times New Roman" pitchFamily="18" charset="0"/>
              </a:rPr>
              <a:t>passivlar</a:t>
            </a:r>
            <a:r>
              <a:rPr lang="en-US" sz="4000" b="1" i="1" dirty="0" smtClean="0">
                <a:solidFill>
                  <a:srgbClr val="00FFCC"/>
                </a:solidFill>
                <a:latin typeface="Times New Roman" pitchFamily="18" charset="0"/>
              </a:rPr>
              <a:t>)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va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mablag’larning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kengaytirilgan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takror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ishlab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chiqarish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jarayonidagi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doiraviy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aylanishi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hamda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faoliyat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natijalari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buxgalteriya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hisobining</a:t>
            </a:r>
            <a:r>
              <a:rPr lang="en-US" sz="4000" b="1" i="1" dirty="0" smtClean="0">
                <a:latin typeface="Times New Roman" pitchFamily="18" charset="0"/>
              </a:rPr>
              <a:t> </a:t>
            </a:r>
            <a:r>
              <a:rPr lang="en-US" sz="4000" b="1" i="1" dirty="0" err="1" smtClean="0">
                <a:latin typeface="Times New Roman" pitchFamily="18" charset="0"/>
              </a:rPr>
              <a:t>predmetidir</a:t>
            </a:r>
            <a:r>
              <a:rPr lang="en-US" sz="4000" b="1" i="1" dirty="0" smtClean="0">
                <a:latin typeface="Times New Roman" pitchFamily="18" charset="0"/>
              </a:rPr>
              <a:t>.</a:t>
            </a:r>
            <a:endParaRPr lang="ru-RU" sz="4000" b="1" i="1" dirty="0" smtClean="0"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437" y="153289"/>
            <a:ext cx="11876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677783" y="863860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68"/>
          <p:cNvGrpSpPr>
            <a:grpSpLocks/>
          </p:cNvGrpSpPr>
          <p:nvPr/>
        </p:nvGrpSpPr>
        <p:grpSpPr bwMode="auto">
          <a:xfrm>
            <a:off x="408214" y="1107396"/>
            <a:ext cx="11046279" cy="5076665"/>
            <a:chOff x="249" y="300"/>
            <a:chExt cx="5398" cy="3440"/>
          </a:xfrm>
        </p:grpSpPr>
        <p:grpSp>
          <p:nvGrpSpPr>
            <p:cNvPr id="9" name="Group 38"/>
            <p:cNvGrpSpPr>
              <a:grpSpLocks/>
            </p:cNvGrpSpPr>
            <p:nvPr/>
          </p:nvGrpSpPr>
          <p:grpSpPr bwMode="auto">
            <a:xfrm>
              <a:off x="2977" y="300"/>
              <a:ext cx="2670" cy="2027"/>
              <a:chOff x="6315" y="1728"/>
              <a:chExt cx="4773" cy="7920"/>
            </a:xfrm>
          </p:grpSpPr>
          <p:sp>
            <p:nvSpPr>
              <p:cNvPr id="37" name="Rectangle 52"/>
              <p:cNvSpPr>
                <a:spLocks noChangeArrowheads="1"/>
              </p:cNvSpPr>
              <p:nvPr/>
            </p:nvSpPr>
            <p:spPr bwMode="auto">
              <a:xfrm>
                <a:off x="6726" y="1728"/>
                <a:ext cx="4320" cy="100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А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S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SIY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V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SITALAR</a:t>
                </a:r>
                <a:endParaRPr lang="ru-RU" sz="1800" b="1" dirty="0">
                  <a:solidFill>
                    <a:srgbClr val="002060"/>
                  </a:solidFill>
                  <a:latin typeface="Arial" charset="0"/>
                </a:endParaRPr>
              </a:p>
            </p:txBody>
          </p:sp>
          <p:sp>
            <p:nvSpPr>
              <p:cNvPr id="38" name="Rectangle 51"/>
              <p:cNvSpPr>
                <a:spLocks noChangeArrowheads="1"/>
              </p:cNvSpPr>
              <p:nvPr/>
            </p:nvSpPr>
            <p:spPr bwMode="auto">
              <a:xfrm>
                <a:off x="6768" y="3024"/>
                <a:ext cx="4320" cy="100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N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M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DDIY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AKTIVLAR</a:t>
                </a:r>
                <a:endParaRPr lang="ru-RU" sz="1800" b="1" dirty="0">
                  <a:solidFill>
                    <a:srgbClr val="002060"/>
                  </a:solidFill>
                  <a:latin typeface="Arial" charset="0"/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/>
            </p:nvSpPr>
            <p:spPr bwMode="auto">
              <a:xfrm>
                <a:off x="6768" y="4320"/>
                <a:ext cx="4320" cy="100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UZ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Q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MUDDATLI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INVESTITSIYALAR</a:t>
                </a:r>
                <a:endParaRPr lang="ru-RU" sz="1800" b="1" dirty="0">
                  <a:solidFill>
                    <a:srgbClr val="002060"/>
                  </a:solidFill>
                  <a:latin typeface="Arial" charset="0"/>
                </a:endParaRPr>
              </a:p>
            </p:txBody>
          </p:sp>
          <p:sp>
            <p:nvSpPr>
              <p:cNvPr id="40" name="Rectangle 49"/>
              <p:cNvSpPr>
                <a:spLocks noChangeArrowheads="1"/>
              </p:cNvSpPr>
              <p:nvPr/>
            </p:nvSpPr>
            <p:spPr bwMode="auto">
              <a:xfrm>
                <a:off x="6768" y="5616"/>
                <a:ext cx="4320" cy="100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O'RNATILADIGAN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ASB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B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-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USKUNALAR</a:t>
                </a:r>
                <a:endParaRPr lang="ru-RU" sz="18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41" name="Rectangle 48"/>
              <p:cNvSpPr>
                <a:spLocks noChangeArrowheads="1"/>
              </p:cNvSpPr>
              <p:nvPr/>
            </p:nvSpPr>
            <p:spPr bwMode="auto">
              <a:xfrm>
                <a:off x="6768" y="8243"/>
                <a:ext cx="4320" cy="140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UZ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Q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MUDDATLI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DEBIT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RLIK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QARZLAR</a:t>
                </a:r>
                <a:endParaRPr lang="ru-RU" sz="1800" b="1" dirty="0">
                  <a:solidFill>
                    <a:srgbClr val="002060"/>
                  </a:solidFill>
                  <a:latin typeface="Arial" charset="0"/>
                </a:endParaRPr>
              </a:p>
            </p:txBody>
          </p:sp>
          <p:sp>
            <p:nvSpPr>
              <p:cNvPr id="42" name="Rectangle 47"/>
              <p:cNvSpPr>
                <a:spLocks noChangeArrowheads="1"/>
              </p:cNvSpPr>
              <p:nvPr/>
            </p:nvSpPr>
            <p:spPr bwMode="auto">
              <a:xfrm>
                <a:off x="6768" y="6912"/>
                <a:ext cx="4320" cy="100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KAPITAL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QO'YILMALAR</a:t>
                </a:r>
                <a:endParaRPr lang="ru-RU" sz="18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43" name="Group 39"/>
              <p:cNvGrpSpPr>
                <a:grpSpLocks/>
              </p:cNvGrpSpPr>
              <p:nvPr/>
            </p:nvGrpSpPr>
            <p:grpSpPr bwMode="auto">
              <a:xfrm>
                <a:off x="6315" y="2160"/>
                <a:ext cx="453" cy="6768"/>
                <a:chOff x="6315" y="2016"/>
                <a:chExt cx="453" cy="5272"/>
              </a:xfrm>
            </p:grpSpPr>
            <p:sp>
              <p:nvSpPr>
                <p:cNvPr id="4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6315" y="201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45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6336" y="3024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46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6336" y="4095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47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6336" y="504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48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6336" y="6192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49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6336" y="7281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50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6336" y="2016"/>
                  <a:ext cx="0" cy="5272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</p:grpSp>
        </p:grpSp>
        <p:grpSp>
          <p:nvGrpSpPr>
            <p:cNvPr id="10" name="Group 27"/>
            <p:cNvGrpSpPr>
              <a:grpSpLocks/>
            </p:cNvGrpSpPr>
            <p:nvPr/>
          </p:nvGrpSpPr>
          <p:grpSpPr bwMode="auto">
            <a:xfrm>
              <a:off x="2988" y="2437"/>
              <a:ext cx="2659" cy="1303"/>
              <a:chOff x="6336" y="10042"/>
              <a:chExt cx="4752" cy="5070"/>
            </a:xfrm>
          </p:grpSpPr>
          <p:sp>
            <p:nvSpPr>
              <p:cNvPr id="27" name="Rectangle 37"/>
              <p:cNvSpPr>
                <a:spLocks noChangeArrowheads="1"/>
              </p:cNvSpPr>
              <p:nvPr/>
            </p:nvSpPr>
            <p:spPr bwMode="auto">
              <a:xfrm>
                <a:off x="6768" y="10042"/>
                <a:ext cx="4320" cy="100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ТО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VAR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-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M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DDIY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ZAHIRALAR</a:t>
                </a:r>
                <a:endParaRPr lang="ru-RU" sz="1800" b="1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  <p:sp>
            <p:nvSpPr>
              <p:cNvPr id="28" name="Rectangle 36"/>
              <p:cNvSpPr>
                <a:spLocks noChangeArrowheads="1"/>
              </p:cNvSpPr>
              <p:nvPr/>
            </p:nvSpPr>
            <p:spPr bwMode="auto">
              <a:xfrm>
                <a:off x="6768" y="11249"/>
                <a:ext cx="4320" cy="100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KELGUSI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DAVR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SARFLARI</a:t>
                </a:r>
                <a:endParaRPr lang="ru-RU" sz="1800" b="1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  <p:sp>
            <p:nvSpPr>
              <p:cNvPr id="29" name="Rectangle 35"/>
              <p:cNvSpPr>
                <a:spLocks noChangeArrowheads="1"/>
              </p:cNvSpPr>
              <p:nvPr/>
            </p:nvSpPr>
            <p:spPr bwMode="auto">
              <a:xfrm>
                <a:off x="6768" y="12547"/>
                <a:ext cx="4320" cy="103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DEBIT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RLAR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(О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LINADIGAN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SCHYOTLAR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)</a:t>
                </a:r>
                <a:endParaRPr lang="ru-RU" sz="1800" b="1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  <p:sp>
            <p:nvSpPr>
              <p:cNvPr id="30" name="Rectangle 34"/>
              <p:cNvSpPr>
                <a:spLocks noChangeArrowheads="1"/>
              </p:cNvSpPr>
              <p:nvPr/>
            </p:nvSpPr>
            <p:spPr bwMode="auto">
              <a:xfrm>
                <a:off x="6768" y="13938"/>
                <a:ext cx="4320" cy="117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PUL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MABLAG'LARI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,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QISQA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MUDDATLI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INVESTITSIYALAR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VA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B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SHQA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J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RIY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AKTIVLAR</a:t>
                </a:r>
                <a:endParaRPr lang="ru-RU" sz="1800" b="1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  <p:grpSp>
            <p:nvGrpSpPr>
              <p:cNvPr id="31" name="Group 28"/>
              <p:cNvGrpSpPr>
                <a:grpSpLocks/>
              </p:cNvGrpSpPr>
              <p:nvPr/>
            </p:nvGrpSpPr>
            <p:grpSpPr bwMode="auto">
              <a:xfrm>
                <a:off x="6336" y="10281"/>
                <a:ext cx="453" cy="4216"/>
                <a:chOff x="6336" y="7863"/>
                <a:chExt cx="453" cy="3024"/>
              </a:xfrm>
            </p:grpSpPr>
            <p:sp>
              <p:nvSpPr>
                <p:cNvPr id="32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6336" y="7878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33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6350" y="888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34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6336" y="9928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35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6357" y="10868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36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6357" y="7863"/>
                  <a:ext cx="0" cy="3024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</p:grpSp>
        </p:grpSp>
        <p:grpSp>
          <p:nvGrpSpPr>
            <p:cNvPr id="11" name="Group 24"/>
            <p:cNvGrpSpPr>
              <a:grpSpLocks/>
            </p:cNvGrpSpPr>
            <p:nvPr/>
          </p:nvGrpSpPr>
          <p:grpSpPr bwMode="auto">
            <a:xfrm>
              <a:off x="1296" y="991"/>
              <a:ext cx="1691" cy="770"/>
              <a:chOff x="3462" y="3663"/>
              <a:chExt cx="2874" cy="2160"/>
            </a:xfrm>
          </p:grpSpPr>
          <p:sp>
            <p:nvSpPr>
              <p:cNvPr id="25" name="Rectangle 26"/>
              <p:cNvSpPr>
                <a:spLocks noChangeArrowheads="1"/>
              </p:cNvSpPr>
              <p:nvPr/>
            </p:nvSpPr>
            <p:spPr bwMode="auto">
              <a:xfrm>
                <a:off x="3462" y="3663"/>
                <a:ext cx="2304" cy="216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UZ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Q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b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</a:b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MUDDATLI</a:t>
                </a:r>
                <a: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br>
                  <a:rPr lang="ru-RU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</a:br>
                <a:r>
                  <a:rPr lang="en-US" sz="1800" b="1" dirty="0" smtClean="0">
                    <a:solidFill>
                      <a:srgbClr val="002060"/>
                    </a:solidFill>
                    <a:cs typeface="Times New Roman" pitchFamily="18" charset="0"/>
                  </a:rPr>
                  <a:t>AKTIVLAR</a:t>
                </a:r>
                <a:endParaRPr lang="ru-RU" sz="18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6" name="Line 25"/>
              <p:cNvSpPr>
                <a:spLocks noChangeShapeType="1"/>
              </p:cNvSpPr>
              <p:nvPr/>
            </p:nvSpPr>
            <p:spPr bwMode="auto">
              <a:xfrm flipH="1">
                <a:off x="5760" y="4752"/>
                <a:ext cx="576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ru-RU" b="1"/>
              </a:p>
            </p:txBody>
          </p:sp>
        </p:grpSp>
        <p:grpSp>
          <p:nvGrpSpPr>
            <p:cNvPr id="13" name="Group 21"/>
            <p:cNvGrpSpPr>
              <a:grpSpLocks/>
            </p:cNvGrpSpPr>
            <p:nvPr/>
          </p:nvGrpSpPr>
          <p:grpSpPr bwMode="auto">
            <a:xfrm>
              <a:off x="1296" y="2839"/>
              <a:ext cx="1692" cy="750"/>
              <a:chOff x="3312" y="8844"/>
              <a:chExt cx="3024" cy="2100"/>
            </a:xfrm>
          </p:grpSpPr>
          <p:sp>
            <p:nvSpPr>
              <p:cNvPr id="23" name="Rectangle 23"/>
              <p:cNvSpPr>
                <a:spLocks noChangeArrowheads="1"/>
              </p:cNvSpPr>
              <p:nvPr/>
            </p:nvSpPr>
            <p:spPr bwMode="auto">
              <a:xfrm>
                <a:off x="3312" y="8844"/>
                <a:ext cx="2304" cy="210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J</a:t>
                </a:r>
                <a:r>
                  <a:rPr lang="ru-RU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RIY</a:t>
                </a:r>
                <a:endParaRPr lang="ru-RU" sz="1800" b="1" dirty="0" smtClean="0">
                  <a:solidFill>
                    <a:srgbClr val="0000FF"/>
                  </a:solidFill>
                  <a:latin typeface="Arial" charset="0"/>
                </a:endParaRPr>
              </a:p>
              <a:p>
                <a:pPr algn="ctr" eaLnBrk="0" hangingPunct="0"/>
                <a:r>
                  <a:rPr lang="en-US" sz="1800" b="1" dirty="0" smtClean="0">
                    <a:solidFill>
                      <a:srgbClr val="0000FF"/>
                    </a:solidFill>
                    <a:cs typeface="Times New Roman" pitchFamily="18" charset="0"/>
                  </a:rPr>
                  <a:t>AKTIVLAR</a:t>
                </a:r>
                <a:endParaRPr lang="ru-RU" sz="1800" b="1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  <p:sp>
            <p:nvSpPr>
              <p:cNvPr id="24" name="Line 22"/>
              <p:cNvSpPr>
                <a:spLocks noChangeShapeType="1"/>
              </p:cNvSpPr>
              <p:nvPr/>
            </p:nvSpPr>
            <p:spPr bwMode="auto">
              <a:xfrm flipH="1">
                <a:off x="5616" y="9936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ru-RU" b="1"/>
              </a:p>
            </p:txBody>
          </p:sp>
        </p:grpSp>
        <p:sp>
          <p:nvSpPr>
            <p:cNvPr id="16" name="Rectangle 20"/>
            <p:cNvSpPr>
              <a:spLocks noChangeArrowheads="1"/>
            </p:cNvSpPr>
            <p:nvPr/>
          </p:nvSpPr>
          <p:spPr bwMode="auto">
            <a:xfrm rot="10800000">
              <a:off x="249" y="1430"/>
              <a:ext cx="564" cy="169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eaVert" wrap="none" lIns="0" tIns="0" rIns="0" bIns="0" anchor="ctr"/>
            <a:lstStyle/>
            <a:p>
              <a:pPr algn="ctr"/>
              <a:r>
                <a:rPr lang="en-US" sz="1800" b="1" dirty="0" smtClean="0">
                  <a:solidFill>
                    <a:srgbClr val="0000FF"/>
                  </a:solidFill>
                </a:rPr>
                <a:t>K</a:t>
              </a:r>
              <a:r>
                <a:rPr lang="uz-Cyrl-UZ" sz="1800" b="1" dirty="0" smtClean="0">
                  <a:solidFill>
                    <a:srgbClr val="0000FF"/>
                  </a:solidFill>
                </a:rPr>
                <a:t>О</a:t>
              </a:r>
              <a:r>
                <a:rPr lang="en-US" sz="1800" b="1" dirty="0" smtClean="0">
                  <a:solidFill>
                    <a:srgbClr val="0000FF"/>
                  </a:solidFill>
                </a:rPr>
                <a:t>R</a:t>
              </a:r>
              <a:r>
                <a:rPr lang="uz-Cyrl-UZ" sz="1800" b="1" dirty="0" smtClean="0">
                  <a:solidFill>
                    <a:srgbClr val="0000FF"/>
                  </a:solidFill>
                </a:rPr>
                <a:t>ХО</a:t>
              </a:r>
              <a:r>
                <a:rPr lang="en-US" sz="1800" b="1" dirty="0" smtClean="0">
                  <a:solidFill>
                    <a:srgbClr val="0000FF"/>
                  </a:solidFill>
                </a:rPr>
                <a:t>NA</a:t>
              </a:r>
              <a:r>
                <a:rPr lang="uz-Cyrl-UZ" sz="1800" b="1" dirty="0" smtClean="0">
                  <a:solidFill>
                    <a:srgbClr val="0000FF"/>
                  </a:solidFill>
                </a:rPr>
                <a:t> </a:t>
              </a:r>
              <a:r>
                <a:rPr lang="en-US" sz="1800" b="1" dirty="0" smtClean="0">
                  <a:solidFill>
                    <a:srgbClr val="0000FF"/>
                  </a:solidFill>
                </a:rPr>
                <a:t>AKTIVLARI</a:t>
              </a:r>
              <a:r>
                <a:rPr lang="uz-Cyrl-UZ" sz="1800" b="1" dirty="0" smtClean="0">
                  <a:solidFill>
                    <a:srgbClr val="0000FF"/>
                  </a:solidFill>
                </a:rPr>
                <a:t> </a:t>
              </a:r>
              <a:endParaRPr lang="ru-RU" sz="1800" b="1" dirty="0">
                <a:solidFill>
                  <a:srgbClr val="0000FF"/>
                </a:solidFill>
              </a:endParaRPr>
            </a:p>
          </p:txBody>
        </p:sp>
        <p:grpSp>
          <p:nvGrpSpPr>
            <p:cNvPr id="17" name="Group 14"/>
            <p:cNvGrpSpPr>
              <a:grpSpLocks/>
            </p:cNvGrpSpPr>
            <p:nvPr/>
          </p:nvGrpSpPr>
          <p:grpSpPr bwMode="auto">
            <a:xfrm>
              <a:off x="803" y="1361"/>
              <a:ext cx="480" cy="1881"/>
              <a:chOff x="2369" y="4700"/>
              <a:chExt cx="859" cy="5272"/>
            </a:xfrm>
          </p:grpSpPr>
          <p:sp>
            <p:nvSpPr>
              <p:cNvPr id="18" name="Line 19"/>
              <p:cNvSpPr>
                <a:spLocks noChangeShapeType="1"/>
              </p:cNvSpPr>
              <p:nvPr/>
            </p:nvSpPr>
            <p:spPr bwMode="auto">
              <a:xfrm flipH="1">
                <a:off x="2369" y="7398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ru-RU" b="1"/>
              </a:p>
            </p:txBody>
          </p:sp>
          <p:grpSp>
            <p:nvGrpSpPr>
              <p:cNvPr id="19" name="Group 15"/>
              <p:cNvGrpSpPr>
                <a:grpSpLocks/>
              </p:cNvGrpSpPr>
              <p:nvPr/>
            </p:nvGrpSpPr>
            <p:grpSpPr bwMode="auto">
              <a:xfrm>
                <a:off x="2775" y="4700"/>
                <a:ext cx="453" cy="5272"/>
                <a:chOff x="2775" y="4700"/>
                <a:chExt cx="453" cy="5272"/>
              </a:xfrm>
            </p:grpSpPr>
            <p:sp>
              <p:nvSpPr>
                <p:cNvPr id="20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2775" y="470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21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2796" y="9965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  <p:sp>
              <p:nvSpPr>
                <p:cNvPr id="22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2796" y="4700"/>
                  <a:ext cx="0" cy="5272"/>
                </a:xfrm>
                <a:prstGeom prst="line">
                  <a:avLst/>
                </a:prstGeom>
                <a:noFill/>
                <a:ln w="9525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ru-RU" b="1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528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437" y="153289"/>
            <a:ext cx="11876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677783" y="863860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120"/>
          <p:cNvGrpSpPr>
            <a:grpSpLocks/>
          </p:cNvGrpSpPr>
          <p:nvPr/>
        </p:nvGrpSpPr>
        <p:grpSpPr bwMode="auto">
          <a:xfrm>
            <a:off x="219757" y="1141268"/>
            <a:ext cx="8598382" cy="5839693"/>
            <a:chOff x="159" y="270"/>
            <a:chExt cx="2312" cy="4083"/>
          </a:xfrm>
        </p:grpSpPr>
        <p:sp>
          <p:nvSpPr>
            <p:cNvPr id="58" name="Rectangle 39"/>
            <p:cNvSpPr>
              <a:spLocks noChangeArrowheads="1"/>
            </p:cNvSpPr>
            <p:nvPr/>
          </p:nvSpPr>
          <p:spPr bwMode="auto">
            <a:xfrm rot="10800000">
              <a:off x="837" y="2460"/>
              <a:ext cx="204" cy="1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 lIns="0" tIns="0" rIns="0" bIns="0" anchor="ctr"/>
            <a:lstStyle/>
            <a:p>
              <a:pPr algn="ctr"/>
              <a:r>
                <a:rPr lang="en-US" sz="22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itchFamily="18" charset="0"/>
                </a:rPr>
                <a:t>MAJBURIYATLAR</a:t>
              </a:r>
              <a:endPara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</a:endParaRPr>
            </a:p>
          </p:txBody>
        </p:sp>
        <p:sp>
          <p:nvSpPr>
            <p:cNvPr id="59" name="Rectangle 38"/>
            <p:cNvSpPr>
              <a:spLocks noChangeArrowheads="1"/>
            </p:cNvSpPr>
            <p:nvPr/>
          </p:nvSpPr>
          <p:spPr bwMode="auto">
            <a:xfrm>
              <a:off x="1129" y="270"/>
              <a:ext cx="1342" cy="2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r>
                <a:rPr lang="en-US" sz="2200" dirty="0" smtClean="0">
                  <a:solidFill>
                    <a:srgbClr val="0000FF"/>
                  </a:solidFill>
                  <a:cs typeface="Times New Roman" pitchFamily="18" charset="0"/>
                </a:rPr>
                <a:t>  </a:t>
              </a:r>
              <a:r>
                <a:rPr lang="en-US" sz="2200" dirty="0" err="1" smtClean="0">
                  <a:solidFill>
                    <a:srgbClr val="0000FF"/>
                  </a:solidFill>
                  <a:cs typeface="Times New Roman" pitchFamily="18" charset="0"/>
                </a:rPr>
                <a:t>Ustav</a:t>
              </a:r>
              <a:r>
                <a:rPr lang="ru-RU" sz="2200" dirty="0" smtClean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 dirty="0" err="1">
                  <a:solidFill>
                    <a:srgbClr val="0000FF"/>
                  </a:solidFill>
                  <a:cs typeface="Times New Roman" pitchFamily="18" charset="0"/>
                </a:rPr>
                <a:t>kapitali</a:t>
              </a:r>
              <a:endParaRPr lang="ru-RU" sz="22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60" name="Rectangle 37"/>
            <p:cNvSpPr>
              <a:spLocks noChangeArrowheads="1"/>
            </p:cNvSpPr>
            <p:nvPr/>
          </p:nvSpPr>
          <p:spPr bwMode="auto">
            <a:xfrm>
              <a:off x="1129" y="638"/>
              <a:ext cx="1342" cy="2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r>
                <a:rPr lang="en-US" sz="2200" dirty="0" smtClean="0">
                  <a:solidFill>
                    <a:srgbClr val="0000FF"/>
                  </a:solidFill>
                  <a:cs typeface="Times New Roman" pitchFamily="18" charset="0"/>
                </a:rPr>
                <a:t>  </a:t>
              </a:r>
              <a:r>
                <a:rPr lang="en-US" sz="2200" dirty="0" err="1" smtClean="0">
                  <a:solidFill>
                    <a:srgbClr val="0000FF"/>
                  </a:solidFill>
                  <a:cs typeface="Times New Roman" pitchFamily="18" charset="0"/>
                </a:rPr>
                <a:t>Qo'shilgan</a:t>
              </a:r>
              <a:r>
                <a:rPr lang="ru-RU" sz="2200" dirty="0" smtClean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 dirty="0" err="1">
                  <a:solidFill>
                    <a:srgbClr val="0000FF"/>
                  </a:solidFill>
                  <a:cs typeface="Times New Roman" pitchFamily="18" charset="0"/>
                </a:rPr>
                <a:t>kapital</a:t>
              </a:r>
              <a:endParaRPr lang="ru-RU" sz="2200" dirty="0">
                <a:solidFill>
                  <a:srgbClr val="0000FF"/>
                </a:solidFill>
              </a:endParaRPr>
            </a:p>
          </p:txBody>
        </p:sp>
        <p:sp>
          <p:nvSpPr>
            <p:cNvPr id="61" name="Rectangle 36"/>
            <p:cNvSpPr>
              <a:spLocks noChangeArrowheads="1"/>
            </p:cNvSpPr>
            <p:nvPr/>
          </p:nvSpPr>
          <p:spPr bwMode="auto">
            <a:xfrm>
              <a:off x="1129" y="1025"/>
              <a:ext cx="1342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r>
                <a:rPr lang="en-US" sz="2200" dirty="0" smtClean="0">
                  <a:solidFill>
                    <a:srgbClr val="0000FF"/>
                  </a:solidFill>
                  <a:cs typeface="Times New Roman" pitchFamily="18" charset="0"/>
                </a:rPr>
                <a:t>  </a:t>
              </a:r>
              <a:r>
                <a:rPr lang="en-US" sz="2200" dirty="0" err="1" smtClean="0">
                  <a:solidFill>
                    <a:srgbClr val="0000FF"/>
                  </a:solidFill>
                  <a:cs typeface="Times New Roman" pitchFamily="18" charset="0"/>
                </a:rPr>
                <a:t>Rezerv</a:t>
              </a:r>
              <a:r>
                <a:rPr lang="ru-RU" sz="2200" dirty="0" smtClean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 dirty="0" err="1">
                  <a:solidFill>
                    <a:srgbClr val="0000FF"/>
                  </a:solidFill>
                  <a:cs typeface="Times New Roman" pitchFamily="18" charset="0"/>
                </a:rPr>
                <a:t>kapitali</a:t>
              </a:r>
              <a:endParaRPr lang="ru-RU" sz="22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62" name="Rectangle 35"/>
            <p:cNvSpPr>
              <a:spLocks noChangeArrowheads="1"/>
            </p:cNvSpPr>
            <p:nvPr/>
          </p:nvSpPr>
          <p:spPr bwMode="auto">
            <a:xfrm>
              <a:off x="1129" y="1813"/>
              <a:ext cx="1342" cy="31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r>
                <a:rPr lang="en-US" sz="2200" dirty="0" smtClean="0">
                  <a:solidFill>
                    <a:srgbClr val="0000FF"/>
                  </a:solidFill>
                  <a:cs typeface="Times New Roman" pitchFamily="18" charset="0"/>
                </a:rPr>
                <a:t>  </a:t>
              </a:r>
              <a:r>
                <a:rPr lang="en-US" sz="2200" dirty="0" err="1" smtClean="0">
                  <a:solidFill>
                    <a:srgbClr val="0000FF"/>
                  </a:solidFill>
                  <a:cs typeface="Times New Roman" pitchFamily="18" charset="0"/>
                </a:rPr>
                <a:t>Maqsadli</a:t>
              </a:r>
              <a:r>
                <a:rPr lang="ru-RU" sz="2200" dirty="0" smtClean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 dirty="0" err="1">
                  <a:solidFill>
                    <a:srgbClr val="0000FF"/>
                  </a:solidFill>
                  <a:cs typeface="Times New Roman" pitchFamily="18" charset="0"/>
                </a:rPr>
                <a:t>tushumlar</a:t>
              </a:r>
              <a:endParaRPr lang="ru-RU" sz="22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63" name="Rectangle 34"/>
            <p:cNvSpPr>
              <a:spLocks noChangeArrowheads="1"/>
            </p:cNvSpPr>
            <p:nvPr/>
          </p:nvSpPr>
          <p:spPr bwMode="auto">
            <a:xfrm>
              <a:off x="1129" y="1443"/>
              <a:ext cx="1342" cy="26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r>
                <a:rPr lang="en-US" sz="2200" dirty="0" smtClean="0">
                  <a:solidFill>
                    <a:srgbClr val="0000FF"/>
                  </a:solidFill>
                  <a:cs typeface="Times New Roman" pitchFamily="18" charset="0"/>
                </a:rPr>
                <a:t>  </a:t>
              </a:r>
              <a:r>
                <a:rPr lang="ru-RU" sz="2200" dirty="0" smtClean="0">
                  <a:solidFill>
                    <a:srgbClr val="0000FF"/>
                  </a:solidFill>
                  <a:cs typeface="Times New Roman" pitchFamily="18" charset="0"/>
                </a:rPr>
                <a:t>Т</a:t>
              </a:r>
              <a:r>
                <a:rPr lang="en-US" sz="2200" dirty="0" err="1">
                  <a:solidFill>
                    <a:srgbClr val="0000FF"/>
                  </a:solidFill>
                  <a:cs typeface="Times New Roman" pitchFamily="18" charset="0"/>
                </a:rPr>
                <a:t>aqsimlanmagan</a:t>
              </a:r>
              <a:r>
                <a:rPr lang="ru-RU" sz="22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200" dirty="0">
                  <a:solidFill>
                    <a:srgbClr val="0000FF"/>
                  </a:solidFill>
                  <a:cs typeface="Times New Roman" pitchFamily="18" charset="0"/>
                </a:rPr>
                <a:t>f</a:t>
              </a:r>
              <a:r>
                <a:rPr lang="ru-RU" sz="2200" dirty="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2200" dirty="0" err="1">
                  <a:solidFill>
                    <a:srgbClr val="0000FF"/>
                  </a:solidFill>
                  <a:cs typeface="Times New Roman" pitchFamily="18" charset="0"/>
                </a:rPr>
                <a:t>yda</a:t>
              </a:r>
              <a:endParaRPr lang="ru-RU" sz="22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64" name="Rectangle 33"/>
            <p:cNvSpPr>
              <a:spLocks noChangeArrowheads="1"/>
            </p:cNvSpPr>
            <p:nvPr/>
          </p:nvSpPr>
          <p:spPr bwMode="auto">
            <a:xfrm>
              <a:off x="1129" y="2218"/>
              <a:ext cx="1342" cy="48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r>
                <a:rPr lang="en-US" sz="2000" dirty="0" smtClean="0">
                  <a:solidFill>
                    <a:srgbClr val="0000FF"/>
                  </a:solidFill>
                  <a:cs typeface="Times New Roman" pitchFamily="18" charset="0"/>
                </a:rPr>
                <a:t>  </a:t>
              </a:r>
              <a:r>
                <a:rPr lang="en-US" sz="2000" dirty="0" err="1" smtClean="0">
                  <a:solidFill>
                    <a:srgbClr val="0000FF"/>
                  </a:solidFill>
                  <a:cs typeface="Times New Roman" pitchFamily="18" charset="0"/>
                </a:rPr>
                <a:t>Kelgusi</a:t>
              </a:r>
              <a:r>
                <a:rPr lang="ru-RU" sz="2000" dirty="0" smtClean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rgbClr val="0000FF"/>
                  </a:solidFill>
                  <a:cs typeface="Times New Roman" pitchFamily="18" charset="0"/>
                </a:rPr>
                <a:t>davr</a:t>
              </a:r>
              <a:r>
                <a:rPr lang="ru-RU" sz="2000" dirty="0">
                  <a:solidFill>
                    <a:srgbClr val="0000FF"/>
                  </a:solidFill>
                  <a:cs typeface="Times New Roman" pitchFamily="18" charset="0"/>
                </a:rPr>
                <a:t> х</a:t>
              </a:r>
              <a:r>
                <a:rPr lang="en-US" sz="2000" dirty="0" err="1">
                  <a:solidFill>
                    <a:srgbClr val="0000FF"/>
                  </a:solidFill>
                  <a:cs typeface="Times New Roman" pitchFamily="18" charset="0"/>
                </a:rPr>
                <a:t>arajatlari</a:t>
              </a:r>
              <a:r>
                <a:rPr lang="ru-RU" sz="20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rgbClr val="0000FF"/>
                  </a:solidFill>
                  <a:cs typeface="Times New Roman" pitchFamily="18" charset="0"/>
                </a:rPr>
                <a:t>va</a:t>
              </a:r>
              <a:r>
                <a:rPr lang="ru-RU" sz="20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rgbClr val="0000FF"/>
                  </a:solidFill>
                  <a:cs typeface="Times New Roman" pitchFamily="18" charset="0"/>
                </a:rPr>
                <a:t>to'l</a:t>
              </a:r>
              <a:r>
                <a:rPr lang="ru-RU" sz="2000" dirty="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2000" dirty="0" err="1">
                  <a:solidFill>
                    <a:srgbClr val="0000FF"/>
                  </a:solidFill>
                  <a:cs typeface="Times New Roman" pitchFamily="18" charset="0"/>
                </a:rPr>
                <a:t>vlari</a:t>
              </a:r>
              <a:r>
                <a:rPr lang="ru-RU" sz="20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rgbClr val="0000FF"/>
                  </a:solidFill>
                  <a:cs typeface="Times New Roman" pitchFamily="18" charset="0"/>
                </a:rPr>
                <a:t>uchun</a:t>
              </a:r>
              <a:r>
                <a:rPr lang="ru-RU" sz="20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rgbClr val="0000FF"/>
                  </a:solidFill>
                  <a:cs typeface="Times New Roman" pitchFamily="18" charset="0"/>
                </a:rPr>
                <a:t>zahiralar</a:t>
              </a:r>
              <a:endParaRPr lang="ru-RU" sz="2000" dirty="0">
                <a:solidFill>
                  <a:srgbClr val="0000FF"/>
                </a:solidFill>
              </a:endParaRPr>
            </a:p>
          </p:txBody>
        </p:sp>
        <p:sp>
          <p:nvSpPr>
            <p:cNvPr id="81" name="Line 27"/>
            <p:cNvSpPr>
              <a:spLocks noChangeShapeType="1"/>
            </p:cNvSpPr>
            <p:nvPr/>
          </p:nvSpPr>
          <p:spPr bwMode="auto">
            <a:xfrm flipH="1">
              <a:off x="1311" y="4353"/>
              <a:ext cx="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6" name="Rectangle 23"/>
            <p:cNvSpPr>
              <a:spLocks noChangeArrowheads="1"/>
            </p:cNvSpPr>
            <p:nvPr/>
          </p:nvSpPr>
          <p:spPr bwMode="auto">
            <a:xfrm rot="10800000">
              <a:off x="817" y="621"/>
              <a:ext cx="204" cy="166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 lIns="0" tIns="0" rIns="0" bIns="0"/>
            <a:lstStyle/>
            <a:p>
              <a:pPr algn="ctr"/>
              <a:r>
                <a:rPr lang="en-US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O'Z</a:t>
              </a:r>
              <a:r>
                <a:rPr lang="ru-RU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 </a:t>
              </a:r>
              <a:r>
                <a:rPr lang="en-US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MABLAG'LARI</a:t>
              </a:r>
              <a:r>
                <a:rPr lang="ru-RU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/>
              </a:r>
              <a:br>
                <a:rPr lang="ru-RU" sz="2200" b="1" dirty="0" smtClean="0">
                  <a:solidFill>
                    <a:srgbClr val="002060"/>
                  </a:solidFill>
                  <a:cs typeface="Times New Roman" pitchFamily="18" charset="0"/>
                </a:rPr>
              </a:br>
              <a:r>
                <a:rPr lang="en-US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MANBALARI</a:t>
              </a:r>
              <a:endParaRPr lang="ru-RU" sz="2200" b="1" dirty="0">
                <a:solidFill>
                  <a:srgbClr val="002060"/>
                </a:solidFill>
              </a:endParaRPr>
            </a:p>
          </p:txBody>
        </p:sp>
        <p:sp>
          <p:nvSpPr>
            <p:cNvPr id="68" name="Rectangle 20"/>
            <p:cNvSpPr>
              <a:spLocks noChangeArrowheads="1"/>
            </p:cNvSpPr>
            <p:nvPr/>
          </p:nvSpPr>
          <p:spPr bwMode="auto">
            <a:xfrm rot="10800000">
              <a:off x="159" y="1197"/>
              <a:ext cx="453" cy="18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 lIns="0" tIns="0" rIns="0" bIns="0" anchor="ctr"/>
            <a:lstStyle/>
            <a:p>
              <a:pPr algn="ctr"/>
              <a:r>
                <a:rPr lang="en-US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K</a:t>
              </a:r>
              <a:r>
                <a:rPr lang="ru-RU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О</a:t>
              </a:r>
              <a:r>
                <a:rPr lang="en-US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R</a:t>
              </a:r>
              <a:r>
                <a:rPr lang="ru-RU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ХО</a:t>
              </a:r>
              <a:r>
                <a:rPr lang="en-US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NA</a:t>
              </a:r>
              <a:r>
                <a:rPr lang="ru-RU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 </a:t>
              </a:r>
              <a:r>
                <a:rPr lang="en-US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MABLAG'LARI</a:t>
              </a:r>
              <a:r>
                <a:rPr lang="ru-RU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 </a:t>
              </a:r>
              <a:r>
                <a:rPr lang="en-US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MANBALARI</a:t>
              </a:r>
              <a:r>
                <a:rPr lang="ru-RU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 (</a:t>
              </a:r>
              <a:r>
                <a:rPr lang="en-US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PASSIVLAR</a:t>
              </a:r>
              <a:r>
                <a:rPr lang="ru-RU" sz="2200" b="1" dirty="0" smtClean="0">
                  <a:solidFill>
                    <a:srgbClr val="002060"/>
                  </a:solidFill>
                  <a:cs typeface="Times New Roman" pitchFamily="18" charset="0"/>
                </a:rPr>
                <a:t>)</a:t>
              </a:r>
              <a:endParaRPr lang="ru-RU" sz="22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69" name="Group 14"/>
            <p:cNvGrpSpPr>
              <a:grpSpLocks/>
            </p:cNvGrpSpPr>
            <p:nvPr/>
          </p:nvGrpSpPr>
          <p:grpSpPr bwMode="auto">
            <a:xfrm>
              <a:off x="612" y="1529"/>
              <a:ext cx="227" cy="1890"/>
              <a:chOff x="3024" y="3616"/>
              <a:chExt cx="1008" cy="1136"/>
            </a:xfrm>
          </p:grpSpPr>
          <p:grpSp>
            <p:nvGrpSpPr>
              <p:cNvPr id="71" name="Group 16"/>
              <p:cNvGrpSpPr>
                <a:grpSpLocks/>
              </p:cNvGrpSpPr>
              <p:nvPr/>
            </p:nvGrpSpPr>
            <p:grpSpPr bwMode="auto">
              <a:xfrm>
                <a:off x="3447" y="3616"/>
                <a:ext cx="585" cy="1136"/>
                <a:chOff x="3447" y="3616"/>
                <a:chExt cx="585" cy="1136"/>
              </a:xfrm>
            </p:grpSpPr>
            <p:sp>
              <p:nvSpPr>
                <p:cNvPr id="73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3447" y="3616"/>
                  <a:ext cx="48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4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3456" y="4752"/>
                  <a:ext cx="576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5" name="Line 17"/>
                <p:cNvSpPr>
                  <a:spLocks noChangeShapeType="1"/>
                </p:cNvSpPr>
                <p:nvPr/>
              </p:nvSpPr>
              <p:spPr bwMode="auto">
                <a:xfrm>
                  <a:off x="3447" y="3616"/>
                  <a:ext cx="9" cy="1136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72" name="Line 15"/>
              <p:cNvSpPr>
                <a:spLocks noChangeShapeType="1"/>
              </p:cNvSpPr>
              <p:nvPr/>
            </p:nvSpPr>
            <p:spPr bwMode="auto">
              <a:xfrm flipH="1">
                <a:off x="3024" y="4011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</p:grpSp>
      <p:cxnSp>
        <p:nvCxnSpPr>
          <p:cNvPr id="4" name="Соединительная линия уступом 3"/>
          <p:cNvCxnSpPr>
            <a:stCxn id="58" idx="1"/>
          </p:cNvCxnSpPr>
          <p:nvPr/>
        </p:nvCxnSpPr>
        <p:spPr>
          <a:xfrm flipH="1">
            <a:off x="2147207" y="5340469"/>
            <a:ext cx="1352729" cy="1500069"/>
          </a:xfrm>
          <a:prstGeom prst="bentConnector4">
            <a:avLst>
              <a:gd name="adj1" fmla="val -16899"/>
              <a:gd name="adj2" fmla="val 85564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7" name="Левая фигурная скобка 116"/>
          <p:cNvSpPr/>
          <p:nvPr/>
        </p:nvSpPr>
        <p:spPr>
          <a:xfrm>
            <a:off x="3439975" y="1264331"/>
            <a:ext cx="372745" cy="3119890"/>
          </a:xfrm>
          <a:prstGeom prst="leftBrace">
            <a:avLst>
              <a:gd name="adj1" fmla="val 8333"/>
              <a:gd name="adj2" fmla="val 50262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7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437" y="153289"/>
            <a:ext cx="11876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677783" y="863860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120"/>
          <p:cNvGrpSpPr>
            <a:grpSpLocks/>
          </p:cNvGrpSpPr>
          <p:nvPr/>
        </p:nvGrpSpPr>
        <p:grpSpPr bwMode="auto">
          <a:xfrm>
            <a:off x="429477" y="1280724"/>
            <a:ext cx="11791261" cy="5499294"/>
            <a:chOff x="1311" y="129"/>
            <a:chExt cx="4250" cy="4224"/>
          </a:xfrm>
        </p:grpSpPr>
        <p:grpSp>
          <p:nvGrpSpPr>
            <p:cNvPr id="52" name="Group 70"/>
            <p:cNvGrpSpPr>
              <a:grpSpLocks/>
            </p:cNvGrpSpPr>
            <p:nvPr/>
          </p:nvGrpSpPr>
          <p:grpSpPr bwMode="auto">
            <a:xfrm>
              <a:off x="2192" y="129"/>
              <a:ext cx="3365" cy="2031"/>
              <a:chOff x="4459" y="5760"/>
              <a:chExt cx="6629" cy="4320"/>
            </a:xfrm>
          </p:grpSpPr>
          <p:sp>
            <p:nvSpPr>
              <p:cNvPr id="102" name="Rectangle 84"/>
              <p:cNvSpPr>
                <a:spLocks noChangeArrowheads="1"/>
              </p:cNvSpPr>
              <p:nvPr/>
            </p:nvSpPr>
            <p:spPr bwMode="auto">
              <a:xfrm>
                <a:off x="4459" y="5760"/>
                <a:ext cx="6629" cy="576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rgbClr val="0000FF"/>
                    </a:solidFill>
                    <a:cs typeface="Times New Roman" pitchFamily="18" charset="0"/>
                  </a:rPr>
                  <a:t> M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>
                    <a:solidFill>
                      <a:srgbClr val="0000FF"/>
                    </a:solidFill>
                    <a:cs typeface="Times New Roman" pitchFamily="18" charset="0"/>
                  </a:rPr>
                  <a:t>l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yetkazib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beruvchilar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va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pudratchilarga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uz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>
                    <a:solidFill>
                      <a:srgbClr val="0000FF"/>
                    </a:solidFill>
                    <a:cs typeface="Times New Roman" pitchFamily="18" charset="0"/>
                  </a:rPr>
                  <a:t>q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muddatli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qarz</a:t>
                </a:r>
                <a:endParaRPr lang="ru-RU" sz="2000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  <p:sp>
            <p:nvSpPr>
              <p:cNvPr id="104" name="Rectangle 75"/>
              <p:cNvSpPr>
                <a:spLocks noChangeArrowheads="1"/>
              </p:cNvSpPr>
              <p:nvPr/>
            </p:nvSpPr>
            <p:spPr bwMode="auto">
              <a:xfrm>
                <a:off x="4459" y="9504"/>
                <a:ext cx="6629" cy="576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rgbClr val="0000FF"/>
                    </a:solidFill>
                    <a:cs typeface="Times New Roman" pitchFamily="18" charset="0"/>
                  </a:rPr>
                  <a:t> B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shqa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uz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>
                    <a:solidFill>
                      <a:srgbClr val="0000FF"/>
                    </a:solidFill>
                    <a:cs typeface="Times New Roman" pitchFamily="18" charset="0"/>
                  </a:rPr>
                  <a:t>q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muddatli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kredit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rlik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qarzlari</a:t>
                </a:r>
                <a:endParaRPr lang="ru-RU" sz="2000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  <p:sp>
            <p:nvSpPr>
              <p:cNvPr id="105" name="Rectangle 74"/>
              <p:cNvSpPr>
                <a:spLocks noChangeArrowheads="1"/>
              </p:cNvSpPr>
              <p:nvPr/>
            </p:nvSpPr>
            <p:spPr bwMode="auto">
              <a:xfrm>
                <a:off x="4459" y="6480"/>
                <a:ext cx="6629" cy="576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ru-RU" sz="2000" dirty="0" smtClean="0">
                    <a:solidFill>
                      <a:srgbClr val="0000FF"/>
                    </a:solidFill>
                    <a:cs typeface="Times New Roman" pitchFamily="18" charset="0"/>
                  </a:rPr>
                  <a:t>А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jratilgan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bo'linmalar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, </a:t>
                </a:r>
                <a:r>
                  <a:rPr lang="en-US" sz="2000" dirty="0" err="1" smtClean="0">
                    <a:solidFill>
                      <a:srgbClr val="0000FF"/>
                    </a:solidFill>
                    <a:cs typeface="Times New Roman" pitchFamily="18" charset="0"/>
                  </a:rPr>
                  <a:t>sho'ba</a:t>
                </a:r>
                <a:r>
                  <a:rPr lang="ru-RU" sz="2000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va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qaram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jamiyatlarga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uz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>
                    <a:solidFill>
                      <a:srgbClr val="0000FF"/>
                    </a:solidFill>
                    <a:cs typeface="Times New Roman" pitchFamily="18" charset="0"/>
                  </a:rPr>
                  <a:t>q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muddatli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qarz</a:t>
                </a:r>
                <a:endParaRPr lang="ru-RU" sz="2000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  <p:sp>
            <p:nvSpPr>
              <p:cNvPr id="106" name="Rectangle 73"/>
              <p:cNvSpPr>
                <a:spLocks noChangeArrowheads="1"/>
              </p:cNvSpPr>
              <p:nvPr/>
            </p:nvSpPr>
            <p:spPr bwMode="auto">
              <a:xfrm>
                <a:off x="4459" y="7200"/>
                <a:ext cx="6629" cy="576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rgbClr val="0000FF"/>
                    </a:solidFill>
                    <a:cs typeface="Times New Roman" pitchFamily="18" charset="0"/>
                  </a:rPr>
                  <a:t> S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liq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va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majburiy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to'l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vlar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bo'yicha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uz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>
                    <a:solidFill>
                      <a:srgbClr val="0000FF"/>
                    </a:solidFill>
                    <a:cs typeface="Times New Roman" pitchFamily="18" charset="0"/>
                  </a:rPr>
                  <a:t>q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muddatli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kechiktirilgan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majburiyatlar</a:t>
                </a:r>
                <a:endParaRPr lang="ru-RU" sz="2000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  <p:sp>
            <p:nvSpPr>
              <p:cNvPr id="107" name="Rectangle 72"/>
              <p:cNvSpPr>
                <a:spLocks noChangeArrowheads="1"/>
              </p:cNvSpPr>
              <p:nvPr/>
            </p:nvSpPr>
            <p:spPr bwMode="auto">
              <a:xfrm>
                <a:off x="4459" y="7920"/>
                <a:ext cx="6629" cy="576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ru-RU" sz="2000" dirty="0" smtClean="0">
                    <a:solidFill>
                      <a:srgbClr val="0000FF"/>
                    </a:solidFill>
                    <a:cs typeface="Times New Roman" pitchFamily="18" charset="0"/>
                  </a:rPr>
                  <a:t>Х</a:t>
                </a:r>
                <a:r>
                  <a:rPr lang="en-US" sz="2000" dirty="0">
                    <a:solidFill>
                      <a:srgbClr val="0000FF"/>
                    </a:solidFill>
                    <a:cs typeface="Times New Roman" pitchFamily="18" charset="0"/>
                  </a:rPr>
                  <a:t>arid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>
                    <a:solidFill>
                      <a:srgbClr val="0000FF"/>
                    </a:solidFill>
                    <a:cs typeface="Times New Roman" pitchFamily="18" charset="0"/>
                  </a:rPr>
                  <a:t>r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va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buyurtmachilardan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о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lingan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bo'naklar</a:t>
                </a:r>
                <a:endParaRPr lang="ru-RU" sz="2000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  <p:sp>
            <p:nvSpPr>
              <p:cNvPr id="108" name="Rectangle 71"/>
              <p:cNvSpPr>
                <a:spLocks noChangeArrowheads="1"/>
              </p:cNvSpPr>
              <p:nvPr/>
            </p:nvSpPr>
            <p:spPr bwMode="auto">
              <a:xfrm>
                <a:off x="4459" y="8784"/>
                <a:ext cx="6629" cy="576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 smtClean="0">
                    <a:solidFill>
                      <a:srgbClr val="0000FF"/>
                    </a:solidFill>
                    <a:cs typeface="Times New Roman" pitchFamily="18" charset="0"/>
                  </a:rPr>
                  <a:t>Uz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>
                    <a:solidFill>
                      <a:srgbClr val="0000FF"/>
                    </a:solidFill>
                    <a:cs typeface="Times New Roman" pitchFamily="18" charset="0"/>
                  </a:rPr>
                  <a:t>q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muddatli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>
                    <a:solidFill>
                      <a:srgbClr val="0000FF"/>
                    </a:solidFill>
                    <a:cs typeface="Times New Roman" pitchFamily="18" charset="0"/>
                  </a:rPr>
                  <a:t>bank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kreditlari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va</a:t>
                </a:r>
                <a:r>
                  <a:rPr lang="ru-RU" sz="20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rgbClr val="0000FF"/>
                    </a:solidFill>
                    <a:cs typeface="Times New Roman" pitchFamily="18" charset="0"/>
                  </a:rPr>
                  <a:t>qarzlar</a:t>
                </a:r>
                <a:endParaRPr lang="ru-RU" sz="2000" dirty="0">
                  <a:solidFill>
                    <a:srgbClr val="0000FF"/>
                  </a:solidFill>
                  <a:latin typeface="Arial" charset="0"/>
                </a:endParaRPr>
              </a:p>
            </p:txBody>
          </p:sp>
        </p:grpSp>
        <p:grpSp>
          <p:nvGrpSpPr>
            <p:cNvPr id="53" name="Group 53"/>
            <p:cNvGrpSpPr>
              <a:grpSpLocks/>
            </p:cNvGrpSpPr>
            <p:nvPr/>
          </p:nvGrpSpPr>
          <p:grpSpPr bwMode="auto">
            <a:xfrm>
              <a:off x="2190" y="2251"/>
              <a:ext cx="3371" cy="1836"/>
              <a:chOff x="4514" y="9792"/>
              <a:chExt cx="6574" cy="5985"/>
            </a:xfrm>
          </p:grpSpPr>
          <p:sp>
            <p:nvSpPr>
              <p:cNvPr id="86" name="Rectangle 69"/>
              <p:cNvSpPr>
                <a:spLocks noChangeArrowheads="1"/>
              </p:cNvSpPr>
              <p:nvPr/>
            </p:nvSpPr>
            <p:spPr bwMode="auto">
              <a:xfrm>
                <a:off x="4518" y="9792"/>
                <a:ext cx="6570" cy="7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 M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>
                    <a:solidFill>
                      <a:schemeClr val="tx1"/>
                    </a:solidFill>
                    <a:cs typeface="Times New Roman" pitchFamily="18" charset="0"/>
                  </a:rPr>
                  <a:t>l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yetkazib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beruvchilar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va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pudratchilarga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qarz</a:t>
                </a:r>
                <a:endParaRPr lang="ru-RU" sz="20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87" name="Rectangle 68"/>
              <p:cNvSpPr>
                <a:spLocks noChangeArrowheads="1"/>
              </p:cNvSpPr>
              <p:nvPr/>
            </p:nvSpPr>
            <p:spPr bwMode="auto">
              <a:xfrm>
                <a:off x="4518" y="10653"/>
                <a:ext cx="6570" cy="101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ru-RU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А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jratilgan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bo'linmalar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, </a:t>
                </a:r>
                <a:r>
                  <a:rPr lang="en-US" sz="2000" dirty="0" err="1" smtClean="0">
                    <a:solidFill>
                      <a:schemeClr val="tx1"/>
                    </a:solidFill>
                    <a:cs typeface="Times New Roman" pitchFamily="18" charset="0"/>
                  </a:rPr>
                  <a:t>sho'ba</a:t>
                </a:r>
                <a:r>
                  <a:rPr lang="ru-RU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cs typeface="Times New Roman" pitchFamily="18" charset="0"/>
                  </a:rPr>
                  <a:t>k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>
                    <a:solidFill>
                      <a:schemeClr val="tx1"/>
                    </a:solidFill>
                    <a:cs typeface="Times New Roman" pitchFamily="18" charset="0"/>
                  </a:rPr>
                  <a:t>r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хо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nalar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va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qaram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х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o'jalik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jamiyatlariga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qarz</a:t>
                </a:r>
                <a:endParaRPr lang="ru-RU" sz="20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88" name="Rectangle 67"/>
              <p:cNvSpPr>
                <a:spLocks noChangeArrowheads="1"/>
              </p:cNvSpPr>
              <p:nvPr/>
            </p:nvSpPr>
            <p:spPr bwMode="auto">
              <a:xfrm>
                <a:off x="4518" y="11808"/>
                <a:ext cx="6570" cy="72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 smtClean="0">
                    <a:solidFill>
                      <a:schemeClr val="tx1"/>
                    </a:solidFill>
                    <a:cs typeface="Times New Roman" pitchFamily="18" charset="0"/>
                  </a:rPr>
                  <a:t>Byudjetga</a:t>
                </a:r>
                <a:r>
                  <a:rPr lang="ru-RU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to'l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vlar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bo'yicha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qarz</a:t>
                </a:r>
                <a:endParaRPr lang="ru-RU" sz="20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90" name="Rectangle 65"/>
              <p:cNvSpPr>
                <a:spLocks noChangeArrowheads="1"/>
              </p:cNvSpPr>
              <p:nvPr/>
            </p:nvSpPr>
            <p:spPr bwMode="auto">
              <a:xfrm>
                <a:off x="4514" y="13824"/>
                <a:ext cx="6570" cy="746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 smtClean="0">
                    <a:solidFill>
                      <a:schemeClr val="tx1"/>
                    </a:solidFill>
                    <a:cs typeface="Times New Roman" pitchFamily="18" charset="0"/>
                  </a:rPr>
                  <a:t>Qisqa</a:t>
                </a:r>
                <a:r>
                  <a:rPr lang="ru-RU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muddatli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cs typeface="Times New Roman" pitchFamily="18" charset="0"/>
                  </a:rPr>
                  <a:t>bank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kreditlari</a:t>
                </a:r>
                <a:endParaRPr lang="ru-RU" sz="20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91" name="Rectangle 64"/>
              <p:cNvSpPr>
                <a:spLocks noChangeArrowheads="1"/>
              </p:cNvSpPr>
              <p:nvPr/>
            </p:nvSpPr>
            <p:spPr bwMode="auto">
              <a:xfrm>
                <a:off x="4514" y="12791"/>
                <a:ext cx="6570" cy="7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ru-RU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Хо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dimlarga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qarzlar</a:t>
                </a:r>
                <a:endParaRPr lang="ru-RU" sz="20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92" name="Rectangle 63"/>
              <p:cNvSpPr>
                <a:spLocks noChangeArrowheads="1"/>
              </p:cNvSpPr>
              <p:nvPr/>
            </p:nvSpPr>
            <p:spPr bwMode="auto">
              <a:xfrm>
                <a:off x="4518" y="14832"/>
                <a:ext cx="6570" cy="94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r>
                  <a:rPr lang="en-US" sz="2000" dirty="0" smtClean="0">
                    <a:solidFill>
                      <a:schemeClr val="tx1"/>
                    </a:solidFill>
                    <a:cs typeface="Times New Roman" pitchFamily="18" charset="0"/>
                  </a:rPr>
                  <a:t> B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о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shqa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qisqa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muddatli</a:t>
                </a:r>
                <a:r>
                  <a:rPr lang="ru-RU" sz="2000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cs typeface="Times New Roman" pitchFamily="18" charset="0"/>
                  </a:rPr>
                  <a:t>majburiyatlar</a:t>
                </a:r>
                <a:endParaRPr lang="ru-RU" sz="20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81" name="Line 27"/>
            <p:cNvSpPr>
              <a:spLocks noChangeShapeType="1"/>
            </p:cNvSpPr>
            <p:nvPr/>
          </p:nvSpPr>
          <p:spPr bwMode="auto">
            <a:xfrm flipH="1">
              <a:off x="1311" y="4353"/>
              <a:ext cx="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117" name="Rectangle 20"/>
          <p:cNvSpPr>
            <a:spLocks noChangeArrowheads="1"/>
          </p:cNvSpPr>
          <p:nvPr/>
        </p:nvSpPr>
        <p:spPr bwMode="auto">
          <a:xfrm rot="10800000">
            <a:off x="204544" y="2076007"/>
            <a:ext cx="849382" cy="319445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lIns="0" tIns="0" rIns="0" bIns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cs typeface="Times New Roman" pitchFamily="18" charset="0"/>
              </a:rPr>
              <a:t>K</a:t>
            </a:r>
            <a:r>
              <a:rPr lang="ru-RU" sz="2200" b="1" dirty="0" smtClean="0">
                <a:solidFill>
                  <a:srgbClr val="002060"/>
                </a:solidFill>
                <a:cs typeface="Times New Roman" pitchFamily="18" charset="0"/>
              </a:rPr>
              <a:t>О</a:t>
            </a:r>
            <a:r>
              <a:rPr lang="en-US" sz="2200" b="1" dirty="0" smtClean="0">
                <a:solidFill>
                  <a:srgbClr val="002060"/>
                </a:solidFill>
                <a:cs typeface="Times New Roman" pitchFamily="18" charset="0"/>
              </a:rPr>
              <a:t>R</a:t>
            </a:r>
            <a:r>
              <a:rPr lang="ru-RU" sz="2200" b="1" dirty="0" smtClean="0">
                <a:solidFill>
                  <a:srgbClr val="002060"/>
                </a:solidFill>
                <a:cs typeface="Times New Roman" pitchFamily="18" charset="0"/>
              </a:rPr>
              <a:t>ХО</a:t>
            </a:r>
            <a:r>
              <a:rPr lang="en-US" sz="2200" b="1" dirty="0" smtClean="0">
                <a:solidFill>
                  <a:srgbClr val="002060"/>
                </a:solidFill>
                <a:cs typeface="Times New Roman" pitchFamily="18" charset="0"/>
              </a:rPr>
              <a:t>NA</a:t>
            </a:r>
            <a:r>
              <a:rPr lang="ru-RU" sz="22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cs typeface="Times New Roman" pitchFamily="18" charset="0"/>
              </a:rPr>
              <a:t>MABLAG'LARI</a:t>
            </a:r>
            <a:r>
              <a:rPr lang="ru-RU" sz="22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cs typeface="Times New Roman" pitchFamily="18" charset="0"/>
              </a:rPr>
              <a:t>MANBALARI</a:t>
            </a:r>
            <a:r>
              <a:rPr lang="ru-RU" sz="2200" b="1" dirty="0" smtClean="0">
                <a:solidFill>
                  <a:srgbClr val="002060"/>
                </a:solidFill>
                <a:cs typeface="Times New Roman" pitchFamily="18" charset="0"/>
              </a:rPr>
              <a:t> (</a:t>
            </a:r>
            <a:r>
              <a:rPr lang="en-US" sz="2200" b="1" dirty="0" smtClean="0">
                <a:solidFill>
                  <a:srgbClr val="002060"/>
                </a:solidFill>
                <a:cs typeface="Times New Roman" pitchFamily="18" charset="0"/>
              </a:rPr>
              <a:t>PASSIVLAR</a:t>
            </a:r>
            <a:r>
              <a:rPr lang="ru-RU" sz="2200" b="1" dirty="0" smtClean="0">
                <a:solidFill>
                  <a:srgbClr val="002060"/>
                </a:solidFill>
                <a:cs typeface="Times New Roman" pitchFamily="18" charset="0"/>
              </a:rPr>
              <a:t>)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2386516" y="1455297"/>
            <a:ext cx="481692" cy="2341137"/>
          </a:xfrm>
          <a:prstGeom prst="leftBrace">
            <a:avLst>
              <a:gd name="adj1" fmla="val 8333"/>
              <a:gd name="adj2" fmla="val 47363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Rectangle 48"/>
          <p:cNvSpPr>
            <a:spLocks noChangeArrowheads="1"/>
          </p:cNvSpPr>
          <p:nvPr/>
        </p:nvSpPr>
        <p:spPr bwMode="auto">
          <a:xfrm>
            <a:off x="1035553" y="2082295"/>
            <a:ext cx="1499827" cy="105767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en-US" sz="1700" dirty="0" smtClean="0">
                <a:solidFill>
                  <a:srgbClr val="0000FF"/>
                </a:solidFill>
                <a:cs typeface="Times New Roman" pitchFamily="18" charset="0"/>
              </a:rPr>
              <a:t>UZ</a:t>
            </a:r>
            <a:r>
              <a:rPr lang="ru-RU" sz="1700" dirty="0" smtClean="0">
                <a:solidFill>
                  <a:srgbClr val="0000FF"/>
                </a:solidFill>
                <a:cs typeface="Times New Roman" pitchFamily="18" charset="0"/>
              </a:rPr>
              <a:t>О</a:t>
            </a:r>
            <a:r>
              <a:rPr lang="en-US" sz="1700" dirty="0" smtClean="0">
                <a:solidFill>
                  <a:srgbClr val="0000FF"/>
                </a:solidFill>
                <a:cs typeface="Times New Roman" pitchFamily="18" charset="0"/>
              </a:rPr>
              <a:t>Q</a:t>
            </a:r>
            <a:r>
              <a:rPr lang="ru-RU" sz="1700" dirty="0" smtClean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1700" dirty="0" smtClean="0">
                <a:solidFill>
                  <a:srgbClr val="0000FF"/>
                </a:solidFill>
                <a:cs typeface="Times New Roman" pitchFamily="18" charset="0"/>
              </a:rPr>
              <a:t>MUDDATLI</a:t>
            </a:r>
            <a:r>
              <a:rPr lang="ru-RU" sz="1700" dirty="0" smtClean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US" sz="1700" dirty="0" smtClean="0">
                <a:solidFill>
                  <a:srgbClr val="0000FF"/>
                </a:solidFill>
                <a:cs typeface="Times New Roman" pitchFamily="18" charset="0"/>
              </a:rPr>
              <a:t>MAJBURIYATLAR</a:t>
            </a:r>
            <a:endParaRPr lang="ru-RU" sz="1700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19" name="Rectangle 52"/>
          <p:cNvSpPr>
            <a:spLocks noChangeArrowheads="1"/>
          </p:cNvSpPr>
          <p:nvPr/>
        </p:nvSpPr>
        <p:spPr bwMode="auto">
          <a:xfrm>
            <a:off x="1043866" y="4556966"/>
            <a:ext cx="1575183" cy="71369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en-US" sz="17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J</a:t>
            </a:r>
            <a:r>
              <a:rPr lang="ru-RU" sz="17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О</a:t>
            </a:r>
            <a:r>
              <a:rPr lang="en-US" sz="17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RIY</a:t>
            </a:r>
            <a:r>
              <a:rPr lang="ru-RU" sz="17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17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MAJBURIYATLAR</a:t>
            </a:r>
            <a:endParaRPr lang="ru-RU" sz="17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0" name="Левая фигурная скобка 119"/>
          <p:cNvSpPr/>
          <p:nvPr/>
        </p:nvSpPr>
        <p:spPr>
          <a:xfrm>
            <a:off x="2627362" y="4187169"/>
            <a:ext cx="240824" cy="2057830"/>
          </a:xfrm>
          <a:prstGeom prst="leftBrace">
            <a:avLst>
              <a:gd name="adj1" fmla="val 8333"/>
              <a:gd name="adj2" fmla="val 47363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Соединительная линия уступом 3"/>
          <p:cNvCxnSpPr/>
          <p:nvPr/>
        </p:nvCxnSpPr>
        <p:spPr>
          <a:xfrm rot="5400000">
            <a:off x="317564" y="189211"/>
            <a:ext cx="2076005" cy="1697582"/>
          </a:xfrm>
          <a:prstGeom prst="bentConnector3">
            <a:avLst>
              <a:gd name="adj1" fmla="val 8313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63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437" y="153289"/>
            <a:ext cx="11876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677783" y="863860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87979" y="1137104"/>
            <a:ext cx="8610600" cy="2430690"/>
          </a:xfr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538163" algn="just">
              <a:lnSpc>
                <a:spcPct val="140000"/>
              </a:lnSpc>
              <a:buFontTx/>
              <a:buNone/>
            </a:pPr>
            <a:r>
              <a:rPr lang="en-US" b="1" i="1" dirty="0" err="1" smtClean="0">
                <a:solidFill>
                  <a:srgbClr val="FF0000"/>
                </a:solidFill>
                <a:latin typeface="Times New Roman" pitchFamily="18" charset="0"/>
              </a:rPr>
              <a:t>Xo’jalik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itchFamily="18" charset="0"/>
              </a:rPr>
              <a:t>muomalasi</a:t>
            </a:r>
            <a:r>
              <a:rPr lang="ru-RU" i="1" dirty="0" smtClean="0">
                <a:latin typeface="Times New Roman" pitchFamily="18" charset="0"/>
              </a:rPr>
              <a:t> </a:t>
            </a: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–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bu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korxonada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sodir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bo’ladigan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va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mulklar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va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manbalarning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hajmida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,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tarkibida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,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joylanishi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va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ishlatilishida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o’zgarishlarga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olib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keladigan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iqtisodiy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hodisalar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,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xo’jalik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  <a:latin typeface="Times New Roman" pitchFamily="18" charset="0"/>
              </a:rPr>
              <a:t>faktlari</a:t>
            </a:r>
            <a:r>
              <a:rPr lang="en-US" i="1" dirty="0" smtClean="0">
                <a:solidFill>
                  <a:srgbClr val="0000FF"/>
                </a:solidFill>
                <a:latin typeface="Times New Roman" pitchFamily="18" charset="0"/>
              </a:rPr>
              <a:t>.</a:t>
            </a:r>
            <a:endParaRPr lang="ru-RU" i="1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3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437" y="153289"/>
            <a:ext cx="11876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677783" y="863860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1677783" y="1193800"/>
            <a:ext cx="8686800" cy="4724400"/>
            <a:chOff x="144" y="336"/>
            <a:chExt cx="5472" cy="2976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2016" y="384"/>
              <a:ext cx="1680" cy="96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Ta’minot jarayoni</a:t>
              </a:r>
              <a:endParaRPr lang="ru-RU" sz="24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auto">
            <a:xfrm>
              <a:off x="192" y="336"/>
              <a:ext cx="1536" cy="624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Ishlab chiqarish </a:t>
              </a:r>
            </a:p>
            <a:p>
              <a:pPr algn="ctr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jarayoni</a:t>
              </a:r>
              <a:endParaRPr lang="ru-RU" sz="24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9" name="AutoShape 5"/>
            <p:cNvSpPr>
              <a:spLocks noChangeArrowheads="1"/>
            </p:cNvSpPr>
            <p:nvPr/>
          </p:nvSpPr>
          <p:spPr bwMode="auto">
            <a:xfrm>
              <a:off x="3984" y="336"/>
              <a:ext cx="1536" cy="624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Realizatsiya </a:t>
              </a:r>
            </a:p>
            <a:p>
              <a:pPr algn="ctr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jarayoni</a:t>
              </a:r>
              <a:endParaRPr lang="ru-RU" sz="24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1872" y="2160"/>
              <a:ext cx="2016" cy="115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Moddiy qiymatliklar </a:t>
              </a:r>
            </a:p>
            <a:p>
              <a:pPr algn="ctr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(mehnat vositalari,</a:t>
              </a:r>
            </a:p>
            <a:p>
              <a:pPr algn="ctr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materiallar, mehnat)</a:t>
              </a:r>
              <a:endParaRPr lang="ru-RU" sz="24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144" y="2160"/>
              <a:ext cx="1536" cy="624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Tayyor mahsulot</a:t>
              </a:r>
              <a:endParaRPr lang="ru-RU" sz="24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>
              <a:off x="4080" y="2160"/>
              <a:ext cx="1536" cy="624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Pul mablag’lari</a:t>
              </a:r>
              <a:endParaRPr lang="ru-RU" sz="24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V="1">
              <a:off x="2880" y="1344"/>
              <a:ext cx="0" cy="81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912" y="960"/>
              <a:ext cx="0" cy="52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4800" y="960"/>
              <a:ext cx="0" cy="52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>
              <a:off x="912" y="1488"/>
              <a:ext cx="38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 flipV="1">
              <a:off x="912" y="1680"/>
              <a:ext cx="0" cy="4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4896" y="1680"/>
              <a:ext cx="0" cy="4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912" y="1680"/>
              <a:ext cx="39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8359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437" y="153289"/>
            <a:ext cx="11876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677783" y="863860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"/>
          <p:cNvGrpSpPr>
            <a:grpSpLocks/>
          </p:cNvGrpSpPr>
          <p:nvPr/>
        </p:nvGrpSpPr>
        <p:grpSpPr bwMode="auto">
          <a:xfrm>
            <a:off x="547007" y="863860"/>
            <a:ext cx="10956472" cy="5292011"/>
            <a:chOff x="528" y="192"/>
            <a:chExt cx="4704" cy="3456"/>
          </a:xfrm>
        </p:grpSpPr>
        <p:sp>
          <p:nvSpPr>
            <p:cNvPr id="22" name="AutoShape 3"/>
            <p:cNvSpPr>
              <a:spLocks noChangeArrowheads="1"/>
            </p:cNvSpPr>
            <p:nvPr/>
          </p:nvSpPr>
          <p:spPr bwMode="auto">
            <a:xfrm>
              <a:off x="1104" y="192"/>
              <a:ext cx="3600" cy="624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sz="2400" dirty="0" err="1">
                  <a:solidFill>
                    <a:srgbClr val="0000FF"/>
                  </a:solidFill>
                  <a:latin typeface="Arial" charset="0"/>
                </a:rPr>
                <a:t>Ta’minot</a:t>
              </a:r>
              <a:r>
                <a:rPr lang="en-US" sz="2400" dirty="0">
                  <a:solidFill>
                    <a:srgbClr val="0000FF"/>
                  </a:solidFill>
                  <a:latin typeface="Arial" charset="0"/>
                </a:rPr>
                <a:t> </a:t>
              </a:r>
              <a:r>
                <a:rPr lang="en-US" sz="2400" dirty="0" err="1">
                  <a:solidFill>
                    <a:srgbClr val="0000FF"/>
                  </a:solidFill>
                  <a:latin typeface="Arial" charset="0"/>
                </a:rPr>
                <a:t>jarayoning</a:t>
              </a:r>
              <a:r>
                <a:rPr lang="en-US" sz="2400" dirty="0">
                  <a:solidFill>
                    <a:srgbClr val="0000FF"/>
                  </a:solidFill>
                  <a:latin typeface="Arial" charset="0"/>
                </a:rPr>
                <a:t> </a:t>
              </a:r>
              <a:r>
                <a:rPr lang="en-US" sz="2400" dirty="0" err="1">
                  <a:solidFill>
                    <a:srgbClr val="0000FF"/>
                  </a:solidFill>
                  <a:latin typeface="Arial" charset="0"/>
                </a:rPr>
                <a:t>vazifalari</a:t>
              </a:r>
              <a:endParaRPr lang="ru-RU" sz="24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23" name="AutoShape 4"/>
            <p:cNvSpPr>
              <a:spLocks noChangeArrowheads="1"/>
            </p:cNvSpPr>
            <p:nvPr/>
          </p:nvSpPr>
          <p:spPr bwMode="auto">
            <a:xfrm>
              <a:off x="720" y="1008"/>
              <a:ext cx="4512" cy="76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marL="342900" indent="-342900" algn="just">
                <a:buFontTx/>
                <a:buAutoNum type="arabicPeriod"/>
              </a:pPr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Mol yetkazib beruchilar bilan tuzilgan </a:t>
              </a:r>
            </a:p>
            <a:p>
              <a:pPr marL="342900" indent="-342900" algn="just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shartnomalarning bajarilishini nazorat qilish.</a:t>
              </a:r>
              <a:endParaRPr lang="ru-RU" sz="24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24" name="AutoShape 5"/>
            <p:cNvSpPr>
              <a:spLocks noChangeArrowheads="1"/>
            </p:cNvSpPr>
            <p:nvPr/>
          </p:nvSpPr>
          <p:spPr bwMode="auto">
            <a:xfrm>
              <a:off x="720" y="1920"/>
              <a:ext cx="4512" cy="76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just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2. Sotib olingan tovar-moddiy zaxiralarning (TMZ) </a:t>
              </a:r>
            </a:p>
            <a:p>
              <a:pPr algn="just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haqiqiy tannarxini aniqlash</a:t>
              </a:r>
              <a:endParaRPr lang="ru-RU" sz="24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25" name="Line 6"/>
            <p:cNvSpPr>
              <a:spLocks noChangeShapeType="1"/>
            </p:cNvSpPr>
            <p:nvPr/>
          </p:nvSpPr>
          <p:spPr bwMode="auto">
            <a:xfrm>
              <a:off x="528" y="480"/>
              <a:ext cx="57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6" name="Line 7"/>
            <p:cNvSpPr>
              <a:spLocks noChangeShapeType="1"/>
            </p:cNvSpPr>
            <p:nvPr/>
          </p:nvSpPr>
          <p:spPr bwMode="auto">
            <a:xfrm>
              <a:off x="528" y="480"/>
              <a:ext cx="0" cy="278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7" name="Line 8"/>
            <p:cNvSpPr>
              <a:spLocks noChangeShapeType="1"/>
            </p:cNvSpPr>
            <p:nvPr/>
          </p:nvSpPr>
          <p:spPr bwMode="auto">
            <a:xfrm>
              <a:off x="528" y="2352"/>
              <a:ext cx="1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8" name="Line 9"/>
            <p:cNvSpPr>
              <a:spLocks noChangeShapeType="1"/>
            </p:cNvSpPr>
            <p:nvPr/>
          </p:nvSpPr>
          <p:spPr bwMode="auto">
            <a:xfrm>
              <a:off x="528" y="1392"/>
              <a:ext cx="1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9" name="AutoShape 10"/>
            <p:cNvSpPr>
              <a:spLocks noChangeArrowheads="1"/>
            </p:cNvSpPr>
            <p:nvPr/>
          </p:nvSpPr>
          <p:spPr bwMode="auto">
            <a:xfrm>
              <a:off x="720" y="2880"/>
              <a:ext cx="4512" cy="76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just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3. TMZ ning saqlanishi va oqilona sarflarnishi </a:t>
              </a:r>
            </a:p>
            <a:p>
              <a:pPr algn="just"/>
              <a:r>
                <a:rPr lang="en-US" sz="2400">
                  <a:solidFill>
                    <a:srgbClr val="0000FF"/>
                  </a:solidFill>
                  <a:latin typeface="Arial" charset="0"/>
                </a:rPr>
                <a:t>ustidan nazorat o’rnatish</a:t>
              </a:r>
              <a:endParaRPr lang="ru-RU" sz="24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30" name="Line 11"/>
            <p:cNvSpPr>
              <a:spLocks noChangeShapeType="1"/>
            </p:cNvSpPr>
            <p:nvPr/>
          </p:nvSpPr>
          <p:spPr bwMode="auto">
            <a:xfrm>
              <a:off x="528" y="3264"/>
              <a:ext cx="1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77389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437" y="153289"/>
            <a:ext cx="11876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677783" y="863860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2"/>
          <p:cNvGrpSpPr>
            <a:grpSpLocks/>
          </p:cNvGrpSpPr>
          <p:nvPr/>
        </p:nvGrpSpPr>
        <p:grpSpPr bwMode="auto">
          <a:xfrm>
            <a:off x="406400" y="1045028"/>
            <a:ext cx="11244036" cy="5076371"/>
            <a:chOff x="576" y="336"/>
            <a:chExt cx="4704" cy="3408"/>
          </a:xfrm>
        </p:grpSpPr>
        <p:sp>
          <p:nvSpPr>
            <p:cNvPr id="16" name="AutoShape 3"/>
            <p:cNvSpPr>
              <a:spLocks noChangeArrowheads="1"/>
            </p:cNvSpPr>
            <p:nvPr/>
          </p:nvSpPr>
          <p:spPr bwMode="auto">
            <a:xfrm>
              <a:off x="1152" y="336"/>
              <a:ext cx="3600" cy="624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/>
              <a:r>
                <a:rPr lang="en-US" sz="2400">
                  <a:solidFill>
                    <a:srgbClr val="0000FF"/>
                  </a:solidFill>
                </a:rPr>
                <a:t>Ishlab chiqarish jarayonining vazifalari</a:t>
              </a:r>
              <a:endParaRPr lang="ru-RU" sz="2400">
                <a:solidFill>
                  <a:srgbClr val="0000FF"/>
                </a:solidFill>
              </a:endParaRPr>
            </a:p>
          </p:txBody>
        </p:sp>
        <p:sp>
          <p:nvSpPr>
            <p:cNvPr id="17" name="AutoShape 4"/>
            <p:cNvSpPr>
              <a:spLocks noChangeArrowheads="1"/>
            </p:cNvSpPr>
            <p:nvPr/>
          </p:nvSpPr>
          <p:spPr bwMode="auto">
            <a:xfrm>
              <a:off x="768" y="1152"/>
              <a:ext cx="4512" cy="76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marL="342900" indent="-342900" algn="just"/>
              <a:r>
                <a:rPr lang="en-US" sz="2400">
                  <a:solidFill>
                    <a:srgbClr val="0000FF"/>
                  </a:solidFill>
                </a:rPr>
                <a:t>1. Ishlab chiqarilgan mahsulotlarni jami va turlari bo’yicha pul ifodasida natural o’lchovlaridagi hajmini aniqlash</a:t>
              </a:r>
              <a:endParaRPr lang="ru-RU" sz="2400">
                <a:solidFill>
                  <a:srgbClr val="0000FF"/>
                </a:solidFill>
              </a:endParaRPr>
            </a:p>
          </p:txBody>
        </p:sp>
        <p:sp>
          <p:nvSpPr>
            <p:cNvPr id="18" name="AutoShape 5"/>
            <p:cNvSpPr>
              <a:spLocks noChangeArrowheads="1"/>
            </p:cNvSpPr>
            <p:nvPr/>
          </p:nvSpPr>
          <p:spPr bwMode="auto">
            <a:xfrm>
              <a:off x="768" y="2064"/>
              <a:ext cx="4512" cy="76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just"/>
              <a:r>
                <a:rPr lang="en-US" sz="2400">
                  <a:solidFill>
                    <a:srgbClr val="0000FF"/>
                  </a:solidFill>
                </a:rPr>
                <a:t>2. Sotilgan mahsulotlar jami va turlari bo’yicha haqiqiy tannarxini hisoblash</a:t>
              </a:r>
              <a:endParaRPr lang="ru-RU" sz="2400">
                <a:solidFill>
                  <a:srgbClr val="0000FF"/>
                </a:solidFill>
              </a:endParaRPr>
            </a:p>
          </p:txBody>
        </p:sp>
        <p:sp>
          <p:nvSpPr>
            <p:cNvPr id="19" name="Line 6"/>
            <p:cNvSpPr>
              <a:spLocks noChangeShapeType="1"/>
            </p:cNvSpPr>
            <p:nvPr/>
          </p:nvSpPr>
          <p:spPr bwMode="auto">
            <a:xfrm>
              <a:off x="576" y="624"/>
              <a:ext cx="57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0" name="Line 7"/>
            <p:cNvSpPr>
              <a:spLocks noChangeShapeType="1"/>
            </p:cNvSpPr>
            <p:nvPr/>
          </p:nvSpPr>
          <p:spPr bwMode="auto">
            <a:xfrm>
              <a:off x="576" y="624"/>
              <a:ext cx="0" cy="26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1" name="Line 8"/>
            <p:cNvSpPr>
              <a:spLocks noChangeShapeType="1"/>
            </p:cNvSpPr>
            <p:nvPr/>
          </p:nvSpPr>
          <p:spPr bwMode="auto">
            <a:xfrm>
              <a:off x="576" y="2496"/>
              <a:ext cx="1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2" name="Line 9"/>
            <p:cNvSpPr>
              <a:spLocks noChangeShapeType="1"/>
            </p:cNvSpPr>
            <p:nvPr/>
          </p:nvSpPr>
          <p:spPr bwMode="auto">
            <a:xfrm>
              <a:off x="576" y="1536"/>
              <a:ext cx="1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3" name="AutoShape 10"/>
            <p:cNvSpPr>
              <a:spLocks noChangeArrowheads="1"/>
            </p:cNvSpPr>
            <p:nvPr/>
          </p:nvSpPr>
          <p:spPr bwMode="auto">
            <a:xfrm>
              <a:off x="768" y="2976"/>
              <a:ext cx="4512" cy="76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just"/>
              <a:r>
                <a:rPr lang="en-US" sz="2400">
                  <a:solidFill>
                    <a:srgbClr val="0000FF"/>
                  </a:solidFill>
                </a:rPr>
                <a:t>3. Moddiy, mehnat va moliyaviy resurslardan tejamli va oqilona foydalanishni nazorat qilish</a:t>
              </a:r>
              <a:endParaRPr lang="ru-RU" sz="2400">
                <a:solidFill>
                  <a:srgbClr val="0000FF"/>
                </a:solidFill>
              </a:endParaRPr>
            </a:p>
          </p:txBody>
        </p:sp>
        <p:sp>
          <p:nvSpPr>
            <p:cNvPr id="34" name="Line 11"/>
            <p:cNvSpPr>
              <a:spLocks noChangeShapeType="1"/>
            </p:cNvSpPr>
            <p:nvPr/>
          </p:nvSpPr>
          <p:spPr bwMode="auto">
            <a:xfrm>
              <a:off x="576" y="3312"/>
              <a:ext cx="1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10131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437" y="153289"/>
            <a:ext cx="11876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677783" y="863860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"/>
          <p:cNvGrpSpPr>
            <a:grpSpLocks/>
          </p:cNvGrpSpPr>
          <p:nvPr/>
        </p:nvGrpSpPr>
        <p:grpSpPr bwMode="auto">
          <a:xfrm>
            <a:off x="342899" y="1168400"/>
            <a:ext cx="11454493" cy="4953000"/>
            <a:chOff x="576" y="336"/>
            <a:chExt cx="4704" cy="3408"/>
          </a:xfrm>
        </p:grpSpPr>
        <p:sp>
          <p:nvSpPr>
            <p:cNvPr id="22" name="AutoShape 3"/>
            <p:cNvSpPr>
              <a:spLocks noChangeArrowheads="1"/>
            </p:cNvSpPr>
            <p:nvPr/>
          </p:nvSpPr>
          <p:spPr bwMode="auto">
            <a:xfrm>
              <a:off x="1152" y="336"/>
              <a:ext cx="3600" cy="624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sz="2400">
                  <a:solidFill>
                    <a:srgbClr val="0000FF"/>
                  </a:solidFill>
                </a:rPr>
                <a:t>Realizatsiya jarayonining vazifalari</a:t>
              </a:r>
              <a:endParaRPr lang="ru-RU" sz="2400">
                <a:solidFill>
                  <a:srgbClr val="0000FF"/>
                </a:solidFill>
              </a:endParaRPr>
            </a:p>
          </p:txBody>
        </p:sp>
        <p:sp>
          <p:nvSpPr>
            <p:cNvPr id="23" name="AutoShape 4"/>
            <p:cNvSpPr>
              <a:spLocks noChangeArrowheads="1"/>
            </p:cNvSpPr>
            <p:nvPr/>
          </p:nvSpPr>
          <p:spPr bwMode="auto">
            <a:xfrm>
              <a:off x="768" y="1152"/>
              <a:ext cx="4512" cy="76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marL="342900" indent="-342900" algn="just"/>
              <a:r>
                <a:rPr lang="en-US" sz="2400" dirty="0">
                  <a:solidFill>
                    <a:srgbClr val="0000FF"/>
                  </a:solidFill>
                </a:rPr>
                <a:t>1. </a:t>
              </a:r>
              <a:r>
                <a:rPr lang="en-US" sz="2400" dirty="0" err="1">
                  <a:solidFill>
                    <a:srgbClr val="0000FF"/>
                  </a:solidFill>
                </a:rPr>
                <a:t>Shartnomalar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 err="1">
                  <a:solidFill>
                    <a:srgbClr val="0000FF"/>
                  </a:solidFill>
                </a:rPr>
                <a:t>bajarilishini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 err="1">
                  <a:solidFill>
                    <a:srgbClr val="0000FF"/>
                  </a:solidFill>
                </a:rPr>
                <a:t>nazorat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qilish</a:t>
              </a:r>
              <a:endParaRPr lang="ru-RU" sz="2400" dirty="0">
                <a:solidFill>
                  <a:srgbClr val="0000FF"/>
                </a:solidFill>
              </a:endParaRPr>
            </a:p>
          </p:txBody>
        </p:sp>
        <p:sp>
          <p:nvSpPr>
            <p:cNvPr id="24" name="AutoShape 5"/>
            <p:cNvSpPr>
              <a:spLocks noChangeArrowheads="1"/>
            </p:cNvSpPr>
            <p:nvPr/>
          </p:nvSpPr>
          <p:spPr bwMode="auto">
            <a:xfrm>
              <a:off x="768" y="2064"/>
              <a:ext cx="4512" cy="76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just"/>
              <a:r>
                <a:rPr lang="en-US" sz="2400" dirty="0">
                  <a:solidFill>
                    <a:srgbClr val="0000FF"/>
                  </a:solidFill>
                </a:rPr>
                <a:t>2. </a:t>
              </a:r>
              <a:r>
                <a:rPr lang="en-US" sz="2400" dirty="0" err="1">
                  <a:solidFill>
                    <a:srgbClr val="0000FF"/>
                  </a:solidFill>
                </a:rPr>
                <a:t>Sotilgan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 err="1">
                  <a:solidFill>
                    <a:srgbClr val="0000FF"/>
                  </a:solidFill>
                </a:rPr>
                <a:t>mahsulotlar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 err="1">
                  <a:solidFill>
                    <a:srgbClr val="0000FF"/>
                  </a:solidFill>
                </a:rPr>
                <a:t>uchun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 err="1">
                  <a:solidFill>
                    <a:srgbClr val="0000FF"/>
                  </a:solidFill>
                </a:rPr>
                <a:t>tushumlarni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 err="1">
                  <a:solidFill>
                    <a:srgbClr val="0000FF"/>
                  </a:solidFill>
                </a:rPr>
                <a:t>o’z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 err="1">
                  <a:solidFill>
                    <a:srgbClr val="0000FF"/>
                  </a:solidFill>
                </a:rPr>
                <a:t>vaqtida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 err="1">
                  <a:solidFill>
                    <a:srgbClr val="0000FF"/>
                  </a:solidFill>
                </a:rPr>
                <a:t>va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to’liq</a:t>
              </a:r>
              <a:r>
                <a:rPr lang="uz-Cyrl-UZ" sz="2400" dirty="0" smtClean="0">
                  <a:solidFill>
                    <a:srgbClr val="0000FF"/>
                  </a:solidFill>
                </a:rPr>
                <a:t> 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hisoblash</a:t>
              </a:r>
              <a:endParaRPr lang="ru-RU" sz="2400" dirty="0">
                <a:solidFill>
                  <a:srgbClr val="0000FF"/>
                </a:solidFill>
              </a:endParaRPr>
            </a:p>
          </p:txBody>
        </p:sp>
        <p:sp>
          <p:nvSpPr>
            <p:cNvPr id="25" name="Line 6"/>
            <p:cNvSpPr>
              <a:spLocks noChangeShapeType="1"/>
            </p:cNvSpPr>
            <p:nvPr/>
          </p:nvSpPr>
          <p:spPr bwMode="auto">
            <a:xfrm>
              <a:off x="576" y="624"/>
              <a:ext cx="57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6" name="Line 7"/>
            <p:cNvSpPr>
              <a:spLocks noChangeShapeType="1"/>
            </p:cNvSpPr>
            <p:nvPr/>
          </p:nvSpPr>
          <p:spPr bwMode="auto">
            <a:xfrm>
              <a:off x="576" y="624"/>
              <a:ext cx="0" cy="26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7" name="Line 8"/>
            <p:cNvSpPr>
              <a:spLocks noChangeShapeType="1"/>
            </p:cNvSpPr>
            <p:nvPr/>
          </p:nvSpPr>
          <p:spPr bwMode="auto">
            <a:xfrm>
              <a:off x="576" y="2496"/>
              <a:ext cx="1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8" name="Line 9"/>
            <p:cNvSpPr>
              <a:spLocks noChangeShapeType="1"/>
            </p:cNvSpPr>
            <p:nvPr/>
          </p:nvSpPr>
          <p:spPr bwMode="auto">
            <a:xfrm>
              <a:off x="576" y="1536"/>
              <a:ext cx="1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9" name="AutoShape 10"/>
            <p:cNvSpPr>
              <a:spLocks noChangeArrowheads="1"/>
            </p:cNvSpPr>
            <p:nvPr/>
          </p:nvSpPr>
          <p:spPr bwMode="auto">
            <a:xfrm>
              <a:off x="768" y="2976"/>
              <a:ext cx="4512" cy="76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just"/>
              <a:r>
                <a:rPr lang="en-US" sz="2400">
                  <a:solidFill>
                    <a:srgbClr val="0000FF"/>
                  </a:solidFill>
                </a:rPr>
                <a:t>3. Yakuniy moliyaviy natijani (foyda yoki zarar) aniqlash</a:t>
              </a:r>
              <a:endParaRPr lang="ru-RU" sz="2400">
                <a:solidFill>
                  <a:srgbClr val="0000FF"/>
                </a:solidFill>
              </a:endParaRPr>
            </a:p>
          </p:txBody>
        </p:sp>
        <p:sp>
          <p:nvSpPr>
            <p:cNvPr id="30" name="Line 11"/>
            <p:cNvSpPr>
              <a:spLocks noChangeShapeType="1"/>
            </p:cNvSpPr>
            <p:nvPr/>
          </p:nvSpPr>
          <p:spPr bwMode="auto">
            <a:xfrm>
              <a:off x="576" y="3312"/>
              <a:ext cx="1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93261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12</a:t>
            </a:fld>
            <a:endParaRPr lang="en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737507" y="2375353"/>
            <a:ext cx="10700658" cy="396013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722313" algn="just" eaLnBrk="1" hangingPunct="1">
              <a:lnSpc>
                <a:spcPct val="110000"/>
              </a:lnSpc>
              <a:buFontTx/>
              <a:buNone/>
            </a:pPr>
            <a:r>
              <a:rPr lang="en-US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metodi</a:t>
            </a: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deb, 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mazkur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fan 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predmetini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o’rganish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qo’llaniladigan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usul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(element)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larning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asoslangan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tizimiga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aytiladi</a:t>
            </a:r>
            <a:r>
              <a:rPr lang="en-US" sz="4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087610" y="1485900"/>
            <a:ext cx="56880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400" b="1" i="1" dirty="0" err="1">
                <a:solidFill>
                  <a:srgbClr val="000099"/>
                </a:solidFill>
                <a:cs typeface="Times New Roman" pitchFamily="18" charset="0"/>
              </a:rPr>
              <a:t>Metod</a:t>
            </a:r>
            <a:r>
              <a:rPr lang="ru-RU" sz="2400" b="1" i="1" dirty="0">
                <a:solidFill>
                  <a:srgbClr val="000099"/>
                </a:solidFill>
                <a:cs typeface="Times New Roman" pitchFamily="18" charset="0"/>
              </a:rPr>
              <a:t> – </a:t>
            </a:r>
            <a:r>
              <a:rPr lang="en-US" sz="2400" b="1" i="1" dirty="0" err="1">
                <a:solidFill>
                  <a:srgbClr val="000099"/>
                </a:solidFill>
                <a:cs typeface="Times New Roman" pitchFamily="18" charset="0"/>
              </a:rPr>
              <a:t>kashfiyotdan</a:t>
            </a:r>
            <a:r>
              <a:rPr lang="en-US" sz="2400" b="1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000099"/>
                </a:solidFill>
                <a:cs typeface="Times New Roman" pitchFamily="18" charset="0"/>
              </a:rPr>
              <a:t>muhimroq</a:t>
            </a:r>
            <a:endParaRPr lang="ru-RU" sz="2400" b="1" i="1" dirty="0">
              <a:solidFill>
                <a:srgbClr val="000099"/>
              </a:solidFill>
              <a:cs typeface="Times New Roman" pitchFamily="18" charset="0"/>
            </a:endParaRPr>
          </a:p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="1" i="1" dirty="0">
                <a:solidFill>
                  <a:srgbClr val="000099"/>
                </a:solidFill>
                <a:cs typeface="Times New Roman" pitchFamily="18" charset="0"/>
              </a:rPr>
              <a:t>Lev Landau</a:t>
            </a:r>
            <a:endParaRPr lang="ru-RU" sz="2000" b="1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0437" y="192278"/>
            <a:ext cx="11876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246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437" y="153289"/>
            <a:ext cx="11876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predmeti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buxgalteriya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hisobining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aloqasi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677783" y="863860"/>
            <a:ext cx="1041869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10"/>
          <p:cNvGrpSpPr>
            <a:grpSpLocks/>
          </p:cNvGrpSpPr>
          <p:nvPr/>
        </p:nvGrpSpPr>
        <p:grpSpPr bwMode="auto">
          <a:xfrm>
            <a:off x="395287" y="984285"/>
            <a:ext cx="11002055" cy="5464139"/>
            <a:chOff x="249" y="298"/>
            <a:chExt cx="5307" cy="3764"/>
          </a:xfrm>
        </p:grpSpPr>
        <p:grpSp>
          <p:nvGrpSpPr>
            <p:cNvPr id="16" name="Group 14"/>
            <p:cNvGrpSpPr>
              <a:grpSpLocks/>
            </p:cNvGrpSpPr>
            <p:nvPr/>
          </p:nvGrpSpPr>
          <p:grpSpPr bwMode="auto">
            <a:xfrm rot="-5400000">
              <a:off x="1252" y="316"/>
              <a:ext cx="370" cy="758"/>
              <a:chOff x="11808" y="1872"/>
              <a:chExt cx="2160" cy="576"/>
            </a:xfrm>
          </p:grpSpPr>
          <p:sp>
            <p:nvSpPr>
              <p:cNvPr id="98" name="Line 16"/>
              <p:cNvSpPr>
                <a:spLocks noChangeShapeType="1"/>
              </p:cNvSpPr>
              <p:nvPr/>
            </p:nvSpPr>
            <p:spPr bwMode="auto">
              <a:xfrm>
                <a:off x="11808" y="1872"/>
                <a:ext cx="216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99" name="Line 15"/>
              <p:cNvSpPr>
                <a:spLocks noChangeShapeType="1"/>
              </p:cNvSpPr>
              <p:nvPr/>
            </p:nvSpPr>
            <p:spPr bwMode="auto">
              <a:xfrm>
                <a:off x="13968" y="1872"/>
                <a:ext cx="0" cy="57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7" name="Rectangle 87"/>
            <p:cNvSpPr>
              <a:spLocks noChangeArrowheads="1"/>
            </p:cNvSpPr>
            <p:nvPr/>
          </p:nvSpPr>
          <p:spPr bwMode="auto">
            <a:xfrm>
              <a:off x="1816" y="298"/>
              <a:ext cx="2274" cy="3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2000">
                  <a:solidFill>
                    <a:srgbClr val="0000FF"/>
                  </a:solidFill>
                  <a:cs typeface="Times New Roman" pitchFamily="18" charset="0"/>
                </a:rPr>
                <a:t>BU</a:t>
              </a:r>
              <a:r>
                <a:rPr lang="ru-RU" sz="2000">
                  <a:solidFill>
                    <a:srgbClr val="0000FF"/>
                  </a:solidFill>
                  <a:cs typeface="Times New Roman" pitchFamily="18" charset="0"/>
                </a:rPr>
                <a:t>Х</a:t>
              </a:r>
              <a:r>
                <a:rPr lang="en-US" sz="2000">
                  <a:solidFill>
                    <a:srgbClr val="0000FF"/>
                  </a:solidFill>
                  <a:cs typeface="Times New Roman" pitchFamily="18" charset="0"/>
                </a:rPr>
                <a:t>G</a:t>
              </a:r>
              <a:r>
                <a:rPr lang="ru-RU" sz="2000">
                  <a:solidFill>
                    <a:srgbClr val="0000FF"/>
                  </a:solidFill>
                  <a:cs typeface="Times New Roman" pitchFamily="18" charset="0"/>
                </a:rPr>
                <a:t>А</a:t>
              </a:r>
              <a:r>
                <a:rPr lang="en-US" sz="2000">
                  <a:solidFill>
                    <a:srgbClr val="0000FF"/>
                  </a:solidFill>
                  <a:cs typeface="Times New Roman" pitchFamily="18" charset="0"/>
                </a:rPr>
                <a:t>L</a:t>
              </a:r>
              <a:r>
                <a:rPr lang="ru-RU" sz="2000">
                  <a:solidFill>
                    <a:srgbClr val="0000FF"/>
                  </a:solidFill>
                  <a:cs typeface="Times New Roman" pitchFamily="18" charset="0"/>
                </a:rPr>
                <a:t>ТЕ</a:t>
              </a:r>
              <a:r>
                <a:rPr lang="en-US" sz="2000">
                  <a:solidFill>
                    <a:srgbClr val="0000FF"/>
                  </a:solidFill>
                  <a:cs typeface="Times New Roman" pitchFamily="18" charset="0"/>
                </a:rPr>
                <a:t>RIYA</a:t>
              </a:r>
              <a:r>
                <a:rPr lang="ru-RU" sz="20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2000">
                  <a:solidFill>
                    <a:srgbClr val="0000FF"/>
                  </a:solidFill>
                  <a:cs typeface="Times New Roman" pitchFamily="18" charset="0"/>
                </a:rPr>
                <a:t>HIS</a:t>
              </a:r>
              <a:r>
                <a:rPr lang="ru-RU" sz="20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2000">
                  <a:solidFill>
                    <a:srgbClr val="0000FF"/>
                  </a:solidFill>
                  <a:cs typeface="Times New Roman" pitchFamily="18" charset="0"/>
                </a:rPr>
                <a:t>BI</a:t>
              </a:r>
              <a:endParaRPr lang="ru-RU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8" name="Rectangle 86"/>
            <p:cNvSpPr>
              <a:spLocks noChangeArrowheads="1"/>
            </p:cNvSpPr>
            <p:nvPr/>
          </p:nvSpPr>
          <p:spPr bwMode="auto">
            <a:xfrm>
              <a:off x="377" y="749"/>
              <a:ext cx="1416" cy="4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  <a:cs typeface="Times New Roman" pitchFamily="18" charset="0"/>
                </a:rPr>
                <a:t>PR</a:t>
              </a:r>
              <a:r>
                <a:rPr lang="ru-RU">
                  <a:solidFill>
                    <a:srgbClr val="0000FF"/>
                  </a:solidFill>
                  <a:cs typeface="Times New Roman" pitchFamily="18" charset="0"/>
                </a:rPr>
                <a:t>Е</a:t>
              </a:r>
              <a:r>
                <a:rPr lang="en-US">
                  <a:solidFill>
                    <a:srgbClr val="0000FF"/>
                  </a:solidFill>
                  <a:cs typeface="Times New Roman" pitchFamily="18" charset="0"/>
                </a:rPr>
                <a:t>DM</a:t>
              </a:r>
              <a:r>
                <a:rPr lang="ru-RU">
                  <a:solidFill>
                    <a:srgbClr val="0000FF"/>
                  </a:solidFill>
                  <a:cs typeface="Times New Roman" pitchFamily="18" charset="0"/>
                </a:rPr>
                <a:t>ЕТ</a:t>
              </a:r>
              <a:r>
                <a:rPr lang="en-US">
                  <a:solidFill>
                    <a:srgbClr val="0000FF"/>
                  </a:solidFill>
                  <a:cs typeface="Times New Roman" pitchFamily="18" charset="0"/>
                </a:rPr>
                <a:t>I</a:t>
              </a:r>
              <a:endParaRPr lang="ru-RU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9" name="Rectangle 85"/>
            <p:cNvSpPr>
              <a:spLocks noChangeArrowheads="1"/>
            </p:cNvSpPr>
            <p:nvPr/>
          </p:nvSpPr>
          <p:spPr bwMode="auto">
            <a:xfrm>
              <a:off x="4040" y="757"/>
              <a:ext cx="1364" cy="4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 anchorCtr="1"/>
            <a:lstStyle/>
            <a:p>
              <a:pPr algn="ctr"/>
              <a:r>
                <a:rPr lang="en-US">
                  <a:solidFill>
                    <a:srgbClr val="0000FF"/>
                  </a:solidFill>
                  <a:cs typeface="Times New Roman" pitchFamily="18" charset="0"/>
                </a:rPr>
                <a:t>M</a:t>
              </a:r>
              <a:r>
                <a:rPr lang="ru-RU">
                  <a:solidFill>
                    <a:srgbClr val="0000FF"/>
                  </a:solidFill>
                  <a:cs typeface="Times New Roman" pitchFamily="18" charset="0"/>
                </a:rPr>
                <a:t> Е Т О </a:t>
              </a:r>
              <a:r>
                <a:rPr lang="en-US">
                  <a:solidFill>
                    <a:srgbClr val="0000FF"/>
                  </a:solidFill>
                  <a:cs typeface="Times New Roman" pitchFamily="18" charset="0"/>
                </a:rPr>
                <a:t>D</a:t>
              </a:r>
              <a:r>
                <a:rPr lang="ru-RU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>
                  <a:solidFill>
                    <a:srgbClr val="0000FF"/>
                  </a:solidFill>
                  <a:cs typeface="Times New Roman" pitchFamily="18" charset="0"/>
                </a:rPr>
                <a:t>I</a:t>
              </a:r>
              <a:endParaRPr lang="ru-RU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20" name="Rectangle 84"/>
            <p:cNvSpPr>
              <a:spLocks noChangeArrowheads="1"/>
            </p:cNvSpPr>
            <p:nvPr/>
          </p:nvSpPr>
          <p:spPr bwMode="auto">
            <a:xfrm>
              <a:off x="362" y="1668"/>
              <a:ext cx="1193" cy="235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Xo’jalik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mablag’lari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(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aktivlar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),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ularning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manbalari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(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passivlar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)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va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mablag’larning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kengaytirilgan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takror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ishlab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chiqarish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jarayonidagi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doiraviy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aylanishi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hamda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faoliyat</a:t>
              </a:r>
              <a:r>
                <a:rPr lang="en-US" sz="2000" b="1" i="1" dirty="0" smtClean="0">
                  <a:solidFill>
                    <a:schemeClr val="tx1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chemeClr val="tx1"/>
                  </a:solidFill>
                  <a:latin typeface="Times New Roman" pitchFamily="18" charset="0"/>
                </a:rPr>
                <a:t>natijalari</a:t>
              </a:r>
              <a:endParaRPr lang="ru-RU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1" name="Rectangle 83"/>
            <p:cNvSpPr>
              <a:spLocks noChangeArrowheads="1"/>
            </p:cNvSpPr>
            <p:nvPr/>
          </p:nvSpPr>
          <p:spPr bwMode="auto">
            <a:xfrm>
              <a:off x="1866" y="1680"/>
              <a:ext cx="749" cy="98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ru-RU" sz="1400" dirty="0" smtClean="0">
                <a:solidFill>
                  <a:srgbClr val="0000FF"/>
                </a:solidFill>
                <a:cs typeface="Times New Roman" pitchFamily="18" charset="0"/>
              </a:endParaRPr>
            </a:p>
            <a:p>
              <a:pPr algn="ctr"/>
              <a:r>
                <a:rPr lang="ru-RU" sz="1400" dirty="0" smtClean="0">
                  <a:solidFill>
                    <a:srgbClr val="0000FF"/>
                  </a:solidFill>
                  <a:cs typeface="Times New Roman" pitchFamily="18" charset="0"/>
                </a:rPr>
                <a:t>1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) </a:t>
              </a:r>
              <a:r>
                <a:rPr lang="en-US" sz="1400" dirty="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х</a:t>
              </a:r>
              <a:r>
                <a:rPr lang="en-US" sz="1400" dirty="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 dirty="0">
                  <a:solidFill>
                    <a:srgbClr val="0000FF"/>
                  </a:solidFill>
                  <a:cs typeface="Times New Roman" pitchFamily="18" charset="0"/>
                </a:rPr>
                <a:t>r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 dirty="0" err="1" smtClean="0">
                  <a:solidFill>
                    <a:srgbClr val="0000FF"/>
                  </a:solidFill>
                  <a:cs typeface="Times New Roman" pitchFamily="18" charset="0"/>
                </a:rPr>
                <a:t>tlarning</a:t>
              </a:r>
              <a:r>
                <a:rPr lang="ru-RU" sz="1400" dirty="0" smtClean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 dirty="0" err="1">
                  <a:solidFill>
                    <a:srgbClr val="0000FF"/>
                  </a:solidFill>
                  <a:cs typeface="Times New Roman" pitchFamily="18" charset="0"/>
                </a:rPr>
                <a:t>miqd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 dirty="0">
                  <a:solidFill>
                    <a:srgbClr val="0000FF"/>
                  </a:solidFill>
                  <a:cs typeface="Times New Roman" pitchFamily="18" charset="0"/>
                </a:rPr>
                <a:t>r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 dirty="0" err="1">
                  <a:solidFill>
                    <a:srgbClr val="0000FF"/>
                  </a:solidFill>
                  <a:cs typeface="Times New Roman" pitchFamily="18" charset="0"/>
                </a:rPr>
                <a:t>ko'r</a:t>
              </a:r>
              <a:r>
                <a:rPr lang="uz-Cyrl-UZ" sz="1400" dirty="0">
                  <a:solidFill>
                    <a:srgbClr val="0000FF"/>
                  </a:solidFill>
                  <a:cs typeface="Times New Roman" pitchFamily="18" charset="0"/>
                </a:rPr>
                <a:t>-</a:t>
              </a:r>
              <a:r>
                <a:rPr lang="en-US" sz="1400" dirty="0" err="1">
                  <a:solidFill>
                    <a:srgbClr val="0000FF"/>
                  </a:solidFill>
                  <a:cs typeface="Times New Roman" pitchFamily="18" charset="0"/>
                </a:rPr>
                <a:t>satkichlarini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 dirty="0">
                  <a:solidFill>
                    <a:srgbClr val="0000FF"/>
                  </a:solidFill>
                  <a:cs typeface="Times New Roman" pitchFamily="18" charset="0"/>
                </a:rPr>
                <a:t>if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 dirty="0" err="1">
                  <a:solidFill>
                    <a:srgbClr val="0000FF"/>
                  </a:solidFill>
                  <a:cs typeface="Times New Roman" pitchFamily="18" charset="0"/>
                </a:rPr>
                <a:t>dalash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 dirty="0" err="1">
                  <a:solidFill>
                    <a:srgbClr val="0000FF"/>
                  </a:solidFill>
                  <a:cs typeface="Times New Roman" pitchFamily="18" charset="0"/>
                </a:rPr>
                <a:t>uchun</a:t>
              </a:r>
              <a:endParaRPr lang="ru-RU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32" name="Rectangle 82"/>
            <p:cNvSpPr>
              <a:spLocks noChangeArrowheads="1"/>
            </p:cNvSpPr>
            <p:nvPr/>
          </p:nvSpPr>
          <p:spPr bwMode="auto">
            <a:xfrm>
              <a:off x="1866" y="2974"/>
              <a:ext cx="740" cy="98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ru-RU" sz="1400" dirty="0" smtClean="0">
                <a:solidFill>
                  <a:srgbClr val="0000FF"/>
                </a:solidFill>
                <a:cs typeface="Times New Roman" pitchFamily="18" charset="0"/>
              </a:endParaRPr>
            </a:p>
            <a:p>
              <a:pPr algn="ctr"/>
              <a:r>
                <a:rPr lang="ru-RU" sz="1400" dirty="0" smtClean="0">
                  <a:solidFill>
                    <a:srgbClr val="0000FF"/>
                  </a:solidFill>
                  <a:cs typeface="Times New Roman" pitchFamily="18" charset="0"/>
                </a:rPr>
                <a:t>2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) </a:t>
              </a:r>
              <a:r>
                <a:rPr lang="en-US" sz="1400" dirty="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х</a:t>
              </a:r>
              <a:r>
                <a:rPr lang="en-US" sz="1400" dirty="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 dirty="0">
                  <a:solidFill>
                    <a:srgbClr val="0000FF"/>
                  </a:solidFill>
                  <a:cs typeface="Times New Roman" pitchFamily="18" charset="0"/>
                </a:rPr>
                <a:t>r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 dirty="0" err="1" smtClean="0">
                  <a:solidFill>
                    <a:srgbClr val="0000FF"/>
                  </a:solidFill>
                  <a:cs typeface="Times New Roman" pitchFamily="18" charset="0"/>
                </a:rPr>
                <a:t>tlarning</a:t>
              </a:r>
              <a:r>
                <a:rPr lang="ru-RU" sz="1400" dirty="0" smtClean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 dirty="0" err="1">
                  <a:solidFill>
                    <a:srgbClr val="0000FF"/>
                  </a:solidFill>
                  <a:cs typeface="Times New Roman" pitchFamily="18" charset="0"/>
                </a:rPr>
                <a:t>sifat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 dirty="0" err="1">
                  <a:solidFill>
                    <a:srgbClr val="0000FF"/>
                  </a:solidFill>
                  <a:cs typeface="Times New Roman" pitchFamily="18" charset="0"/>
                </a:rPr>
                <a:t>ko'r</a:t>
              </a:r>
              <a:r>
                <a:rPr lang="uz-Cyrl-UZ" sz="1400" dirty="0">
                  <a:solidFill>
                    <a:srgbClr val="0000FF"/>
                  </a:solidFill>
                  <a:cs typeface="Times New Roman" pitchFamily="18" charset="0"/>
                </a:rPr>
                <a:t>-</a:t>
              </a:r>
              <a:r>
                <a:rPr lang="en-US" sz="1400" dirty="0" err="1">
                  <a:solidFill>
                    <a:srgbClr val="0000FF"/>
                  </a:solidFill>
                  <a:cs typeface="Times New Roman" pitchFamily="18" charset="0"/>
                </a:rPr>
                <a:t>satkichlarini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 dirty="0">
                  <a:solidFill>
                    <a:srgbClr val="0000FF"/>
                  </a:solidFill>
                  <a:cs typeface="Times New Roman" pitchFamily="18" charset="0"/>
                </a:rPr>
                <a:t>if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 dirty="0" err="1">
                  <a:solidFill>
                    <a:srgbClr val="0000FF"/>
                  </a:solidFill>
                  <a:cs typeface="Times New Roman" pitchFamily="18" charset="0"/>
                </a:rPr>
                <a:t>dalash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 dirty="0" err="1">
                  <a:solidFill>
                    <a:srgbClr val="0000FF"/>
                  </a:solidFill>
                  <a:cs typeface="Times New Roman" pitchFamily="18" charset="0"/>
                </a:rPr>
                <a:t>uchun</a:t>
              </a:r>
              <a:r>
                <a:rPr lang="ru-RU" sz="1400" dirty="0">
                  <a:solidFill>
                    <a:srgbClr val="0000FF"/>
                  </a:solidFill>
                  <a:cs typeface="Times New Roman" pitchFamily="18" charset="0"/>
                </a:rPr>
                <a:t>:</a:t>
              </a:r>
              <a:endParaRPr lang="ru-RU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33" name="Rectangle 81"/>
            <p:cNvSpPr>
              <a:spLocks noChangeArrowheads="1"/>
            </p:cNvSpPr>
            <p:nvPr/>
          </p:nvSpPr>
          <p:spPr bwMode="auto">
            <a:xfrm>
              <a:off x="2877" y="1434"/>
              <a:ext cx="1163" cy="6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just"/>
              <a:r>
                <a:rPr lang="en-US" sz="130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r>
                <a:rPr lang="ru-RU" sz="1300">
                  <a:solidFill>
                    <a:srgbClr val="0000FF"/>
                  </a:solidFill>
                  <a:cs typeface="Times New Roman" pitchFamily="18" charset="0"/>
                </a:rPr>
                <a:t>)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his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о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'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yektlarini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dastlabki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kuzatish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,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o'lchash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va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ro'y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х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atga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о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lish</a:t>
              </a:r>
              <a:endParaRPr lang="ru-RU" sz="1400">
                <a:solidFill>
                  <a:srgbClr val="0000FF"/>
                </a:solidFill>
              </a:endParaRPr>
            </a:p>
          </p:txBody>
        </p:sp>
        <p:sp>
          <p:nvSpPr>
            <p:cNvPr id="34" name="Rectangle 80"/>
            <p:cNvSpPr>
              <a:spLocks noChangeArrowheads="1"/>
            </p:cNvSpPr>
            <p:nvPr/>
          </p:nvSpPr>
          <p:spPr bwMode="auto">
            <a:xfrm>
              <a:off x="2871" y="2173"/>
              <a:ext cx="1169" cy="49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)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His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о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'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yektlarini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qiymat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o'lch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vida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if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dalash</a:t>
              </a:r>
              <a:endParaRPr lang="ru-RU" sz="1400">
                <a:solidFill>
                  <a:srgbClr val="0000FF"/>
                </a:solidFill>
              </a:endParaRPr>
            </a:p>
          </p:txBody>
        </p:sp>
        <p:sp>
          <p:nvSpPr>
            <p:cNvPr id="35" name="Rectangle 79"/>
            <p:cNvSpPr>
              <a:spLocks noChangeArrowheads="1"/>
            </p:cNvSpPr>
            <p:nvPr/>
          </p:nvSpPr>
          <p:spPr bwMode="auto">
            <a:xfrm>
              <a:off x="2880" y="2882"/>
              <a:ext cx="1163" cy="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)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his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о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'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yektlarini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j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riy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tartibda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guruhlash</a:t>
              </a:r>
              <a:endParaRPr lang="ru-RU" sz="14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36" name="Rectangle 78"/>
            <p:cNvSpPr>
              <a:spLocks noChangeArrowheads="1"/>
            </p:cNvSpPr>
            <p:nvPr/>
          </p:nvSpPr>
          <p:spPr bwMode="auto">
            <a:xfrm>
              <a:off x="2891" y="3467"/>
              <a:ext cx="1149" cy="58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)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aktivlar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,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passivlar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va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х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o'jalik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jarayonla</a:t>
              </a:r>
              <a:r>
                <a:rPr lang="uz-Cyrl-UZ" sz="1400">
                  <a:solidFill>
                    <a:srgbClr val="0000FF"/>
                  </a:solidFill>
                  <a:cs typeface="Times New Roman" pitchFamily="18" charset="0"/>
                </a:rPr>
                <a:t>-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rini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davriy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guruhlash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va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umumlashtirish</a:t>
              </a:r>
              <a:endParaRPr lang="ru-RU" sz="1400">
                <a:solidFill>
                  <a:srgbClr val="0000FF"/>
                </a:solidFill>
              </a:endParaRPr>
            </a:p>
          </p:txBody>
        </p:sp>
        <p:sp>
          <p:nvSpPr>
            <p:cNvPr id="37" name="Rectangle 77"/>
            <p:cNvSpPr>
              <a:spLocks noChangeArrowheads="1"/>
            </p:cNvSpPr>
            <p:nvPr/>
          </p:nvSpPr>
          <p:spPr bwMode="auto">
            <a:xfrm>
              <a:off x="4191" y="1434"/>
              <a:ext cx="1194" cy="24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tIns="10800" bIns="10800"/>
            <a:lstStyle/>
            <a:p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Hujjatlashtirish</a:t>
              </a:r>
              <a:r>
                <a:rPr lang="ru-RU" sz="16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endParaRPr lang="ru-RU" sz="16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38" name="Rectangle 76"/>
            <p:cNvSpPr>
              <a:spLocks noChangeArrowheads="1"/>
            </p:cNvSpPr>
            <p:nvPr/>
          </p:nvSpPr>
          <p:spPr bwMode="auto">
            <a:xfrm>
              <a:off x="4191" y="1742"/>
              <a:ext cx="1194" cy="24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Inventarizatsiya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endParaRPr lang="ru-RU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39" name="Rectangle 75"/>
            <p:cNvSpPr>
              <a:spLocks noChangeArrowheads="1"/>
            </p:cNvSpPr>
            <p:nvPr/>
          </p:nvSpPr>
          <p:spPr bwMode="auto">
            <a:xfrm>
              <a:off x="4191" y="2112"/>
              <a:ext cx="1194" cy="24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Bah</a:t>
              </a:r>
              <a:r>
                <a:rPr lang="ru-RU" sz="16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lash</a:t>
              </a:r>
              <a:endParaRPr lang="ru-RU" sz="16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40" name="Rectangle 74"/>
            <p:cNvSpPr>
              <a:spLocks noChangeArrowheads="1"/>
            </p:cNvSpPr>
            <p:nvPr/>
          </p:nvSpPr>
          <p:spPr bwMode="auto">
            <a:xfrm>
              <a:off x="4191" y="2420"/>
              <a:ext cx="1194" cy="24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Kal</a:t>
              </a:r>
              <a:r>
                <a:rPr lang="ru-RU" sz="1600">
                  <a:solidFill>
                    <a:srgbClr val="0000FF"/>
                  </a:solidFill>
                  <a:cs typeface="Times New Roman" pitchFamily="18" charset="0"/>
                </a:rPr>
                <a:t>ь</a:t>
              </a:r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kulyatsiya</a:t>
              </a:r>
              <a:r>
                <a:rPr lang="ru-RU" sz="16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endParaRPr lang="ru-RU" sz="160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41" name="Rectangle 73"/>
            <p:cNvSpPr>
              <a:spLocks noChangeArrowheads="1"/>
            </p:cNvSpPr>
            <p:nvPr/>
          </p:nvSpPr>
          <p:spPr bwMode="auto">
            <a:xfrm>
              <a:off x="4185" y="2817"/>
              <a:ext cx="1200" cy="24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sz="1600" dirty="0" err="1" smtClean="0">
                  <a:solidFill>
                    <a:srgbClr val="0000FF"/>
                  </a:solidFill>
                  <a:cs typeface="Times New Roman" pitchFamily="18" charset="0"/>
                </a:rPr>
                <a:t>Schyotlar</a:t>
              </a:r>
              <a:r>
                <a:rPr lang="ru-RU" sz="1600" dirty="0" smtClean="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600" dirty="0" err="1">
                  <a:solidFill>
                    <a:srgbClr val="0000FF"/>
                  </a:solidFill>
                  <a:cs typeface="Times New Roman" pitchFamily="18" charset="0"/>
                </a:rPr>
                <a:t>tizimi</a:t>
              </a:r>
              <a:endParaRPr lang="ru-RU" sz="16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42" name="Rectangle 72"/>
            <p:cNvSpPr>
              <a:spLocks noChangeArrowheads="1"/>
            </p:cNvSpPr>
            <p:nvPr/>
          </p:nvSpPr>
          <p:spPr bwMode="auto">
            <a:xfrm>
              <a:off x="4191" y="3142"/>
              <a:ext cx="1194" cy="24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Ikki</a:t>
              </a:r>
              <a:r>
                <a:rPr lang="ru-RU" sz="16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yoqlama</a:t>
              </a:r>
              <a:r>
                <a:rPr lang="ru-RU" sz="16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yozu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v</a:t>
              </a:r>
              <a:endParaRPr lang="ru-RU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43" name="Rectangle 71"/>
            <p:cNvSpPr>
              <a:spLocks noChangeArrowheads="1"/>
            </p:cNvSpPr>
            <p:nvPr/>
          </p:nvSpPr>
          <p:spPr bwMode="auto">
            <a:xfrm>
              <a:off x="4212" y="3467"/>
              <a:ext cx="1194" cy="24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Balan</a:t>
              </a:r>
              <a:r>
                <a:rPr lang="en-US" sz="1400">
                  <a:solidFill>
                    <a:srgbClr val="0000FF"/>
                  </a:solidFill>
                  <a:cs typeface="Times New Roman" pitchFamily="18" charset="0"/>
                </a:rPr>
                <a:t>s</a:t>
              </a:r>
              <a:r>
                <a:rPr lang="ru-RU" sz="14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endParaRPr lang="ru-RU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44" name="Rectangle 70"/>
            <p:cNvSpPr>
              <a:spLocks noChangeArrowheads="1"/>
            </p:cNvSpPr>
            <p:nvPr/>
          </p:nvSpPr>
          <p:spPr bwMode="auto">
            <a:xfrm>
              <a:off x="4198" y="3819"/>
              <a:ext cx="1194" cy="24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His</a:t>
              </a:r>
              <a:r>
                <a:rPr lang="ru-RU" sz="16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r>
                <a:rPr lang="ru-RU" sz="1600">
                  <a:solidFill>
                    <a:srgbClr val="0000FF"/>
                  </a:solidFill>
                  <a:cs typeface="Times New Roman" pitchFamily="18" charset="0"/>
                </a:rPr>
                <a:t>о</a:t>
              </a:r>
              <a:r>
                <a:rPr lang="en-US" sz="1600">
                  <a:solidFill>
                    <a:srgbClr val="0000FF"/>
                  </a:solidFill>
                  <a:cs typeface="Times New Roman" pitchFamily="18" charset="0"/>
                </a:rPr>
                <a:t>t</a:t>
              </a:r>
              <a:r>
                <a:rPr lang="ru-RU" sz="16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endParaRPr lang="ru-RU" sz="1600">
                <a:solidFill>
                  <a:srgbClr val="0000FF"/>
                </a:solidFill>
                <a:latin typeface="Arial" charset="0"/>
              </a:endParaRPr>
            </a:p>
          </p:txBody>
        </p:sp>
        <p:grpSp>
          <p:nvGrpSpPr>
            <p:cNvPr id="45" name="Group 65"/>
            <p:cNvGrpSpPr>
              <a:grpSpLocks/>
            </p:cNvGrpSpPr>
            <p:nvPr/>
          </p:nvGrpSpPr>
          <p:grpSpPr bwMode="auto">
            <a:xfrm>
              <a:off x="1563" y="2173"/>
              <a:ext cx="303" cy="1170"/>
              <a:chOff x="4608" y="5904"/>
              <a:chExt cx="864" cy="2736"/>
            </a:xfrm>
          </p:grpSpPr>
          <p:sp>
            <p:nvSpPr>
              <p:cNvPr id="94" name="Line 69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95" name="Line 68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0" cy="273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96" name="Line 67"/>
              <p:cNvSpPr>
                <a:spLocks noChangeShapeType="1"/>
              </p:cNvSpPr>
              <p:nvPr/>
            </p:nvSpPr>
            <p:spPr bwMode="auto">
              <a:xfrm>
                <a:off x="4608" y="734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Line 66"/>
              <p:cNvSpPr>
                <a:spLocks noChangeShapeType="1"/>
              </p:cNvSpPr>
              <p:nvPr/>
            </p:nvSpPr>
            <p:spPr bwMode="auto">
              <a:xfrm>
                <a:off x="5040" y="8640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6" name="Group 60"/>
            <p:cNvGrpSpPr>
              <a:grpSpLocks/>
            </p:cNvGrpSpPr>
            <p:nvPr/>
          </p:nvGrpSpPr>
          <p:grpSpPr bwMode="auto">
            <a:xfrm>
              <a:off x="2625" y="1680"/>
              <a:ext cx="252" cy="740"/>
              <a:chOff x="4608" y="5904"/>
              <a:chExt cx="864" cy="2736"/>
            </a:xfrm>
          </p:grpSpPr>
          <p:sp>
            <p:nvSpPr>
              <p:cNvPr id="90" name="Line 64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Line 63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0" cy="273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92" name="Line 62"/>
              <p:cNvSpPr>
                <a:spLocks noChangeShapeType="1"/>
              </p:cNvSpPr>
              <p:nvPr/>
            </p:nvSpPr>
            <p:spPr bwMode="auto">
              <a:xfrm>
                <a:off x="4608" y="734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93" name="Line 61"/>
              <p:cNvSpPr>
                <a:spLocks noChangeShapeType="1"/>
              </p:cNvSpPr>
              <p:nvPr/>
            </p:nvSpPr>
            <p:spPr bwMode="auto">
              <a:xfrm>
                <a:off x="5040" y="8640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7" name="Group 55"/>
            <p:cNvGrpSpPr>
              <a:grpSpLocks/>
            </p:cNvGrpSpPr>
            <p:nvPr/>
          </p:nvGrpSpPr>
          <p:grpSpPr bwMode="auto">
            <a:xfrm>
              <a:off x="2625" y="3035"/>
              <a:ext cx="252" cy="740"/>
              <a:chOff x="4608" y="5904"/>
              <a:chExt cx="864" cy="2736"/>
            </a:xfrm>
          </p:grpSpPr>
          <p:sp>
            <p:nvSpPr>
              <p:cNvPr id="86" name="Line 59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Line 58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0" cy="273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Line 57"/>
              <p:cNvSpPr>
                <a:spLocks noChangeShapeType="1"/>
              </p:cNvSpPr>
              <p:nvPr/>
            </p:nvSpPr>
            <p:spPr bwMode="auto">
              <a:xfrm>
                <a:off x="4608" y="734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Line 56"/>
              <p:cNvSpPr>
                <a:spLocks noChangeShapeType="1"/>
              </p:cNvSpPr>
              <p:nvPr/>
            </p:nvSpPr>
            <p:spPr bwMode="auto">
              <a:xfrm>
                <a:off x="5040" y="8640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8" name="Group 50"/>
            <p:cNvGrpSpPr>
              <a:grpSpLocks/>
            </p:cNvGrpSpPr>
            <p:nvPr/>
          </p:nvGrpSpPr>
          <p:grpSpPr bwMode="auto">
            <a:xfrm>
              <a:off x="4040" y="1496"/>
              <a:ext cx="151" cy="369"/>
              <a:chOff x="4608" y="5904"/>
              <a:chExt cx="864" cy="2736"/>
            </a:xfrm>
          </p:grpSpPr>
          <p:sp>
            <p:nvSpPr>
              <p:cNvPr id="82" name="Line 54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Line 53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0" cy="273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84" name="Line 52"/>
              <p:cNvSpPr>
                <a:spLocks noChangeShapeType="1"/>
              </p:cNvSpPr>
              <p:nvPr/>
            </p:nvSpPr>
            <p:spPr bwMode="auto">
              <a:xfrm>
                <a:off x="4608" y="734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Line 51"/>
              <p:cNvSpPr>
                <a:spLocks noChangeShapeType="1"/>
              </p:cNvSpPr>
              <p:nvPr/>
            </p:nvSpPr>
            <p:spPr bwMode="auto">
              <a:xfrm>
                <a:off x="5040" y="8640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9" name="Group 45"/>
            <p:cNvGrpSpPr>
              <a:grpSpLocks/>
            </p:cNvGrpSpPr>
            <p:nvPr/>
          </p:nvGrpSpPr>
          <p:grpSpPr bwMode="auto">
            <a:xfrm>
              <a:off x="4040" y="2235"/>
              <a:ext cx="151" cy="369"/>
              <a:chOff x="4608" y="5904"/>
              <a:chExt cx="864" cy="2736"/>
            </a:xfrm>
          </p:grpSpPr>
          <p:sp>
            <p:nvSpPr>
              <p:cNvPr id="78" name="Line 49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Line 48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0" cy="273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80" name="Line 47"/>
              <p:cNvSpPr>
                <a:spLocks noChangeShapeType="1"/>
              </p:cNvSpPr>
              <p:nvPr/>
            </p:nvSpPr>
            <p:spPr bwMode="auto">
              <a:xfrm>
                <a:off x="4608" y="734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81" name="Line 46"/>
              <p:cNvSpPr>
                <a:spLocks noChangeShapeType="1"/>
              </p:cNvSpPr>
              <p:nvPr/>
            </p:nvSpPr>
            <p:spPr bwMode="auto">
              <a:xfrm>
                <a:off x="5040" y="8640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0" name="Group 40"/>
            <p:cNvGrpSpPr>
              <a:grpSpLocks/>
            </p:cNvGrpSpPr>
            <p:nvPr/>
          </p:nvGrpSpPr>
          <p:grpSpPr bwMode="auto">
            <a:xfrm>
              <a:off x="4040" y="2912"/>
              <a:ext cx="151" cy="370"/>
              <a:chOff x="4608" y="5904"/>
              <a:chExt cx="864" cy="2736"/>
            </a:xfrm>
          </p:grpSpPr>
          <p:sp>
            <p:nvSpPr>
              <p:cNvPr id="74" name="Line 44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Line 43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0" cy="273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Line 42"/>
              <p:cNvSpPr>
                <a:spLocks noChangeShapeType="1"/>
              </p:cNvSpPr>
              <p:nvPr/>
            </p:nvSpPr>
            <p:spPr bwMode="auto">
              <a:xfrm>
                <a:off x="4608" y="734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Line 41"/>
              <p:cNvSpPr>
                <a:spLocks noChangeShapeType="1"/>
              </p:cNvSpPr>
              <p:nvPr/>
            </p:nvSpPr>
            <p:spPr bwMode="auto">
              <a:xfrm>
                <a:off x="5040" y="8640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1" name="Group 35"/>
            <p:cNvGrpSpPr>
              <a:grpSpLocks/>
            </p:cNvGrpSpPr>
            <p:nvPr/>
          </p:nvGrpSpPr>
          <p:grpSpPr bwMode="auto">
            <a:xfrm>
              <a:off x="4040" y="3590"/>
              <a:ext cx="151" cy="369"/>
              <a:chOff x="4608" y="5904"/>
              <a:chExt cx="864" cy="2736"/>
            </a:xfrm>
          </p:grpSpPr>
          <p:sp>
            <p:nvSpPr>
              <p:cNvPr id="70" name="Line 39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Line 38"/>
              <p:cNvSpPr>
                <a:spLocks noChangeShapeType="1"/>
              </p:cNvSpPr>
              <p:nvPr/>
            </p:nvSpPr>
            <p:spPr bwMode="auto">
              <a:xfrm>
                <a:off x="5040" y="5904"/>
                <a:ext cx="0" cy="273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Line 37"/>
              <p:cNvSpPr>
                <a:spLocks noChangeShapeType="1"/>
              </p:cNvSpPr>
              <p:nvPr/>
            </p:nvSpPr>
            <p:spPr bwMode="auto">
              <a:xfrm>
                <a:off x="4608" y="734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Line 36"/>
              <p:cNvSpPr>
                <a:spLocks noChangeShapeType="1"/>
              </p:cNvSpPr>
              <p:nvPr/>
            </p:nvSpPr>
            <p:spPr bwMode="auto">
              <a:xfrm>
                <a:off x="5040" y="8640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2" name="Group 31"/>
            <p:cNvGrpSpPr>
              <a:grpSpLocks/>
            </p:cNvGrpSpPr>
            <p:nvPr/>
          </p:nvGrpSpPr>
          <p:grpSpPr bwMode="auto">
            <a:xfrm>
              <a:off x="249" y="955"/>
              <a:ext cx="101" cy="1840"/>
              <a:chOff x="864" y="3456"/>
              <a:chExt cx="288" cy="3312"/>
            </a:xfrm>
          </p:grpSpPr>
          <p:sp>
            <p:nvSpPr>
              <p:cNvPr id="67" name="Line 34"/>
              <p:cNvSpPr>
                <a:spLocks noChangeShapeType="1"/>
              </p:cNvSpPr>
              <p:nvPr/>
            </p:nvSpPr>
            <p:spPr bwMode="auto">
              <a:xfrm>
                <a:off x="864" y="6768"/>
                <a:ext cx="28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Line 33"/>
              <p:cNvSpPr>
                <a:spLocks noChangeShapeType="1"/>
              </p:cNvSpPr>
              <p:nvPr/>
            </p:nvSpPr>
            <p:spPr bwMode="auto">
              <a:xfrm flipV="1">
                <a:off x="864" y="3456"/>
                <a:ext cx="0" cy="331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Line 32"/>
              <p:cNvSpPr>
                <a:spLocks noChangeShapeType="1"/>
              </p:cNvSpPr>
              <p:nvPr/>
            </p:nvSpPr>
            <p:spPr bwMode="auto">
              <a:xfrm>
                <a:off x="864" y="3456"/>
                <a:ext cx="28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3" name="Group 20"/>
            <p:cNvGrpSpPr>
              <a:grpSpLocks/>
            </p:cNvGrpSpPr>
            <p:nvPr/>
          </p:nvGrpSpPr>
          <p:grpSpPr bwMode="auto">
            <a:xfrm>
              <a:off x="5404" y="879"/>
              <a:ext cx="152" cy="3080"/>
              <a:chOff x="15551" y="2879"/>
              <a:chExt cx="433" cy="7200"/>
            </a:xfrm>
          </p:grpSpPr>
          <p:sp>
            <p:nvSpPr>
              <p:cNvPr id="57" name="Line 30"/>
              <p:cNvSpPr>
                <a:spLocks noChangeShapeType="1"/>
              </p:cNvSpPr>
              <p:nvPr/>
            </p:nvSpPr>
            <p:spPr bwMode="auto">
              <a:xfrm rot="10800000">
                <a:off x="15551" y="2879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Line 29"/>
              <p:cNvSpPr>
                <a:spLocks noChangeShapeType="1"/>
              </p:cNvSpPr>
              <p:nvPr/>
            </p:nvSpPr>
            <p:spPr bwMode="auto">
              <a:xfrm rot="10800000" flipV="1">
                <a:off x="15983" y="2879"/>
                <a:ext cx="0" cy="72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Line 28"/>
              <p:cNvSpPr>
                <a:spLocks noChangeShapeType="1"/>
              </p:cNvSpPr>
              <p:nvPr/>
            </p:nvSpPr>
            <p:spPr bwMode="auto">
              <a:xfrm rot="10800000">
                <a:off x="15551" y="10079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Line 27"/>
              <p:cNvSpPr>
                <a:spLocks noChangeShapeType="1"/>
              </p:cNvSpPr>
              <p:nvPr/>
            </p:nvSpPr>
            <p:spPr bwMode="auto">
              <a:xfrm rot="10800000">
                <a:off x="15552" y="9216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Line 26"/>
              <p:cNvSpPr>
                <a:spLocks noChangeShapeType="1"/>
              </p:cNvSpPr>
              <p:nvPr/>
            </p:nvSpPr>
            <p:spPr bwMode="auto">
              <a:xfrm rot="10800000">
                <a:off x="15552" y="8496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Line 25"/>
              <p:cNvSpPr>
                <a:spLocks noChangeShapeType="1"/>
              </p:cNvSpPr>
              <p:nvPr/>
            </p:nvSpPr>
            <p:spPr bwMode="auto">
              <a:xfrm rot="10800000">
                <a:off x="15552" y="7755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Line 24"/>
              <p:cNvSpPr>
                <a:spLocks noChangeShapeType="1"/>
              </p:cNvSpPr>
              <p:nvPr/>
            </p:nvSpPr>
            <p:spPr bwMode="auto">
              <a:xfrm rot="10800000">
                <a:off x="15552" y="446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Line 23"/>
              <p:cNvSpPr>
                <a:spLocks noChangeShapeType="1"/>
              </p:cNvSpPr>
              <p:nvPr/>
            </p:nvSpPr>
            <p:spPr bwMode="auto">
              <a:xfrm rot="10800000">
                <a:off x="15552" y="5184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Line 22"/>
              <p:cNvSpPr>
                <a:spLocks noChangeShapeType="1"/>
              </p:cNvSpPr>
              <p:nvPr/>
            </p:nvSpPr>
            <p:spPr bwMode="auto">
              <a:xfrm rot="10800000">
                <a:off x="15552" y="6048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Line 21"/>
              <p:cNvSpPr>
                <a:spLocks noChangeShapeType="1"/>
              </p:cNvSpPr>
              <p:nvPr/>
            </p:nvSpPr>
            <p:spPr bwMode="auto">
              <a:xfrm rot="10800000">
                <a:off x="15552" y="6768"/>
                <a:ext cx="4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4" name="Group 17"/>
            <p:cNvGrpSpPr>
              <a:grpSpLocks/>
            </p:cNvGrpSpPr>
            <p:nvPr/>
          </p:nvGrpSpPr>
          <p:grpSpPr bwMode="auto">
            <a:xfrm>
              <a:off x="4090" y="449"/>
              <a:ext cx="758" cy="308"/>
              <a:chOff x="11808" y="1872"/>
              <a:chExt cx="2160" cy="576"/>
            </a:xfrm>
          </p:grpSpPr>
          <p:sp>
            <p:nvSpPr>
              <p:cNvPr id="55" name="Line 19"/>
              <p:cNvSpPr>
                <a:spLocks noChangeShapeType="1"/>
              </p:cNvSpPr>
              <p:nvPr/>
            </p:nvSpPr>
            <p:spPr bwMode="auto">
              <a:xfrm>
                <a:off x="11808" y="1872"/>
                <a:ext cx="216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Line 18"/>
              <p:cNvSpPr>
                <a:spLocks noChangeShapeType="1"/>
              </p:cNvSpPr>
              <p:nvPr/>
            </p:nvSpPr>
            <p:spPr bwMode="auto">
              <a:xfrm>
                <a:off x="13968" y="1872"/>
                <a:ext cx="0" cy="57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734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дписи русские вектор: стоковые векторные изображения, иллюстрации |  Depositphot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3" b="12022"/>
          <a:stretch/>
        </p:blipFill>
        <p:spPr bwMode="auto">
          <a:xfrm>
            <a:off x="-8161" y="0"/>
            <a:ext cx="12248580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901700" y="787400"/>
            <a:ext cx="10947400" cy="4953000"/>
          </a:xfrm>
          <a:prstGeom prst="roundRect">
            <a:avLst/>
          </a:prstGeom>
          <a:solidFill>
            <a:srgbClr val="C7D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308100" y="952500"/>
            <a:ext cx="10198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9900CC"/>
                </a:solidFill>
              </a:rPr>
              <a:t>E`tiboringiz</a:t>
            </a:r>
            <a:r>
              <a:rPr lang="en-US" sz="9600" dirty="0" smtClean="0">
                <a:solidFill>
                  <a:srgbClr val="9900CC"/>
                </a:solidFill>
              </a:rPr>
              <a:t> </a:t>
            </a:r>
            <a:r>
              <a:rPr lang="en-US" sz="9600" dirty="0" err="1" smtClean="0">
                <a:solidFill>
                  <a:srgbClr val="9900CC"/>
                </a:solidFill>
              </a:rPr>
              <a:t>uchun</a:t>
            </a:r>
            <a:r>
              <a:rPr lang="en-US" sz="9600" dirty="0" smtClean="0">
                <a:solidFill>
                  <a:srgbClr val="9900CC"/>
                </a:solidFill>
              </a:rPr>
              <a:t> </a:t>
            </a:r>
            <a:r>
              <a:rPr lang="en-US" sz="9600" dirty="0" err="1" smtClean="0">
                <a:solidFill>
                  <a:srgbClr val="9900CC"/>
                </a:solidFill>
              </a:rPr>
              <a:t>rahmat</a:t>
            </a:r>
            <a:r>
              <a:rPr lang="en-US" sz="9600" dirty="0" smtClean="0">
                <a:solidFill>
                  <a:srgbClr val="9900CC"/>
                </a:solidFill>
              </a:rPr>
              <a:t>!!!</a:t>
            </a:r>
            <a:endParaRPr lang="ru-RU" sz="9600" dirty="0">
              <a:solidFill>
                <a:srgbClr val="99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3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5475</TotalTime>
  <Words>824</Words>
  <Application>Microsoft Office PowerPoint</Application>
  <PresentationFormat>Произвольный</PresentationFormat>
  <Paragraphs>111</Paragraphs>
  <Slides>14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Wingdings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Финансовая политика: сущность, необходимость, принципы</dc:title>
  <dc:creator>best</dc:creator>
  <cp:lastModifiedBy>Asd</cp:lastModifiedBy>
  <cp:revision>349</cp:revision>
  <dcterms:modified xsi:type="dcterms:W3CDTF">2023-11-18T16:46:16Z</dcterms:modified>
</cp:coreProperties>
</file>