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77" r:id="rId5"/>
    <p:sldId id="278" r:id="rId6"/>
    <p:sldId id="267" r:id="rId7"/>
    <p:sldId id="276" r:id="rId8"/>
    <p:sldId id="269" r:id="rId9"/>
    <p:sldId id="271" r:id="rId10"/>
    <p:sldId id="279" r:id="rId11"/>
    <p:sldId id="280" r:id="rId12"/>
    <p:sldId id="281" r:id="rId13"/>
    <p:sldId id="282" r:id="rId14"/>
    <p:sldId id="275" r:id="rId15"/>
    <p:sldId id="272" r:id="rId16"/>
    <p:sldId id="273" r:id="rId17"/>
    <p:sldId id="259" r:id="rId18"/>
    <p:sldId id="260" r:id="rId19"/>
    <p:sldId id="261" r:id="rId20"/>
    <p:sldId id="262" r:id="rId21"/>
    <p:sldId id="263" r:id="rId22"/>
    <p:sldId id="264" r:id="rId23"/>
    <p:sldId id="265" r:id="rId24"/>
  </p:sldIdLst>
  <p:sldSz cx="14630400" cy="8229600"/>
  <p:notesSz cx="8229600" cy="146304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8" d="100"/>
          <a:sy n="68" d="100"/>
        </p:scale>
        <p:origin x="-276" y="72"/>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3E76F7B7-F69C-451F-A00F-711F5E07035F}" type="datetimeFigureOut">
              <a:rPr lang="ru-RU" smtClean="0"/>
              <a:t>чт 07.11.24</a:t>
            </a:fld>
            <a:endParaRPr lang="ru-RU"/>
          </a:p>
        </p:txBody>
      </p:sp>
      <p:sp>
        <p:nvSpPr>
          <p:cNvPr id="4" name="Образ слайда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DC8CB063-C83D-42C9-A39F-725422F25056}" type="slidenum">
              <a:rPr lang="ru-RU" smtClean="0"/>
              <a:t>‹#›</a:t>
            </a:fld>
            <a:endParaRPr lang="ru-RU"/>
          </a:p>
        </p:txBody>
      </p:sp>
    </p:spTree>
    <p:extLst>
      <p:ext uri="{BB962C8B-B14F-4D97-AF65-F5344CB8AC3E}">
        <p14:creationId xmlns:p14="http://schemas.microsoft.com/office/powerpoint/2010/main" val="75468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1520" y="329566"/>
            <a:ext cx="13167360" cy="1371600"/>
          </a:xfrm>
          <a:prstGeom prst="rect">
            <a:avLst/>
          </a:prstGeom>
        </p:spPr>
        <p:txBody>
          <a:bodyPr lIns="130622" tIns="65311" rIns="130622" bIns="65311"/>
          <a:lstStyle/>
          <a:p>
            <a:r>
              <a:rPr lang="ru-RU" smtClean="0"/>
              <a:t>Образец заголовка</a:t>
            </a:r>
            <a:endParaRPr lang="ru-RU"/>
          </a:p>
        </p:txBody>
      </p:sp>
      <p:sp>
        <p:nvSpPr>
          <p:cNvPr id="3" name="Объект 2"/>
          <p:cNvSpPr>
            <a:spLocks noGrp="1"/>
          </p:cNvSpPr>
          <p:nvPr>
            <p:ph idx="1"/>
          </p:nvPr>
        </p:nvSpPr>
        <p:spPr>
          <a:xfrm>
            <a:off x="731520" y="1920240"/>
            <a:ext cx="13167360" cy="5431156"/>
          </a:xfrm>
          <a:prstGeom prst="rect">
            <a:avLst/>
          </a:prstGeom>
        </p:spPr>
        <p:txBody>
          <a:bodyPr lIns="130622" tIns="65311" rIns="130622" bIns="65311"/>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731520" y="7627621"/>
            <a:ext cx="3413760" cy="438150"/>
          </a:xfrm>
          <a:prstGeom prst="rect">
            <a:avLst/>
          </a:prstGeom>
        </p:spPr>
        <p:txBody>
          <a:bodyPr lIns="130622" tIns="65311" rIns="130622" bIns="65311"/>
          <a:lstStyle/>
          <a:p>
            <a:fld id="{B4C71EC6-210F-42DE-9C53-41977AD35B3D}" type="datetimeFigureOut">
              <a:rPr lang="ru-RU" smtClean="0"/>
              <a:t>чт 07.11.24</a:t>
            </a:fld>
            <a:endParaRPr lang="ru-RU"/>
          </a:p>
        </p:txBody>
      </p:sp>
      <p:sp>
        <p:nvSpPr>
          <p:cNvPr id="5" name="Нижний колонтитул 4"/>
          <p:cNvSpPr>
            <a:spLocks noGrp="1"/>
          </p:cNvSpPr>
          <p:nvPr>
            <p:ph type="ftr" sz="quarter" idx="11"/>
          </p:nvPr>
        </p:nvSpPr>
        <p:spPr>
          <a:xfrm>
            <a:off x="4998720" y="7627621"/>
            <a:ext cx="4632960" cy="438150"/>
          </a:xfrm>
          <a:prstGeom prst="rect">
            <a:avLst/>
          </a:prstGeom>
        </p:spPr>
        <p:txBody>
          <a:bodyPr lIns="130622" tIns="65311" rIns="130622" bIns="65311"/>
          <a:lstStyle/>
          <a:p>
            <a:endParaRPr lang="ru-RU"/>
          </a:p>
        </p:txBody>
      </p:sp>
      <p:sp>
        <p:nvSpPr>
          <p:cNvPr id="6" name="Номер слайда 5"/>
          <p:cNvSpPr>
            <a:spLocks noGrp="1"/>
          </p:cNvSpPr>
          <p:nvPr>
            <p:ph type="sldNum" sz="quarter" idx="12"/>
          </p:nvPr>
        </p:nvSpPr>
        <p:spPr>
          <a:xfrm>
            <a:off x="10485120" y="7627621"/>
            <a:ext cx="3413760" cy="438150"/>
          </a:xfrm>
          <a:prstGeom prst="rect">
            <a:avLst/>
          </a:prstGeom>
        </p:spPr>
        <p:txBody>
          <a:bodyPr lIns="130622" tIns="65311" rIns="130622" bIns="65311"/>
          <a:lstStyle/>
          <a:p>
            <a:fld id="{B19B0651-EE4F-4900-A07F-96A6BFA9D0F0}" type="slidenum">
              <a:rPr lang="ru-RU" smtClean="0"/>
              <a:t>‹#›</a:t>
            </a:fld>
            <a:endParaRPr lang="ru-RU"/>
          </a:p>
        </p:txBody>
      </p:sp>
    </p:spTree>
    <p:extLst>
      <p:ext uri="{BB962C8B-B14F-4D97-AF65-F5344CB8AC3E}">
        <p14:creationId xmlns:p14="http://schemas.microsoft.com/office/powerpoint/2010/main" val="959897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478301" y="590844"/>
            <a:ext cx="8187397" cy="5124450"/>
          </a:xfrm>
          <a:prstGeom prst="rect">
            <a:avLst/>
          </a:prstGeom>
          <a:solidFill>
            <a:schemeClr val="accent1">
              <a:lumMod val="60000"/>
              <a:lumOff val="40000"/>
            </a:schemeClr>
          </a:solidFill>
          <a:ln/>
        </p:spPr>
        <p:txBody>
          <a:bodyPr wrap="square" lIns="0" tIns="0" rIns="0" bIns="0" rtlCol="0" anchor="t"/>
          <a:lstStyle/>
          <a:p>
            <a:pPr marL="0" indent="0">
              <a:lnSpc>
                <a:spcPts val="6450"/>
              </a:lnSpc>
              <a:buNone/>
            </a:pPr>
            <a:r>
              <a:rPr lang="en-US" sz="5150" kern="0" spc="-104" dirty="0">
                <a:solidFill>
                  <a:srgbClr val="000000"/>
                </a:solidFill>
                <a:latin typeface="Source Serif Pro Semi Bold" pitchFamily="34" charset="0"/>
                <a:ea typeface="Source Serif Pro Semi Bold" pitchFamily="34" charset="-122"/>
                <a:cs typeface="Source Serif Pro Semi Bold" pitchFamily="34" charset="-120"/>
              </a:rPr>
              <a:t>O'zbekistonda Zamonaviy Bozor Infraratuzilmasining Tarkibiy Qismlarining Rivojlanganlik Holati Tahlili</a:t>
            </a:r>
            <a:endParaRPr lang="en-US" sz="5150" dirty="0"/>
          </a:p>
        </p:txBody>
      </p:sp>
      <p:sp>
        <p:nvSpPr>
          <p:cNvPr id="4" name="Text 1"/>
          <p:cNvSpPr/>
          <p:nvPr/>
        </p:nvSpPr>
        <p:spPr>
          <a:xfrm>
            <a:off x="478301" y="4114800"/>
            <a:ext cx="8187397" cy="2975014"/>
          </a:xfrm>
          <a:prstGeom prst="rect">
            <a:avLst/>
          </a:prstGeom>
          <a:solidFill>
            <a:schemeClr val="accent1">
              <a:lumMod val="20000"/>
              <a:lumOff val="80000"/>
            </a:schemeClr>
          </a:solidFill>
          <a:ln>
            <a:solidFill>
              <a:schemeClr val="tx1"/>
            </a:solidFill>
          </a:ln>
        </p:spPr>
        <p:txBody>
          <a:bodyPr wrap="square" lIns="0" tIns="0" rIns="0" bIns="0" rtlCol="0" anchor="t"/>
          <a:lstStyle/>
          <a:p>
            <a:pPr marL="0" indent="0">
              <a:buNone/>
            </a:pPr>
            <a:r>
              <a:rPr lang="en-US" sz="2800" kern="0" spc="-32" dirty="0">
                <a:solidFill>
                  <a:srgbClr val="272525"/>
                </a:solidFill>
                <a:latin typeface="Source Sans Pro" pitchFamily="34" charset="0"/>
                <a:ea typeface="Source Sans Pro" pitchFamily="34" charset="-122"/>
                <a:cs typeface="Source Sans Pro" pitchFamily="34" charset="-120"/>
              </a:rPr>
              <a:t>Mazkur tadqiqot O'zbekistonda zamonaviy bozor infratuzilmasining holati, uning tarkibiy qismlarini rivojlantirish holatini tahlil qilishga bag'ishlangan. Tadqiqot davlat siyosati, ulgurji va chakana savdo tizimlarining rivojlanish darajasi, moliyaviy va banklar tizimining holati, raqamli tijorat va logistika kabi muhim jihatlarni o'z ichiga oladi.</a:t>
            </a:r>
            <a:endParaRPr lang="en-US" sz="2800" dirty="0"/>
          </a:p>
        </p:txBody>
      </p:sp>
      <p:sp>
        <p:nvSpPr>
          <p:cNvPr id="5" name="Shape 2"/>
          <p:cNvSpPr/>
          <p:nvPr/>
        </p:nvSpPr>
        <p:spPr>
          <a:xfrm>
            <a:off x="708898" y="7332821"/>
            <a:ext cx="323969" cy="323969"/>
          </a:xfrm>
          <a:prstGeom prst="roundRect">
            <a:avLst>
              <a:gd name="adj" fmla="val 28222100"/>
            </a:avLst>
          </a:prstGeom>
          <a:solidFill>
            <a:srgbClr val="41BA93"/>
          </a:solidFill>
          <a:ln w="7620">
            <a:solidFill>
              <a:srgbClr val="FFFFFF"/>
            </a:solidFill>
            <a:prstDash val="solid"/>
          </a:ln>
        </p:spPr>
      </p:sp>
      <p:sp>
        <p:nvSpPr>
          <p:cNvPr id="6" name="Text 3"/>
          <p:cNvSpPr/>
          <p:nvPr/>
        </p:nvSpPr>
        <p:spPr>
          <a:xfrm>
            <a:off x="812959" y="7446050"/>
            <a:ext cx="115848" cy="97512"/>
          </a:xfrm>
          <a:prstGeom prst="rect">
            <a:avLst/>
          </a:prstGeom>
          <a:noFill/>
          <a:ln/>
        </p:spPr>
        <p:txBody>
          <a:bodyPr wrap="none" lIns="0" tIns="0" rIns="0" bIns="0" rtlCol="0" anchor="t"/>
          <a:lstStyle/>
          <a:p>
            <a:pPr marL="0" indent="0" algn="ctr">
              <a:lnSpc>
                <a:spcPts val="750"/>
              </a:lnSpc>
              <a:buNone/>
            </a:pPr>
            <a:r>
              <a:rPr lang="en-US" sz="750" kern="0" spc="-32" dirty="0">
                <a:solidFill>
                  <a:srgbClr val="3C3838"/>
                </a:solidFill>
                <a:latin typeface="Source Sans Pro Medium" pitchFamily="34" charset="0"/>
                <a:ea typeface="Source Sans Pro Medium" pitchFamily="34" charset="-122"/>
                <a:cs typeface="Source Sans Pro Medium" pitchFamily="34" charset="-120"/>
              </a:rPr>
              <a:t>MA</a:t>
            </a:r>
            <a:endParaRPr lang="en-US" sz="750" dirty="0"/>
          </a:p>
        </p:txBody>
      </p:sp>
      <p:sp>
        <p:nvSpPr>
          <p:cNvPr id="7" name="Text 4"/>
          <p:cNvSpPr/>
          <p:nvPr/>
        </p:nvSpPr>
        <p:spPr>
          <a:xfrm>
            <a:off x="1134070" y="7317581"/>
            <a:ext cx="2383988" cy="354449"/>
          </a:xfrm>
          <a:prstGeom prst="rect">
            <a:avLst/>
          </a:prstGeom>
          <a:noFill/>
          <a:ln/>
        </p:spPr>
        <p:txBody>
          <a:bodyPr wrap="none" lIns="0" tIns="0" rIns="0" bIns="0" rtlCol="0" anchor="t"/>
          <a:lstStyle/>
          <a:p>
            <a:pPr marL="0" indent="0" algn="l">
              <a:lnSpc>
                <a:spcPts val="2750"/>
              </a:lnSpc>
              <a:buNone/>
            </a:pPr>
            <a:r>
              <a:rPr lang="en-US" sz="1950" b="1" kern="0" spc="-32" dirty="0">
                <a:solidFill>
                  <a:srgbClr val="272525"/>
                </a:solidFill>
                <a:latin typeface="Source Sans Pro Bold" pitchFamily="34" charset="0"/>
                <a:ea typeface="Source Sans Pro Bold" pitchFamily="34" charset="-122"/>
                <a:cs typeface="Source Sans Pro Bold" pitchFamily="34" charset="-120"/>
              </a:rPr>
              <a:t>по Mastura Allayarova</a:t>
            </a:r>
            <a:endParaRPr lang="en-US" sz="1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5690" y="1021199"/>
            <a:ext cx="7632621" cy="2539841"/>
          </a:xfrm>
          <a:prstGeom prst="rect">
            <a:avLst/>
          </a:prstGeom>
          <a:noFill/>
          <a:ln/>
        </p:spPr>
        <p:txBody>
          <a:bodyPr wrap="square" lIns="0" tIns="0" rIns="0" bIns="0" rtlCol="0" anchor="t"/>
          <a:lstStyle/>
          <a:p>
            <a:pPr marL="0" indent="0">
              <a:lnSpc>
                <a:spcPts val="5000"/>
              </a:lnSpc>
              <a:buNone/>
            </a:pPr>
            <a:r>
              <a:rPr lang="en-US" sz="4000" kern="0" spc="-80" dirty="0">
                <a:solidFill>
                  <a:srgbClr val="000000"/>
                </a:solidFill>
                <a:latin typeface="Source Serif Pro Semi Bold" pitchFamily="34" charset="0"/>
                <a:ea typeface="Source Serif Pro Semi Bold" pitchFamily="34" charset="-122"/>
                <a:cs typeface="Source Serif Pro Semi Bold" pitchFamily="34" charset="-120"/>
              </a:rPr>
              <a:t>O'zbekistonda Bozor Infraratuzilmasining Zamonaviy Tarkibiy Qismlarini Rivojlantirish Bo'yicha Davlat Siyosati</a:t>
            </a:r>
            <a:endParaRPr lang="en-US" sz="4000" dirty="0"/>
          </a:p>
        </p:txBody>
      </p:sp>
      <p:sp>
        <p:nvSpPr>
          <p:cNvPr id="4" name="Shape 1"/>
          <p:cNvSpPr/>
          <p:nvPr/>
        </p:nvSpPr>
        <p:spPr>
          <a:xfrm>
            <a:off x="755690" y="4127778"/>
            <a:ext cx="485775" cy="485775"/>
          </a:xfrm>
          <a:prstGeom prst="roundRect">
            <a:avLst>
              <a:gd name="adj" fmla="val 18670"/>
            </a:avLst>
          </a:prstGeom>
          <a:solidFill>
            <a:srgbClr val="F0D4F7"/>
          </a:solidFill>
          <a:ln w="7620">
            <a:solidFill>
              <a:srgbClr val="D6BADD"/>
            </a:solidFill>
            <a:prstDash val="solid"/>
          </a:ln>
        </p:spPr>
      </p:sp>
      <p:sp>
        <p:nvSpPr>
          <p:cNvPr id="5" name="Text 2"/>
          <p:cNvSpPr/>
          <p:nvPr/>
        </p:nvSpPr>
        <p:spPr>
          <a:xfrm>
            <a:off x="922377" y="4218265"/>
            <a:ext cx="152400" cy="304800"/>
          </a:xfrm>
          <a:prstGeom prst="rect">
            <a:avLst/>
          </a:prstGeom>
          <a:noFill/>
          <a:ln/>
        </p:spPr>
        <p:txBody>
          <a:bodyPr wrap="none" lIns="0" tIns="0" rIns="0" bIns="0" rtlCol="0" anchor="t"/>
          <a:lstStyle/>
          <a:p>
            <a:pPr marL="0" indent="0" algn="ctr">
              <a:lnSpc>
                <a:spcPts val="2400"/>
              </a:lnSpc>
              <a:buNone/>
            </a:pPr>
            <a:r>
              <a:rPr lang="en-US" sz="2400" kern="0" spc="-48" dirty="0">
                <a:solidFill>
                  <a:srgbClr val="272525"/>
                </a:solidFill>
                <a:latin typeface="Source Serif Pro Semi Bold" pitchFamily="34" charset="0"/>
                <a:ea typeface="Source Serif Pro Semi Bold" pitchFamily="34" charset="-122"/>
                <a:cs typeface="Source Serif Pro Semi Bold" pitchFamily="34" charset="-120"/>
              </a:rPr>
              <a:t>1</a:t>
            </a:r>
            <a:endParaRPr lang="en-US" sz="2400" dirty="0"/>
          </a:p>
        </p:txBody>
      </p:sp>
      <p:sp>
        <p:nvSpPr>
          <p:cNvPr id="6" name="Text 3"/>
          <p:cNvSpPr/>
          <p:nvPr/>
        </p:nvSpPr>
        <p:spPr>
          <a:xfrm>
            <a:off x="1457325" y="4127778"/>
            <a:ext cx="3006804" cy="635079"/>
          </a:xfrm>
          <a:prstGeom prst="rect">
            <a:avLst/>
          </a:prstGeom>
          <a:noFill/>
          <a:ln/>
        </p:spPr>
        <p:txBody>
          <a:bodyPr wrap="square" lIns="0" tIns="0" rIns="0" bIns="0" rtlCol="0" anchor="t"/>
          <a:lstStyle/>
          <a:p>
            <a:pPr marL="0" indent="0">
              <a:lnSpc>
                <a:spcPts val="2500"/>
              </a:lnSpc>
              <a:buNone/>
            </a:pPr>
            <a:r>
              <a:rPr lang="en-US" sz="2000" kern="0" spc="-40" dirty="0">
                <a:solidFill>
                  <a:srgbClr val="272525"/>
                </a:solidFill>
                <a:latin typeface="Source Serif Pro Semi Bold" pitchFamily="34" charset="0"/>
                <a:ea typeface="Source Serif Pro Semi Bold" pitchFamily="34" charset="-122"/>
                <a:cs typeface="Source Serif Pro Semi Bold" pitchFamily="34" charset="-120"/>
              </a:rPr>
              <a:t>Davlat siyosatining maqsadi</a:t>
            </a:r>
            <a:endParaRPr lang="en-US" sz="2000" dirty="0"/>
          </a:p>
        </p:txBody>
      </p:sp>
      <p:sp>
        <p:nvSpPr>
          <p:cNvPr id="7" name="Text 4"/>
          <p:cNvSpPr/>
          <p:nvPr/>
        </p:nvSpPr>
        <p:spPr>
          <a:xfrm>
            <a:off x="1457325" y="4892397"/>
            <a:ext cx="3006804" cy="1036558"/>
          </a:xfrm>
          <a:prstGeom prst="rect">
            <a:avLst/>
          </a:prstGeom>
          <a:noFill/>
          <a:ln/>
        </p:spPr>
        <p:txBody>
          <a:bodyPr wrap="square" lIns="0" tIns="0" rIns="0" bIns="0" rtlCol="0" anchor="t"/>
          <a:lstStyle/>
          <a:p>
            <a:pPr marL="0" indent="0">
              <a:lnSpc>
                <a:spcPts val="2700"/>
              </a:lnSpc>
              <a:buNone/>
            </a:pPr>
            <a:r>
              <a:rPr lang="en-US" sz="1700" kern="0" spc="-34" dirty="0">
                <a:solidFill>
                  <a:srgbClr val="272525"/>
                </a:solidFill>
                <a:latin typeface="Source Sans Pro" pitchFamily="34" charset="0"/>
                <a:ea typeface="Source Sans Pro" pitchFamily="34" charset="-122"/>
                <a:cs typeface="Source Sans Pro" pitchFamily="34" charset="-120"/>
              </a:rPr>
              <a:t>Bozor infratuzilmasini modernizatsiya qilish va iqtisodiy o'sishni rag'batlantirish.</a:t>
            </a:r>
            <a:endParaRPr lang="en-US" sz="1700" dirty="0"/>
          </a:p>
        </p:txBody>
      </p:sp>
      <p:sp>
        <p:nvSpPr>
          <p:cNvPr id="8" name="Shape 5"/>
          <p:cNvSpPr/>
          <p:nvPr/>
        </p:nvSpPr>
        <p:spPr>
          <a:xfrm>
            <a:off x="4679990" y="4127778"/>
            <a:ext cx="485775" cy="485775"/>
          </a:xfrm>
          <a:prstGeom prst="roundRect">
            <a:avLst>
              <a:gd name="adj" fmla="val 18670"/>
            </a:avLst>
          </a:prstGeom>
          <a:solidFill>
            <a:srgbClr val="F0D4F7"/>
          </a:solidFill>
          <a:ln w="7620">
            <a:solidFill>
              <a:srgbClr val="D6BADD"/>
            </a:solidFill>
            <a:prstDash val="solid"/>
          </a:ln>
        </p:spPr>
      </p:sp>
      <p:sp>
        <p:nvSpPr>
          <p:cNvPr id="9" name="Text 6"/>
          <p:cNvSpPr/>
          <p:nvPr/>
        </p:nvSpPr>
        <p:spPr>
          <a:xfrm>
            <a:off x="4846677" y="4218265"/>
            <a:ext cx="152400" cy="304800"/>
          </a:xfrm>
          <a:prstGeom prst="rect">
            <a:avLst/>
          </a:prstGeom>
          <a:noFill/>
          <a:ln/>
        </p:spPr>
        <p:txBody>
          <a:bodyPr wrap="none" lIns="0" tIns="0" rIns="0" bIns="0" rtlCol="0" anchor="t"/>
          <a:lstStyle/>
          <a:p>
            <a:pPr marL="0" indent="0" algn="ctr">
              <a:lnSpc>
                <a:spcPts val="2400"/>
              </a:lnSpc>
              <a:buNone/>
            </a:pPr>
            <a:r>
              <a:rPr lang="en-US" sz="2400" kern="0" spc="-48" dirty="0">
                <a:solidFill>
                  <a:srgbClr val="272525"/>
                </a:solidFill>
                <a:latin typeface="Source Serif Pro Semi Bold" pitchFamily="34" charset="0"/>
                <a:ea typeface="Source Serif Pro Semi Bold" pitchFamily="34" charset="-122"/>
                <a:cs typeface="Source Serif Pro Semi Bold" pitchFamily="34" charset="-120"/>
              </a:rPr>
              <a:t>2</a:t>
            </a:r>
            <a:endParaRPr lang="en-US" sz="2400" dirty="0"/>
          </a:p>
        </p:txBody>
      </p:sp>
      <p:sp>
        <p:nvSpPr>
          <p:cNvPr id="10" name="Text 7"/>
          <p:cNvSpPr/>
          <p:nvPr/>
        </p:nvSpPr>
        <p:spPr>
          <a:xfrm>
            <a:off x="5381625" y="4127778"/>
            <a:ext cx="2540318" cy="317540"/>
          </a:xfrm>
          <a:prstGeom prst="rect">
            <a:avLst/>
          </a:prstGeom>
          <a:noFill/>
          <a:ln/>
        </p:spPr>
        <p:txBody>
          <a:bodyPr wrap="none" lIns="0" tIns="0" rIns="0" bIns="0" rtlCol="0" anchor="t"/>
          <a:lstStyle/>
          <a:p>
            <a:pPr marL="0" indent="0">
              <a:lnSpc>
                <a:spcPts val="2500"/>
              </a:lnSpc>
              <a:buNone/>
            </a:pPr>
            <a:r>
              <a:rPr lang="en-US" sz="2000" kern="0" spc="-40" dirty="0">
                <a:solidFill>
                  <a:srgbClr val="272525"/>
                </a:solidFill>
                <a:latin typeface="Source Serif Pro Semi Bold" pitchFamily="34" charset="0"/>
                <a:ea typeface="Source Serif Pro Semi Bold" pitchFamily="34" charset="-122"/>
                <a:cs typeface="Source Serif Pro Semi Bold" pitchFamily="34" charset="-120"/>
              </a:rPr>
              <a:t>Qonun hujjatlari</a:t>
            </a:r>
            <a:endParaRPr lang="en-US" sz="2000" dirty="0"/>
          </a:p>
        </p:txBody>
      </p:sp>
      <p:sp>
        <p:nvSpPr>
          <p:cNvPr id="11" name="Text 8"/>
          <p:cNvSpPr/>
          <p:nvPr/>
        </p:nvSpPr>
        <p:spPr>
          <a:xfrm>
            <a:off x="5381625" y="4574858"/>
            <a:ext cx="3006804" cy="1382078"/>
          </a:xfrm>
          <a:prstGeom prst="rect">
            <a:avLst/>
          </a:prstGeom>
          <a:noFill/>
          <a:ln/>
        </p:spPr>
        <p:txBody>
          <a:bodyPr wrap="square" lIns="0" tIns="0" rIns="0" bIns="0" rtlCol="0" anchor="t"/>
          <a:lstStyle/>
          <a:p>
            <a:pPr marL="0" indent="0">
              <a:lnSpc>
                <a:spcPts val="2700"/>
              </a:lnSpc>
              <a:buNone/>
            </a:pPr>
            <a:r>
              <a:rPr lang="en-US" sz="1700" kern="0" spc="-34" dirty="0">
                <a:solidFill>
                  <a:srgbClr val="272525"/>
                </a:solidFill>
                <a:latin typeface="Source Sans Pro" pitchFamily="34" charset="0"/>
                <a:ea typeface="Source Sans Pro" pitchFamily="34" charset="-122"/>
                <a:cs typeface="Source Sans Pro" pitchFamily="34" charset="-120"/>
              </a:rPr>
              <a:t>Investitsiyalarni jalb qilish, xorijiy kompaniyalar uchun qulay muhit yaratish va raqobatbardoshlikni oshirishga qaratilgan.</a:t>
            </a:r>
            <a:endParaRPr lang="en-US" sz="1700" dirty="0"/>
          </a:p>
        </p:txBody>
      </p:sp>
      <p:sp>
        <p:nvSpPr>
          <p:cNvPr id="12" name="Shape 9"/>
          <p:cNvSpPr/>
          <p:nvPr/>
        </p:nvSpPr>
        <p:spPr>
          <a:xfrm>
            <a:off x="755690" y="6415683"/>
            <a:ext cx="485775" cy="485775"/>
          </a:xfrm>
          <a:prstGeom prst="roundRect">
            <a:avLst>
              <a:gd name="adj" fmla="val 18670"/>
            </a:avLst>
          </a:prstGeom>
          <a:solidFill>
            <a:srgbClr val="F0D4F7"/>
          </a:solidFill>
          <a:ln w="7620">
            <a:solidFill>
              <a:srgbClr val="D6BADD"/>
            </a:solidFill>
            <a:prstDash val="solid"/>
          </a:ln>
        </p:spPr>
      </p:sp>
      <p:sp>
        <p:nvSpPr>
          <p:cNvPr id="13" name="Text 10"/>
          <p:cNvSpPr/>
          <p:nvPr/>
        </p:nvSpPr>
        <p:spPr>
          <a:xfrm>
            <a:off x="922377" y="6506170"/>
            <a:ext cx="152400" cy="304800"/>
          </a:xfrm>
          <a:prstGeom prst="rect">
            <a:avLst/>
          </a:prstGeom>
          <a:noFill/>
          <a:ln/>
        </p:spPr>
        <p:txBody>
          <a:bodyPr wrap="none" lIns="0" tIns="0" rIns="0" bIns="0" rtlCol="0" anchor="t"/>
          <a:lstStyle/>
          <a:p>
            <a:pPr marL="0" indent="0" algn="ctr">
              <a:lnSpc>
                <a:spcPts val="2400"/>
              </a:lnSpc>
              <a:buNone/>
            </a:pPr>
            <a:r>
              <a:rPr lang="en-US" sz="2400" kern="0" spc="-48" dirty="0">
                <a:solidFill>
                  <a:srgbClr val="272525"/>
                </a:solidFill>
                <a:latin typeface="Source Serif Pro Semi Bold" pitchFamily="34" charset="0"/>
                <a:ea typeface="Source Serif Pro Semi Bold" pitchFamily="34" charset="-122"/>
                <a:cs typeface="Source Serif Pro Semi Bold" pitchFamily="34" charset="-120"/>
              </a:rPr>
              <a:t>3</a:t>
            </a:r>
            <a:endParaRPr lang="en-US" sz="2400" dirty="0"/>
          </a:p>
        </p:txBody>
      </p:sp>
      <p:sp>
        <p:nvSpPr>
          <p:cNvPr id="14" name="Text 11"/>
          <p:cNvSpPr/>
          <p:nvPr/>
        </p:nvSpPr>
        <p:spPr>
          <a:xfrm>
            <a:off x="1457325" y="6415683"/>
            <a:ext cx="2540318" cy="317540"/>
          </a:xfrm>
          <a:prstGeom prst="rect">
            <a:avLst/>
          </a:prstGeom>
          <a:noFill/>
          <a:ln/>
        </p:spPr>
        <p:txBody>
          <a:bodyPr wrap="none" lIns="0" tIns="0" rIns="0" bIns="0" rtlCol="0" anchor="t"/>
          <a:lstStyle/>
          <a:p>
            <a:pPr marL="0" indent="0">
              <a:lnSpc>
                <a:spcPts val="2500"/>
              </a:lnSpc>
              <a:buNone/>
            </a:pPr>
            <a:r>
              <a:rPr lang="en-US" sz="2000" kern="0" spc="-40" dirty="0">
                <a:solidFill>
                  <a:srgbClr val="272525"/>
                </a:solidFill>
                <a:latin typeface="Source Serif Pro Semi Bold" pitchFamily="34" charset="0"/>
                <a:ea typeface="Source Serif Pro Semi Bold" pitchFamily="34" charset="-122"/>
                <a:cs typeface="Source Serif Pro Semi Bold" pitchFamily="34" charset="-120"/>
              </a:rPr>
              <a:t>Davlat dasturlari</a:t>
            </a:r>
            <a:endParaRPr lang="en-US" sz="2000" dirty="0"/>
          </a:p>
        </p:txBody>
      </p:sp>
      <p:sp>
        <p:nvSpPr>
          <p:cNvPr id="15" name="Text 12"/>
          <p:cNvSpPr/>
          <p:nvPr/>
        </p:nvSpPr>
        <p:spPr>
          <a:xfrm>
            <a:off x="1457325" y="6862763"/>
            <a:ext cx="6930985" cy="345519"/>
          </a:xfrm>
          <a:prstGeom prst="rect">
            <a:avLst/>
          </a:prstGeom>
          <a:noFill/>
          <a:ln/>
        </p:spPr>
        <p:txBody>
          <a:bodyPr wrap="none" lIns="0" tIns="0" rIns="0" bIns="0" rtlCol="0" anchor="t"/>
          <a:lstStyle/>
          <a:p>
            <a:pPr marL="0" indent="0">
              <a:lnSpc>
                <a:spcPts val="2700"/>
              </a:lnSpc>
              <a:buNone/>
            </a:pPr>
            <a:r>
              <a:rPr lang="en-US" sz="1700" kern="0" spc="-34" dirty="0">
                <a:solidFill>
                  <a:srgbClr val="272525"/>
                </a:solidFill>
                <a:latin typeface="Source Sans Pro" pitchFamily="34" charset="0"/>
                <a:ea typeface="Source Sans Pro" pitchFamily="34" charset="-122"/>
                <a:cs typeface="Source Sans Pro" pitchFamily="34" charset="-120"/>
              </a:rPr>
              <a:t>Logistika, elektron tijorat va bank tizimlarini rivojlantirishga yo'naltirilgan.</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51616"/>
          </a:xfrm>
          <a:prstGeom prst="rect">
            <a:avLst/>
          </a:prstGeom>
        </p:spPr>
      </p:pic>
      <p:sp>
        <p:nvSpPr>
          <p:cNvPr id="3" name="Text 0"/>
          <p:cNvSpPr/>
          <p:nvPr/>
        </p:nvSpPr>
        <p:spPr>
          <a:xfrm>
            <a:off x="686395" y="2990969"/>
            <a:ext cx="11522988" cy="576858"/>
          </a:xfrm>
          <a:prstGeom prst="rect">
            <a:avLst/>
          </a:prstGeom>
          <a:noFill/>
          <a:ln/>
        </p:spPr>
        <p:txBody>
          <a:bodyPr wrap="none" lIns="0" tIns="0" rIns="0" bIns="0" rtlCol="0" anchor="t"/>
          <a:lstStyle/>
          <a:p>
            <a:pPr marL="0" indent="0">
              <a:lnSpc>
                <a:spcPts val="4500"/>
              </a:lnSpc>
              <a:buNone/>
            </a:pPr>
            <a:r>
              <a:rPr lang="en-US" sz="3600" kern="0" spc="-73" dirty="0">
                <a:solidFill>
                  <a:srgbClr val="000000"/>
                </a:solidFill>
                <a:latin typeface="Source Serif Pro Semi Bold" pitchFamily="34" charset="0"/>
                <a:ea typeface="Source Serif Pro Semi Bold" pitchFamily="34" charset="-122"/>
                <a:cs typeface="Source Serif Pro Semi Bold" pitchFamily="34" charset="-120"/>
              </a:rPr>
              <a:t>Ulgurji Savdo Tizimlarining Rivojlanish Holatini Baholash</a:t>
            </a:r>
            <a:endParaRPr lang="en-US" sz="3600" dirty="0"/>
          </a:p>
        </p:txBody>
      </p:sp>
      <p:sp>
        <p:nvSpPr>
          <p:cNvPr id="4" name="Shape 1"/>
          <p:cNvSpPr/>
          <p:nvPr/>
        </p:nvSpPr>
        <p:spPr>
          <a:xfrm>
            <a:off x="686395" y="5777865"/>
            <a:ext cx="13257609" cy="22860"/>
          </a:xfrm>
          <a:prstGeom prst="roundRect">
            <a:avLst>
              <a:gd name="adj" fmla="val 360349"/>
            </a:avLst>
          </a:prstGeom>
          <a:solidFill>
            <a:srgbClr val="D6BADD"/>
          </a:solidFill>
          <a:ln/>
        </p:spPr>
      </p:sp>
      <p:sp>
        <p:nvSpPr>
          <p:cNvPr id="5" name="Shape 2"/>
          <p:cNvSpPr/>
          <p:nvPr/>
        </p:nvSpPr>
        <p:spPr>
          <a:xfrm>
            <a:off x="3940254" y="5091470"/>
            <a:ext cx="22860" cy="686395"/>
          </a:xfrm>
          <a:prstGeom prst="roundRect">
            <a:avLst>
              <a:gd name="adj" fmla="val 360349"/>
            </a:avLst>
          </a:prstGeom>
          <a:solidFill>
            <a:srgbClr val="D6BADD"/>
          </a:solidFill>
          <a:ln/>
        </p:spPr>
      </p:sp>
      <p:sp>
        <p:nvSpPr>
          <p:cNvPr id="6" name="Shape 3"/>
          <p:cNvSpPr/>
          <p:nvPr/>
        </p:nvSpPr>
        <p:spPr>
          <a:xfrm>
            <a:off x="3731062" y="5557242"/>
            <a:ext cx="441246" cy="441246"/>
          </a:xfrm>
          <a:prstGeom prst="roundRect">
            <a:avLst>
              <a:gd name="adj" fmla="val 18669"/>
            </a:avLst>
          </a:prstGeom>
          <a:solidFill>
            <a:srgbClr val="F0D4F7"/>
          </a:solidFill>
          <a:ln w="7620">
            <a:solidFill>
              <a:srgbClr val="D6BADD"/>
            </a:solidFill>
            <a:prstDash val="solid"/>
          </a:ln>
        </p:spPr>
      </p:sp>
      <p:sp>
        <p:nvSpPr>
          <p:cNvPr id="7" name="Text 4"/>
          <p:cNvSpPr/>
          <p:nvPr/>
        </p:nvSpPr>
        <p:spPr>
          <a:xfrm>
            <a:off x="3882390" y="5639395"/>
            <a:ext cx="138470" cy="276939"/>
          </a:xfrm>
          <a:prstGeom prst="rect">
            <a:avLst/>
          </a:prstGeom>
          <a:noFill/>
          <a:ln/>
        </p:spPr>
        <p:txBody>
          <a:bodyPr wrap="none" lIns="0" tIns="0" rIns="0" bIns="0" rtlCol="0" anchor="t"/>
          <a:lstStyle/>
          <a:p>
            <a:pPr marL="0" indent="0" algn="ctr">
              <a:lnSpc>
                <a:spcPts val="2150"/>
              </a:lnSpc>
              <a:buNone/>
            </a:pPr>
            <a:r>
              <a:rPr lang="en-US" sz="2150" kern="0" spc="-44" dirty="0">
                <a:solidFill>
                  <a:srgbClr val="272525"/>
                </a:solidFill>
                <a:latin typeface="Source Serif Pro Semi Bold" pitchFamily="34" charset="0"/>
                <a:ea typeface="Source Serif Pro Semi Bold" pitchFamily="34" charset="-122"/>
                <a:cs typeface="Source Serif Pro Semi Bold" pitchFamily="34" charset="-120"/>
              </a:rPr>
              <a:t>1</a:t>
            </a:r>
            <a:endParaRPr lang="en-US" sz="2150" dirty="0"/>
          </a:p>
        </p:txBody>
      </p:sp>
      <p:sp>
        <p:nvSpPr>
          <p:cNvPr id="8" name="Text 5"/>
          <p:cNvSpPr/>
          <p:nvPr/>
        </p:nvSpPr>
        <p:spPr>
          <a:xfrm>
            <a:off x="2797969" y="3861911"/>
            <a:ext cx="2307431" cy="288369"/>
          </a:xfrm>
          <a:prstGeom prst="rect">
            <a:avLst/>
          </a:prstGeom>
          <a:noFill/>
          <a:ln/>
        </p:spPr>
        <p:txBody>
          <a:bodyPr wrap="none" lIns="0" tIns="0" rIns="0" bIns="0" rtlCol="0" anchor="t"/>
          <a:lstStyle/>
          <a:p>
            <a:pPr marL="0" indent="0" algn="ctr">
              <a:lnSpc>
                <a:spcPts val="2250"/>
              </a:lnSpc>
              <a:buNone/>
            </a:pPr>
            <a:r>
              <a:rPr lang="en-US" sz="2000" kern="0" spc="-36" dirty="0">
                <a:solidFill>
                  <a:srgbClr val="272525"/>
                </a:solidFill>
                <a:latin typeface="Source Serif Pro Semi Bold" pitchFamily="34" charset="0"/>
                <a:ea typeface="Source Serif Pro Semi Bold" pitchFamily="34" charset="-122"/>
                <a:cs typeface="Source Serif Pro Semi Bold" pitchFamily="34" charset="-120"/>
              </a:rPr>
              <a:t>An'anaviy tizimlar</a:t>
            </a:r>
            <a:endParaRPr lang="en-US" sz="2000" dirty="0"/>
          </a:p>
        </p:txBody>
      </p:sp>
      <p:sp>
        <p:nvSpPr>
          <p:cNvPr id="9" name="Text 6"/>
          <p:cNvSpPr/>
          <p:nvPr/>
        </p:nvSpPr>
        <p:spPr>
          <a:xfrm>
            <a:off x="882491" y="4267914"/>
            <a:ext cx="6138505" cy="823556"/>
          </a:xfrm>
          <a:prstGeom prst="rect">
            <a:avLst/>
          </a:prstGeom>
          <a:noFill/>
          <a:ln/>
        </p:spPr>
        <p:txBody>
          <a:bodyPr wrap="square" lIns="0" tIns="0" rIns="0" bIns="0" rtlCol="0" anchor="t"/>
          <a:lstStyle/>
          <a:p>
            <a:pPr marL="0" indent="0" algn="ctr">
              <a:lnSpc>
                <a:spcPts val="2450"/>
              </a:lnSpc>
              <a:buNone/>
            </a:pPr>
            <a:r>
              <a:rPr lang="en-US" sz="2000" kern="0" spc="-31" dirty="0">
                <a:solidFill>
                  <a:srgbClr val="272525"/>
                </a:solidFill>
                <a:latin typeface="Source Sans Pro" pitchFamily="34" charset="0"/>
                <a:ea typeface="Source Sans Pro" pitchFamily="34" charset="-122"/>
                <a:cs typeface="Source Sans Pro" pitchFamily="34" charset="-120"/>
              </a:rPr>
              <a:t>Ulgurji savdo tizimlari asosan an'anaviy usullar bilan amalga oshiriladi, bu esa samaradorlikni pasaytiradi</a:t>
            </a:r>
            <a:r>
              <a:rPr lang="en-US" sz="1500" kern="0" spc="-31" dirty="0">
                <a:solidFill>
                  <a:srgbClr val="272525"/>
                </a:solidFill>
                <a:latin typeface="Source Sans Pro" pitchFamily="34" charset="0"/>
                <a:ea typeface="Source Sans Pro" pitchFamily="34" charset="-122"/>
                <a:cs typeface="Source Sans Pro" pitchFamily="34" charset="-120"/>
              </a:rPr>
              <a:t>.</a:t>
            </a:r>
            <a:endParaRPr lang="en-US" sz="1500" dirty="0"/>
          </a:p>
        </p:txBody>
      </p:sp>
      <p:sp>
        <p:nvSpPr>
          <p:cNvPr id="10" name="Shape 7"/>
          <p:cNvSpPr/>
          <p:nvPr/>
        </p:nvSpPr>
        <p:spPr>
          <a:xfrm>
            <a:off x="7303651" y="5777865"/>
            <a:ext cx="22860" cy="686395"/>
          </a:xfrm>
          <a:prstGeom prst="roundRect">
            <a:avLst>
              <a:gd name="adj" fmla="val 360349"/>
            </a:avLst>
          </a:prstGeom>
          <a:solidFill>
            <a:srgbClr val="D6BADD"/>
          </a:solidFill>
          <a:ln/>
        </p:spPr>
      </p:sp>
      <p:sp>
        <p:nvSpPr>
          <p:cNvPr id="11" name="Shape 8"/>
          <p:cNvSpPr/>
          <p:nvPr/>
        </p:nvSpPr>
        <p:spPr>
          <a:xfrm>
            <a:off x="7094458" y="5557242"/>
            <a:ext cx="441246" cy="441246"/>
          </a:xfrm>
          <a:prstGeom prst="roundRect">
            <a:avLst>
              <a:gd name="adj" fmla="val 18669"/>
            </a:avLst>
          </a:prstGeom>
          <a:solidFill>
            <a:srgbClr val="F0D4F7"/>
          </a:solidFill>
          <a:ln w="7620">
            <a:solidFill>
              <a:srgbClr val="D6BADD"/>
            </a:solidFill>
            <a:prstDash val="solid"/>
          </a:ln>
        </p:spPr>
      </p:sp>
      <p:sp>
        <p:nvSpPr>
          <p:cNvPr id="12" name="Text 9"/>
          <p:cNvSpPr/>
          <p:nvPr/>
        </p:nvSpPr>
        <p:spPr>
          <a:xfrm>
            <a:off x="7245787" y="5639395"/>
            <a:ext cx="138470" cy="276939"/>
          </a:xfrm>
          <a:prstGeom prst="rect">
            <a:avLst/>
          </a:prstGeom>
          <a:noFill/>
          <a:ln/>
        </p:spPr>
        <p:txBody>
          <a:bodyPr wrap="none" lIns="0" tIns="0" rIns="0" bIns="0" rtlCol="0" anchor="t"/>
          <a:lstStyle/>
          <a:p>
            <a:pPr marL="0" indent="0" algn="ctr">
              <a:lnSpc>
                <a:spcPts val="2150"/>
              </a:lnSpc>
              <a:buNone/>
            </a:pPr>
            <a:r>
              <a:rPr lang="en-US" sz="2150" kern="0" spc="-44" dirty="0">
                <a:solidFill>
                  <a:srgbClr val="272525"/>
                </a:solidFill>
                <a:latin typeface="Source Serif Pro Semi Bold" pitchFamily="34" charset="0"/>
                <a:ea typeface="Source Serif Pro Semi Bold" pitchFamily="34" charset="-122"/>
                <a:cs typeface="Source Serif Pro Semi Bold" pitchFamily="34" charset="-120"/>
              </a:rPr>
              <a:t>2</a:t>
            </a:r>
            <a:endParaRPr lang="en-US" sz="2150" dirty="0"/>
          </a:p>
        </p:txBody>
      </p:sp>
      <p:sp>
        <p:nvSpPr>
          <p:cNvPr id="13" name="Text 10"/>
          <p:cNvSpPr/>
          <p:nvPr/>
        </p:nvSpPr>
        <p:spPr>
          <a:xfrm>
            <a:off x="6161365" y="6660356"/>
            <a:ext cx="2307431" cy="288369"/>
          </a:xfrm>
          <a:prstGeom prst="rect">
            <a:avLst/>
          </a:prstGeom>
          <a:noFill/>
          <a:ln/>
        </p:spPr>
        <p:txBody>
          <a:bodyPr wrap="none" lIns="0" tIns="0" rIns="0" bIns="0" rtlCol="0" anchor="t"/>
          <a:lstStyle/>
          <a:p>
            <a:pPr marL="0" indent="0" algn="ctr">
              <a:lnSpc>
                <a:spcPts val="2250"/>
              </a:lnSpc>
              <a:buNone/>
            </a:pPr>
            <a:r>
              <a:rPr lang="en-US" sz="2000" kern="0" spc="-36" dirty="0">
                <a:solidFill>
                  <a:srgbClr val="272525"/>
                </a:solidFill>
                <a:latin typeface="Source Serif Pro Semi Bold" pitchFamily="34" charset="0"/>
                <a:ea typeface="Source Serif Pro Semi Bold" pitchFamily="34" charset="-122"/>
                <a:cs typeface="Source Serif Pro Semi Bold" pitchFamily="34" charset="-120"/>
              </a:rPr>
              <a:t>Elektron savdo</a:t>
            </a:r>
            <a:endParaRPr lang="en-US" sz="2000" dirty="0"/>
          </a:p>
        </p:txBody>
      </p:sp>
      <p:sp>
        <p:nvSpPr>
          <p:cNvPr id="14" name="Text 11"/>
          <p:cNvSpPr/>
          <p:nvPr/>
        </p:nvSpPr>
        <p:spPr>
          <a:xfrm>
            <a:off x="4245888" y="7066359"/>
            <a:ext cx="6138505" cy="627459"/>
          </a:xfrm>
          <a:prstGeom prst="rect">
            <a:avLst/>
          </a:prstGeom>
          <a:noFill/>
          <a:ln/>
        </p:spPr>
        <p:txBody>
          <a:bodyPr wrap="square" lIns="0" tIns="0" rIns="0" bIns="0" rtlCol="0" anchor="t"/>
          <a:lstStyle/>
          <a:p>
            <a:pPr marL="0" indent="0" algn="ctr">
              <a:lnSpc>
                <a:spcPts val="2450"/>
              </a:lnSpc>
              <a:buNone/>
            </a:pPr>
            <a:r>
              <a:rPr lang="en-US" sz="2000" kern="0" spc="-31" dirty="0">
                <a:solidFill>
                  <a:srgbClr val="272525"/>
                </a:solidFill>
                <a:latin typeface="Source Sans Pro" pitchFamily="34" charset="0"/>
                <a:ea typeface="Source Sans Pro" pitchFamily="34" charset="-122"/>
                <a:cs typeface="Source Sans Pro" pitchFamily="34" charset="-120"/>
              </a:rPr>
              <a:t>Elektron platforma va B2B savdo rivojlanishi ulgurji savdoda samaradorlikni oshirishga yordam beradi.</a:t>
            </a:r>
            <a:endParaRPr lang="en-US" sz="2000" dirty="0"/>
          </a:p>
        </p:txBody>
      </p:sp>
      <p:sp>
        <p:nvSpPr>
          <p:cNvPr id="15" name="Shape 12"/>
          <p:cNvSpPr/>
          <p:nvPr/>
        </p:nvSpPr>
        <p:spPr>
          <a:xfrm>
            <a:off x="10667167" y="5091470"/>
            <a:ext cx="22860" cy="686395"/>
          </a:xfrm>
          <a:prstGeom prst="roundRect">
            <a:avLst>
              <a:gd name="adj" fmla="val 360349"/>
            </a:avLst>
          </a:prstGeom>
          <a:solidFill>
            <a:srgbClr val="D6BADD"/>
          </a:solidFill>
          <a:ln/>
        </p:spPr>
      </p:sp>
      <p:sp>
        <p:nvSpPr>
          <p:cNvPr id="16" name="Shape 13"/>
          <p:cNvSpPr/>
          <p:nvPr/>
        </p:nvSpPr>
        <p:spPr>
          <a:xfrm>
            <a:off x="10457974" y="5557242"/>
            <a:ext cx="441246" cy="441246"/>
          </a:xfrm>
          <a:prstGeom prst="roundRect">
            <a:avLst>
              <a:gd name="adj" fmla="val 18669"/>
            </a:avLst>
          </a:prstGeom>
          <a:solidFill>
            <a:srgbClr val="F0D4F7"/>
          </a:solidFill>
          <a:ln w="7620">
            <a:solidFill>
              <a:srgbClr val="D6BADD"/>
            </a:solidFill>
            <a:prstDash val="solid"/>
          </a:ln>
        </p:spPr>
      </p:sp>
      <p:sp>
        <p:nvSpPr>
          <p:cNvPr id="17" name="Text 14"/>
          <p:cNvSpPr/>
          <p:nvPr/>
        </p:nvSpPr>
        <p:spPr>
          <a:xfrm>
            <a:off x="10609302" y="5639395"/>
            <a:ext cx="138470" cy="276939"/>
          </a:xfrm>
          <a:prstGeom prst="rect">
            <a:avLst/>
          </a:prstGeom>
          <a:noFill/>
          <a:ln/>
        </p:spPr>
        <p:txBody>
          <a:bodyPr wrap="none" lIns="0" tIns="0" rIns="0" bIns="0" rtlCol="0" anchor="t"/>
          <a:lstStyle/>
          <a:p>
            <a:pPr marL="0" indent="0" algn="ctr">
              <a:lnSpc>
                <a:spcPts val="2150"/>
              </a:lnSpc>
              <a:buNone/>
            </a:pPr>
            <a:r>
              <a:rPr lang="en-US" sz="2150" kern="0" spc="-44" dirty="0">
                <a:solidFill>
                  <a:srgbClr val="272525"/>
                </a:solidFill>
                <a:latin typeface="Source Serif Pro Semi Bold" pitchFamily="34" charset="0"/>
                <a:ea typeface="Source Serif Pro Semi Bold" pitchFamily="34" charset="-122"/>
                <a:cs typeface="Source Serif Pro Semi Bold" pitchFamily="34" charset="-120"/>
              </a:rPr>
              <a:t>3</a:t>
            </a:r>
            <a:endParaRPr lang="en-US" sz="2150" dirty="0"/>
          </a:p>
        </p:txBody>
      </p:sp>
      <p:sp>
        <p:nvSpPr>
          <p:cNvPr id="18" name="Text 15"/>
          <p:cNvSpPr/>
          <p:nvPr/>
        </p:nvSpPr>
        <p:spPr>
          <a:xfrm>
            <a:off x="9489400" y="3861911"/>
            <a:ext cx="2378393" cy="288369"/>
          </a:xfrm>
          <a:prstGeom prst="rect">
            <a:avLst/>
          </a:prstGeom>
          <a:noFill/>
          <a:ln/>
        </p:spPr>
        <p:txBody>
          <a:bodyPr wrap="none" lIns="0" tIns="0" rIns="0" bIns="0" rtlCol="0" anchor="t"/>
          <a:lstStyle/>
          <a:p>
            <a:pPr marL="0" indent="0" algn="ctr">
              <a:lnSpc>
                <a:spcPts val="2250"/>
              </a:lnSpc>
              <a:buNone/>
            </a:pPr>
            <a:r>
              <a:rPr lang="en-US" sz="2000" kern="0" spc="-36" dirty="0">
                <a:solidFill>
                  <a:srgbClr val="272525"/>
                </a:solidFill>
                <a:latin typeface="Source Serif Pro Semi Bold" pitchFamily="34" charset="0"/>
                <a:ea typeface="Source Serif Pro Semi Bold" pitchFamily="34" charset="-122"/>
                <a:cs typeface="Source Serif Pro Semi Bold" pitchFamily="34" charset="-120"/>
              </a:rPr>
              <a:t>Logistika infratuzilmasi</a:t>
            </a:r>
            <a:endParaRPr lang="en-US" sz="2000" dirty="0"/>
          </a:p>
        </p:txBody>
      </p:sp>
      <p:sp>
        <p:nvSpPr>
          <p:cNvPr id="19" name="Text 16"/>
          <p:cNvSpPr/>
          <p:nvPr/>
        </p:nvSpPr>
        <p:spPr>
          <a:xfrm>
            <a:off x="7609284" y="4267914"/>
            <a:ext cx="6138624" cy="627459"/>
          </a:xfrm>
          <a:prstGeom prst="rect">
            <a:avLst/>
          </a:prstGeom>
          <a:noFill/>
          <a:ln/>
        </p:spPr>
        <p:txBody>
          <a:bodyPr wrap="square" lIns="0" tIns="0" rIns="0" bIns="0" rtlCol="0" anchor="t"/>
          <a:lstStyle/>
          <a:p>
            <a:pPr marL="0" indent="0" algn="ctr">
              <a:lnSpc>
                <a:spcPts val="2450"/>
              </a:lnSpc>
              <a:buNone/>
            </a:pPr>
            <a:r>
              <a:rPr lang="en-US" sz="2000" kern="0" spc="-31" dirty="0">
                <a:solidFill>
                  <a:srgbClr val="272525"/>
                </a:solidFill>
                <a:latin typeface="Source Sans Pro" pitchFamily="34" charset="0"/>
                <a:ea typeface="Source Sans Pro" pitchFamily="34" charset="-122"/>
                <a:cs typeface="Source Sans Pro" pitchFamily="34" charset="-120"/>
              </a:rPr>
              <a:t>Zamonaviy logistika infratuzilmasining rivojlanishi ulgurji savdo tizimlarini yanada samarali qiladi.</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2858" y="485596"/>
            <a:ext cx="13282572" cy="7085587"/>
          </a:xfrm>
          <a:solidFill>
            <a:schemeClr val="accent5">
              <a:lumMod val="20000"/>
              <a:lumOff val="80000"/>
            </a:schemeClr>
          </a:solidFill>
        </p:spPr>
        <p:txBody>
          <a:bodyPr>
            <a:normAutofit/>
          </a:bodyPr>
          <a:lstStyle/>
          <a:p>
            <a:pPr marL="0" indent="0">
              <a:buNone/>
            </a:pPr>
            <a:r>
              <a:rPr lang="en-US" sz="4000" dirty="0" err="1">
                <a:solidFill>
                  <a:srgbClr val="FF0000"/>
                </a:solidFill>
              </a:rPr>
              <a:t>Elektron</a:t>
            </a:r>
            <a:r>
              <a:rPr lang="en-US" sz="4000" dirty="0">
                <a:solidFill>
                  <a:srgbClr val="FF0000"/>
                </a:solidFill>
              </a:rPr>
              <a:t> </a:t>
            </a:r>
            <a:r>
              <a:rPr lang="en-US" sz="4000" dirty="0" err="1">
                <a:solidFill>
                  <a:srgbClr val="FF0000"/>
                </a:solidFill>
              </a:rPr>
              <a:t>tijorat</a:t>
            </a:r>
            <a:r>
              <a:rPr lang="en-US" sz="4000" dirty="0">
                <a:solidFill>
                  <a:srgbClr val="FF0000"/>
                </a:solidFill>
              </a:rPr>
              <a:t> </a:t>
            </a:r>
            <a:r>
              <a:rPr lang="en-US" sz="4000" dirty="0"/>
              <a:t>- </a:t>
            </a:r>
            <a:r>
              <a:rPr lang="en-US" sz="4000" dirty="0" err="1"/>
              <a:t>bu</a:t>
            </a:r>
            <a:r>
              <a:rPr lang="en-US" sz="4000" dirty="0"/>
              <a:t> </a:t>
            </a:r>
            <a:r>
              <a:rPr lang="en-US" sz="4000" dirty="0" err="1"/>
              <a:t>kompyuter</a:t>
            </a:r>
            <a:r>
              <a:rPr lang="en-US" sz="4000" dirty="0"/>
              <a:t> </a:t>
            </a:r>
            <a:r>
              <a:rPr lang="en-US" sz="4000" dirty="0" err="1"/>
              <a:t>tarmoqlari</a:t>
            </a:r>
            <a:r>
              <a:rPr lang="en-US" sz="4000" dirty="0"/>
              <a:t> </a:t>
            </a:r>
            <a:r>
              <a:rPr lang="en-US" sz="4000" dirty="0" err="1"/>
              <a:t>yordamida</a:t>
            </a:r>
            <a:r>
              <a:rPr lang="en-US" sz="4000" dirty="0"/>
              <a:t> </a:t>
            </a:r>
            <a:r>
              <a:rPr lang="en-US" sz="4000" dirty="0" err="1"/>
              <a:t>amalga</a:t>
            </a:r>
            <a:r>
              <a:rPr lang="en-US" sz="4000" dirty="0"/>
              <a:t> </a:t>
            </a:r>
            <a:r>
              <a:rPr lang="en-US" sz="4000" dirty="0" err="1"/>
              <a:t>oshiriladigan</a:t>
            </a:r>
            <a:r>
              <a:rPr lang="en-US" sz="4000" dirty="0"/>
              <a:t> </a:t>
            </a:r>
            <a:r>
              <a:rPr lang="en-US" sz="4000" dirty="0" err="1"/>
              <a:t>barcha</a:t>
            </a:r>
            <a:r>
              <a:rPr lang="en-US" sz="4000" dirty="0"/>
              <a:t> </a:t>
            </a:r>
            <a:r>
              <a:rPr lang="en-US" sz="4000" dirty="0" err="1"/>
              <a:t>moliyaviy</a:t>
            </a:r>
            <a:r>
              <a:rPr lang="en-US" sz="4000" dirty="0"/>
              <a:t> </a:t>
            </a:r>
            <a:r>
              <a:rPr lang="en-US" sz="4000" dirty="0" err="1"/>
              <a:t>va</a:t>
            </a:r>
            <a:r>
              <a:rPr lang="en-US" sz="4000" dirty="0"/>
              <a:t> </a:t>
            </a:r>
            <a:r>
              <a:rPr lang="en-US" sz="4000" dirty="0" err="1"/>
              <a:t>savdo</a:t>
            </a:r>
            <a:r>
              <a:rPr lang="en-US" sz="4000" dirty="0"/>
              <a:t> </a:t>
            </a:r>
            <a:r>
              <a:rPr lang="en-US" sz="4000" dirty="0" err="1"/>
              <a:t>operatsiyalarini</a:t>
            </a:r>
            <a:r>
              <a:rPr lang="en-US" sz="4000" dirty="0"/>
              <a:t> </a:t>
            </a:r>
            <a:r>
              <a:rPr lang="en-US" sz="4000" dirty="0" err="1"/>
              <a:t>va</a:t>
            </a:r>
            <a:r>
              <a:rPr lang="en-US" sz="4000" dirty="0"/>
              <a:t> </a:t>
            </a:r>
            <a:r>
              <a:rPr lang="en-US" sz="4000" dirty="0" err="1"/>
              <a:t>shu</a:t>
            </a:r>
            <a:r>
              <a:rPr lang="en-US" sz="4000" dirty="0"/>
              <a:t> </a:t>
            </a:r>
            <a:r>
              <a:rPr lang="en-US" sz="4000" dirty="0" err="1"/>
              <a:t>kabi</a:t>
            </a:r>
            <a:r>
              <a:rPr lang="en-US" sz="4000" dirty="0"/>
              <a:t> </a:t>
            </a:r>
            <a:r>
              <a:rPr lang="en-US" sz="4000" dirty="0" err="1"/>
              <a:t>operatsiyalar</a:t>
            </a:r>
            <a:r>
              <a:rPr lang="en-US" sz="4000" dirty="0"/>
              <a:t> </a:t>
            </a:r>
            <a:r>
              <a:rPr lang="en-US" sz="4000" dirty="0" err="1"/>
              <a:t>bilan</a:t>
            </a:r>
            <a:r>
              <a:rPr lang="en-US" sz="4000" dirty="0"/>
              <a:t> </a:t>
            </a:r>
            <a:r>
              <a:rPr lang="en-US" sz="4000" dirty="0" err="1"/>
              <a:t>bog'liq</a:t>
            </a:r>
            <a:r>
              <a:rPr lang="en-US" sz="4000" dirty="0"/>
              <a:t> </a:t>
            </a:r>
            <a:r>
              <a:rPr lang="en-US" sz="4000" dirty="0" err="1"/>
              <a:t>bo'lgan</a:t>
            </a:r>
            <a:r>
              <a:rPr lang="en-US" sz="4000" dirty="0"/>
              <a:t> </a:t>
            </a:r>
            <a:r>
              <a:rPr lang="en-US" sz="4000" dirty="0" err="1"/>
              <a:t>biznes</a:t>
            </a:r>
            <a:r>
              <a:rPr lang="en-US" sz="4000" dirty="0"/>
              <a:t> </a:t>
            </a:r>
            <a:r>
              <a:rPr lang="en-US" sz="4000" dirty="0" err="1"/>
              <a:t>jarayonlarini</a:t>
            </a:r>
            <a:r>
              <a:rPr lang="en-US" sz="4000" dirty="0"/>
              <a:t> </a:t>
            </a:r>
            <a:r>
              <a:rPr lang="en-US" sz="4000" dirty="0" err="1"/>
              <a:t>o'z</a:t>
            </a:r>
            <a:r>
              <a:rPr lang="en-US" sz="4000" dirty="0"/>
              <a:t> </a:t>
            </a:r>
            <a:r>
              <a:rPr lang="en-US" sz="4000" dirty="0" err="1"/>
              <a:t>ichiga</a:t>
            </a:r>
            <a:r>
              <a:rPr lang="en-US" sz="4000" dirty="0"/>
              <a:t> </a:t>
            </a:r>
            <a:r>
              <a:rPr lang="en-US" sz="4000" dirty="0" err="1"/>
              <a:t>oladigan</a:t>
            </a:r>
            <a:r>
              <a:rPr lang="en-US" sz="4000" dirty="0"/>
              <a:t> </a:t>
            </a:r>
            <a:r>
              <a:rPr lang="en-US" sz="4000" dirty="0" err="1"/>
              <a:t>iqtisodiyot</a:t>
            </a:r>
            <a:r>
              <a:rPr lang="en-US" sz="4000" dirty="0"/>
              <a:t> </a:t>
            </a:r>
            <a:r>
              <a:rPr lang="en-US" sz="4000" dirty="0" err="1"/>
              <a:t>sohasidir</a:t>
            </a:r>
            <a:r>
              <a:rPr lang="en-US" sz="4000" dirty="0"/>
              <a:t>.</a:t>
            </a:r>
            <a:endParaRPr lang="ru-RU" sz="4000"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858" y="3250704"/>
            <a:ext cx="13282572" cy="4320480"/>
          </a:xfrm>
          <a:prstGeom prst="rect">
            <a:avLst/>
          </a:prstGeom>
        </p:spPr>
      </p:pic>
    </p:spTree>
    <p:extLst>
      <p:ext uri="{BB962C8B-B14F-4D97-AF65-F5344CB8AC3E}">
        <p14:creationId xmlns:p14="http://schemas.microsoft.com/office/powerpoint/2010/main" val="2949226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1520" y="329566"/>
            <a:ext cx="13167360" cy="938180"/>
          </a:xfrm>
        </p:spPr>
        <p:txBody>
          <a:bodyPr>
            <a:normAutofit/>
          </a:bodyPr>
          <a:lstStyle/>
          <a:p>
            <a:r>
              <a:rPr lang="en-US" dirty="0" err="1"/>
              <a:t>Elektron</a:t>
            </a:r>
            <a:r>
              <a:rPr lang="en-US" dirty="0"/>
              <a:t> </a:t>
            </a:r>
            <a:r>
              <a:rPr lang="en-US" dirty="0" err="1"/>
              <a:t>tijorat</a:t>
            </a:r>
            <a:r>
              <a:rPr lang="en-US" dirty="0"/>
              <a:t> </a:t>
            </a:r>
            <a:r>
              <a:rPr lang="en-US" dirty="0" err="1" smtClean="0"/>
              <a:t>quyidagi</a:t>
            </a:r>
            <a:r>
              <a:rPr lang="ru-RU" dirty="0" smtClean="0"/>
              <a:t> </a:t>
            </a:r>
            <a:r>
              <a:rPr lang="en-US" dirty="0" err="1" smtClean="0"/>
              <a:t>klasifikassiyalarni</a:t>
            </a:r>
            <a:r>
              <a:rPr lang="en-US" dirty="0" smtClean="0"/>
              <a:t> </a:t>
            </a:r>
            <a:r>
              <a:rPr lang="en-US" dirty="0" err="1"/>
              <a:t>o'z</a:t>
            </a:r>
            <a:r>
              <a:rPr lang="en-US" dirty="0"/>
              <a:t> </a:t>
            </a:r>
            <a:r>
              <a:rPr lang="en-US" dirty="0" err="1"/>
              <a:t>ichiga</a:t>
            </a:r>
            <a:r>
              <a:rPr lang="en-US" dirty="0"/>
              <a:t> </a:t>
            </a:r>
            <a:r>
              <a:rPr lang="en-US" dirty="0" err="1"/>
              <a:t>oladi</a:t>
            </a:r>
            <a:r>
              <a:rPr lang="en-US" dirty="0"/>
              <a:t>:</a:t>
            </a:r>
            <a:endParaRPr lang="ru-RU" dirty="0"/>
          </a:p>
        </p:txBody>
      </p:sp>
      <p:sp>
        <p:nvSpPr>
          <p:cNvPr id="3" name="Объект 2"/>
          <p:cNvSpPr>
            <a:spLocks noGrp="1"/>
          </p:cNvSpPr>
          <p:nvPr>
            <p:ph idx="1"/>
          </p:nvPr>
        </p:nvSpPr>
        <p:spPr>
          <a:xfrm>
            <a:off x="844060" y="1267745"/>
            <a:ext cx="13322105" cy="6371011"/>
          </a:xfrm>
          <a:solidFill>
            <a:schemeClr val="accent5">
              <a:lumMod val="20000"/>
              <a:lumOff val="80000"/>
            </a:schemeClr>
          </a:solidFill>
        </p:spPr>
        <p:txBody>
          <a:bodyPr>
            <a:normAutofit lnSpcReduction="10000"/>
          </a:bodyPr>
          <a:lstStyle/>
          <a:p>
            <a:r>
              <a:rPr lang="en-US" sz="2900" dirty="0" err="1"/>
              <a:t>Tijorat</a:t>
            </a:r>
            <a:r>
              <a:rPr lang="en-US" sz="2900" dirty="0"/>
              <a:t> </a:t>
            </a:r>
            <a:r>
              <a:rPr lang="en-US" sz="2900" dirty="0" err="1"/>
              <a:t>tashkilotlari</a:t>
            </a:r>
            <a:endParaRPr lang="en-US" sz="2900" dirty="0"/>
          </a:p>
          <a:p>
            <a:pPr marL="0" indent="0">
              <a:buNone/>
            </a:pPr>
            <a:r>
              <a:rPr lang="en-US" sz="2900" dirty="0"/>
              <a:t> B2B (Business-to-Business</a:t>
            </a:r>
            <a:r>
              <a:rPr lang="en-US" sz="2900" dirty="0"/>
              <a:t>)</a:t>
            </a:r>
          </a:p>
          <a:p>
            <a:pPr marL="0" indent="0">
              <a:buNone/>
            </a:pPr>
            <a:r>
              <a:rPr lang="en-US" sz="2900" dirty="0"/>
              <a:t> B2C (Business-to-Consumer</a:t>
            </a:r>
            <a:r>
              <a:rPr lang="en-US" sz="2900" dirty="0"/>
              <a:t>)</a:t>
            </a:r>
          </a:p>
          <a:p>
            <a:pPr marL="0" indent="0">
              <a:buNone/>
            </a:pPr>
            <a:r>
              <a:rPr lang="en-US" sz="2900" dirty="0"/>
              <a:t> B2E </a:t>
            </a:r>
            <a:r>
              <a:rPr lang="ru-RU" sz="2900" dirty="0"/>
              <a:t>(</a:t>
            </a:r>
            <a:r>
              <a:rPr lang="en-US" sz="2900" dirty="0"/>
              <a:t>Business-to-Employee</a:t>
            </a:r>
            <a:r>
              <a:rPr lang="en-US" sz="2900" dirty="0"/>
              <a:t>) </a:t>
            </a:r>
            <a:r>
              <a:rPr lang="uz-Latn-UZ" sz="2900" dirty="0" smtClean="0"/>
              <a:t>o‘zining xizmatchilariga</a:t>
            </a:r>
            <a:endParaRPr lang="en-US" sz="2900" dirty="0"/>
          </a:p>
          <a:p>
            <a:r>
              <a:rPr lang="en-US" sz="2900" dirty="0" err="1"/>
              <a:t>Iste'molchilar</a:t>
            </a:r>
            <a:endParaRPr lang="en-US" sz="2900" dirty="0"/>
          </a:p>
          <a:p>
            <a:pPr marL="0" indent="0">
              <a:buNone/>
            </a:pPr>
            <a:r>
              <a:rPr lang="en-US" sz="2900" dirty="0"/>
              <a:t>C2A (Consumer-to-Administration</a:t>
            </a:r>
            <a:r>
              <a:rPr lang="en-US" sz="2900" dirty="0" smtClean="0"/>
              <a:t>)</a:t>
            </a:r>
            <a:r>
              <a:rPr lang="en-US" sz="2800" dirty="0"/>
              <a:t> </a:t>
            </a:r>
            <a:endParaRPr lang="en-US" sz="2900" dirty="0" smtClean="0"/>
          </a:p>
          <a:p>
            <a:pPr marL="0" indent="0">
              <a:buNone/>
            </a:pPr>
            <a:r>
              <a:rPr lang="en-US" sz="2900" dirty="0" smtClean="0"/>
              <a:t>C2B (Consumer-to-business)</a:t>
            </a:r>
          </a:p>
          <a:p>
            <a:pPr marL="0" indent="0">
              <a:buNone/>
            </a:pPr>
            <a:r>
              <a:rPr lang="en-US" sz="2900" dirty="0" smtClean="0"/>
              <a:t> </a:t>
            </a:r>
            <a:r>
              <a:rPr lang="en-US" sz="2900" dirty="0"/>
              <a:t>C2C (Consumer-to Consumer)</a:t>
            </a:r>
            <a:endParaRPr lang="en-US" sz="2900" dirty="0"/>
          </a:p>
          <a:p>
            <a:r>
              <a:rPr lang="uz-Latn-UZ" sz="2900" dirty="0"/>
              <a:t>Ma'muriyat</a:t>
            </a:r>
            <a:endParaRPr lang="en-US" sz="2900" dirty="0"/>
          </a:p>
          <a:p>
            <a:pPr marL="0" indent="0">
              <a:buNone/>
            </a:pPr>
            <a:r>
              <a:rPr lang="en-US" sz="2900" dirty="0"/>
              <a:t>G2G (Government-to-Administration</a:t>
            </a:r>
            <a:r>
              <a:rPr lang="en-US" sz="2900" dirty="0"/>
              <a:t>) </a:t>
            </a:r>
            <a:endParaRPr lang="en-US" sz="2900" dirty="0"/>
          </a:p>
          <a:p>
            <a:pPr marL="0" indent="0">
              <a:buNone/>
            </a:pPr>
            <a:r>
              <a:rPr lang="en-US" sz="2900" dirty="0"/>
              <a:t>G2B (Government-to-Business</a:t>
            </a:r>
            <a:r>
              <a:rPr lang="en-US" sz="2900" dirty="0"/>
              <a:t>)</a:t>
            </a:r>
          </a:p>
          <a:p>
            <a:pPr marL="0" indent="0">
              <a:buNone/>
            </a:pPr>
            <a:r>
              <a:rPr lang="en-US" sz="2900" dirty="0"/>
              <a:t>G</a:t>
            </a:r>
            <a:r>
              <a:rPr lang="en-US" sz="2900" dirty="0"/>
              <a:t>2C </a:t>
            </a:r>
            <a:r>
              <a:rPr lang="ru-RU" sz="2900" dirty="0"/>
              <a:t>(</a:t>
            </a:r>
            <a:r>
              <a:rPr lang="en-US" sz="2900" dirty="0"/>
              <a:t>Government-to-Consumer)</a:t>
            </a:r>
            <a:endParaRPr lang="en-US" sz="2900"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6716" y="2702151"/>
            <a:ext cx="6114705" cy="4795928"/>
          </a:xfrm>
          <a:prstGeom prst="rect">
            <a:avLst/>
          </a:prstGeom>
        </p:spPr>
      </p:pic>
    </p:spTree>
    <p:extLst>
      <p:ext uri="{BB962C8B-B14F-4D97-AF65-F5344CB8AC3E}">
        <p14:creationId xmlns:p14="http://schemas.microsoft.com/office/powerpoint/2010/main" val="3075109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4">
              <a:lumMod val="50000"/>
            </a:schemeClr>
          </a:solidFill>
        </p:spPr>
        <p:txBody>
          <a:bodyPr>
            <a:normAutofit/>
          </a:bodyPr>
          <a:lstStyle/>
          <a:p>
            <a:r>
              <a:rPr lang="en-US" sz="3900" dirty="0" err="1" smtClean="0">
                <a:solidFill>
                  <a:schemeClr val="bg1"/>
                </a:solidFill>
              </a:rPr>
              <a:t>Elektron</a:t>
            </a:r>
            <a:r>
              <a:rPr lang="en-US" sz="3900" dirty="0" smtClean="0">
                <a:solidFill>
                  <a:schemeClr val="bg1"/>
                </a:solidFill>
              </a:rPr>
              <a:t> </a:t>
            </a:r>
            <a:r>
              <a:rPr lang="en-US" sz="3900" dirty="0" err="1">
                <a:solidFill>
                  <a:schemeClr val="bg1"/>
                </a:solidFill>
              </a:rPr>
              <a:t>tijorat</a:t>
            </a:r>
            <a:r>
              <a:rPr lang="en-US" sz="3900" dirty="0">
                <a:solidFill>
                  <a:schemeClr val="bg1"/>
                </a:solidFill>
              </a:rPr>
              <a:t> B2B  (Business to business) </a:t>
            </a:r>
            <a:r>
              <a:rPr lang="en-US" sz="3900" dirty="0" err="1">
                <a:solidFill>
                  <a:schemeClr val="bg1"/>
                </a:solidFill>
              </a:rPr>
              <a:t>sektori</a:t>
            </a:r>
            <a:r>
              <a:rPr lang="en-US" sz="3900" dirty="0">
                <a:solidFill>
                  <a:schemeClr val="bg1"/>
                </a:solidFill>
              </a:rPr>
              <a:t> </a:t>
            </a:r>
            <a:r>
              <a:rPr lang="en-US" sz="3900" dirty="0" err="1">
                <a:solidFill>
                  <a:schemeClr val="bg1"/>
                </a:solidFill>
              </a:rPr>
              <a:t>haqida</a:t>
            </a:r>
            <a:r>
              <a:rPr lang="en-US" sz="3900" dirty="0">
                <a:solidFill>
                  <a:schemeClr val="bg1"/>
                </a:solidFill>
              </a:rPr>
              <a:t> </a:t>
            </a:r>
            <a:r>
              <a:rPr lang="en-US" sz="3900" dirty="0" err="1">
                <a:solidFill>
                  <a:schemeClr val="bg1"/>
                </a:solidFill>
              </a:rPr>
              <a:t>tushuncha</a:t>
            </a:r>
            <a:r>
              <a:rPr lang="en-US" sz="3900" dirty="0">
                <a:solidFill>
                  <a:schemeClr val="bg1"/>
                </a:solidFill>
              </a:rPr>
              <a:t>.</a:t>
            </a:r>
            <a:endParaRPr lang="ru-RU" dirty="0">
              <a:solidFill>
                <a:schemeClr val="bg1"/>
              </a:solidFill>
            </a:endParaRPr>
          </a:p>
        </p:txBody>
      </p:sp>
      <p:sp>
        <p:nvSpPr>
          <p:cNvPr id="3" name="Объект 2"/>
          <p:cNvSpPr>
            <a:spLocks noGrp="1"/>
          </p:cNvSpPr>
          <p:nvPr>
            <p:ph idx="1"/>
          </p:nvPr>
        </p:nvSpPr>
        <p:spPr>
          <a:xfrm>
            <a:off x="731520" y="1608922"/>
            <a:ext cx="13167360" cy="6184580"/>
          </a:xfrm>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en-US" sz="3600" dirty="0" err="1"/>
              <a:t>Ya'ni</a:t>
            </a:r>
            <a:r>
              <a:rPr lang="en-US" sz="3600" dirty="0"/>
              <a:t> </a:t>
            </a:r>
            <a:r>
              <a:rPr lang="en-US" sz="3600" dirty="0" err="1"/>
              <a:t>savdogar</a:t>
            </a:r>
            <a:r>
              <a:rPr lang="en-US" sz="3600" dirty="0"/>
              <a:t> </a:t>
            </a:r>
            <a:r>
              <a:rPr lang="en-US" sz="3600" dirty="0" err="1"/>
              <a:t>va</a:t>
            </a:r>
            <a:r>
              <a:rPr lang="en-US" sz="3600" dirty="0"/>
              <a:t> </a:t>
            </a:r>
            <a:r>
              <a:rPr lang="en-US" sz="3600" dirty="0" err="1"/>
              <a:t>xaridor</a:t>
            </a:r>
            <a:r>
              <a:rPr lang="en-US" sz="3600" dirty="0"/>
              <a:t> </a:t>
            </a:r>
            <a:r>
              <a:rPr lang="en-US" sz="3600" dirty="0" err="1"/>
              <a:t>o'rtasidagi</a:t>
            </a:r>
            <a:r>
              <a:rPr lang="en-US" sz="3600" dirty="0"/>
              <a:t> </a:t>
            </a:r>
            <a:r>
              <a:rPr lang="en-US" sz="3600" dirty="0" err="1"/>
              <a:t>tijorat</a:t>
            </a:r>
            <a:r>
              <a:rPr lang="en-US" sz="3600" dirty="0"/>
              <a:t> </a:t>
            </a:r>
            <a:r>
              <a:rPr lang="en-US" sz="3600" dirty="0" err="1"/>
              <a:t>bitimi</a:t>
            </a:r>
            <a:r>
              <a:rPr lang="en-US" sz="3600" dirty="0"/>
              <a:t> </a:t>
            </a:r>
            <a:r>
              <a:rPr lang="en-US" sz="3600" dirty="0" err="1"/>
              <a:t>hisoblanadi</a:t>
            </a:r>
            <a:r>
              <a:rPr lang="en-US" sz="3600" dirty="0"/>
              <a:t>. Agar </a:t>
            </a:r>
            <a:r>
              <a:rPr lang="en-US" sz="3600" dirty="0" err="1"/>
              <a:t>sizning</a:t>
            </a:r>
            <a:r>
              <a:rPr lang="en-US" sz="3600" dirty="0"/>
              <a:t> </a:t>
            </a:r>
            <a:r>
              <a:rPr lang="en-US" sz="3600" dirty="0" err="1"/>
              <a:t>mijozlaringiz</a:t>
            </a:r>
            <a:r>
              <a:rPr lang="en-US" sz="3600" dirty="0"/>
              <a:t> </a:t>
            </a:r>
            <a:r>
              <a:rPr lang="en-US" sz="3600" dirty="0" err="1"/>
              <a:t>oddiy</a:t>
            </a:r>
            <a:r>
              <a:rPr lang="en-US" sz="3600" dirty="0"/>
              <a:t> </a:t>
            </a:r>
            <a:r>
              <a:rPr lang="en-US" sz="3600" dirty="0" err="1"/>
              <a:t>odamlar</a:t>
            </a:r>
            <a:r>
              <a:rPr lang="en-US" sz="3600" dirty="0"/>
              <a:t> </a:t>
            </a:r>
            <a:r>
              <a:rPr lang="en-US" sz="3600" dirty="0" err="1"/>
              <a:t>bo'lsa</a:t>
            </a:r>
            <a:r>
              <a:rPr lang="en-US" sz="3600" dirty="0"/>
              <a:t> </a:t>
            </a:r>
            <a:r>
              <a:rPr lang="en-US" sz="3600" dirty="0" err="1"/>
              <a:t>unda</a:t>
            </a:r>
            <a:r>
              <a:rPr lang="en-US" sz="3600" dirty="0"/>
              <a:t> </a:t>
            </a:r>
            <a:r>
              <a:rPr lang="en-US" sz="3600" dirty="0" err="1"/>
              <a:t>bu</a:t>
            </a:r>
            <a:r>
              <a:rPr lang="en-US" sz="3600" dirty="0"/>
              <a:t> </a:t>
            </a:r>
            <a:r>
              <a:rPr lang="en-US" sz="3600" dirty="0" err="1"/>
              <a:t>jarayon</a:t>
            </a:r>
            <a:r>
              <a:rPr lang="en-US" sz="3600" dirty="0"/>
              <a:t> B2C ( Business to customer - </a:t>
            </a:r>
            <a:r>
              <a:rPr lang="en-US" sz="3600" dirty="0" err="1"/>
              <a:t>mijoz</a:t>
            </a:r>
            <a:r>
              <a:rPr lang="en-US" sz="3600" dirty="0"/>
              <a:t> </a:t>
            </a:r>
            <a:r>
              <a:rPr lang="en-US" sz="3600" dirty="0" err="1"/>
              <a:t>uchun</a:t>
            </a:r>
            <a:r>
              <a:rPr lang="en-US" sz="3600" dirty="0"/>
              <a:t> </a:t>
            </a:r>
            <a:r>
              <a:rPr lang="en-US" sz="3600" dirty="0" err="1"/>
              <a:t>biznes</a:t>
            </a:r>
            <a:r>
              <a:rPr lang="en-US" sz="3600" dirty="0"/>
              <a:t> ) </a:t>
            </a:r>
            <a:r>
              <a:rPr lang="en-US" sz="3600" dirty="0" err="1"/>
              <a:t>yoki</a:t>
            </a:r>
            <a:r>
              <a:rPr lang="en-US" sz="3600" dirty="0"/>
              <a:t> </a:t>
            </a:r>
            <a:r>
              <a:rPr lang="en-US" sz="3600" dirty="0" err="1"/>
              <a:t>mijozlaringiz</a:t>
            </a:r>
            <a:r>
              <a:rPr lang="en-US" sz="3600" dirty="0"/>
              <a:t> </a:t>
            </a:r>
            <a:r>
              <a:rPr lang="en-US" sz="3600" dirty="0" err="1"/>
              <a:t>biznesmen</a:t>
            </a:r>
            <a:r>
              <a:rPr lang="en-US" sz="3600" dirty="0"/>
              <a:t> </a:t>
            </a:r>
            <a:r>
              <a:rPr lang="en-US" sz="3600" dirty="0" err="1"/>
              <a:t>va</a:t>
            </a:r>
            <a:r>
              <a:rPr lang="en-US" sz="3600" dirty="0"/>
              <a:t> </a:t>
            </a:r>
            <a:r>
              <a:rPr lang="en-US" sz="3600" dirty="0" err="1"/>
              <a:t>tadbirkorlar</a:t>
            </a:r>
            <a:r>
              <a:rPr lang="en-US" sz="3600" dirty="0"/>
              <a:t> </a:t>
            </a:r>
            <a:r>
              <a:rPr lang="en-US" sz="3600" dirty="0" err="1"/>
              <a:t>bo'lsa</a:t>
            </a:r>
            <a:r>
              <a:rPr lang="en-US" sz="3600" dirty="0"/>
              <a:t> u </a:t>
            </a:r>
            <a:r>
              <a:rPr lang="en-US" sz="3600" dirty="0" err="1"/>
              <a:t>holda</a:t>
            </a:r>
            <a:r>
              <a:rPr lang="en-US" sz="3600" dirty="0"/>
              <a:t> </a:t>
            </a:r>
            <a:r>
              <a:rPr lang="en-US" sz="3600" dirty="0" err="1"/>
              <a:t>bu</a:t>
            </a:r>
            <a:r>
              <a:rPr lang="en-US" sz="3600" dirty="0"/>
              <a:t> </a:t>
            </a:r>
            <a:r>
              <a:rPr lang="en-US" sz="3600" dirty="0" err="1"/>
              <a:t>jarayon</a:t>
            </a:r>
            <a:r>
              <a:rPr lang="en-US" sz="3600" dirty="0"/>
              <a:t> B2B (Business to business - </a:t>
            </a:r>
            <a:r>
              <a:rPr lang="en-US" sz="3600" dirty="0" err="1"/>
              <a:t>biznes</a:t>
            </a:r>
            <a:r>
              <a:rPr lang="en-US" sz="3600" dirty="0"/>
              <a:t> </a:t>
            </a:r>
            <a:r>
              <a:rPr lang="en-US" sz="3600" dirty="0" err="1"/>
              <a:t>uchun</a:t>
            </a:r>
            <a:r>
              <a:rPr lang="en-US" sz="3600" dirty="0"/>
              <a:t> </a:t>
            </a:r>
            <a:r>
              <a:rPr lang="en-US" sz="3600" dirty="0" err="1"/>
              <a:t>biznes</a:t>
            </a:r>
            <a:r>
              <a:rPr lang="en-US" sz="3600" dirty="0"/>
              <a:t>) </a:t>
            </a:r>
            <a:r>
              <a:rPr lang="en-US" sz="3600" dirty="0" err="1"/>
              <a:t>bo'ladi</a:t>
            </a:r>
            <a:r>
              <a:rPr lang="en-US" sz="3600" dirty="0" smtClean="0"/>
              <a:t>.</a:t>
            </a:r>
            <a:endParaRPr lang="uz-Latn-UZ" sz="3600" dirty="0" smtClean="0"/>
          </a:p>
          <a:p>
            <a:pPr marL="0" indent="0">
              <a:buNone/>
            </a:pPr>
            <a:endParaRPr lang="ru-RU" sz="3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1176" y="4445391"/>
            <a:ext cx="5444196" cy="3123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7402" y="4445390"/>
            <a:ext cx="5908431" cy="312302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050775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4">
              <a:lumMod val="50000"/>
            </a:schemeClr>
          </a:solidFill>
        </p:spPr>
        <p:txBody>
          <a:bodyPr>
            <a:normAutofit/>
          </a:bodyPr>
          <a:lstStyle/>
          <a:p>
            <a:r>
              <a:rPr lang="en-US" sz="3900" dirty="0" err="1" smtClean="0">
                <a:solidFill>
                  <a:schemeClr val="bg1"/>
                </a:solidFill>
              </a:rPr>
              <a:t>Elektron</a:t>
            </a:r>
            <a:r>
              <a:rPr lang="en-US" sz="3900" dirty="0" smtClean="0">
                <a:solidFill>
                  <a:schemeClr val="bg1"/>
                </a:solidFill>
              </a:rPr>
              <a:t> </a:t>
            </a:r>
            <a:r>
              <a:rPr lang="en-US" sz="3900" dirty="0" err="1">
                <a:solidFill>
                  <a:schemeClr val="bg1"/>
                </a:solidFill>
              </a:rPr>
              <a:t>tijorat</a:t>
            </a:r>
            <a:r>
              <a:rPr lang="en-US" sz="3900" dirty="0">
                <a:solidFill>
                  <a:schemeClr val="bg1"/>
                </a:solidFill>
              </a:rPr>
              <a:t> B2B  (Business to business) </a:t>
            </a:r>
            <a:r>
              <a:rPr lang="en-US" sz="3900" dirty="0" err="1">
                <a:solidFill>
                  <a:schemeClr val="bg1"/>
                </a:solidFill>
              </a:rPr>
              <a:t>sektori</a:t>
            </a:r>
            <a:r>
              <a:rPr lang="en-US" sz="3900" dirty="0">
                <a:solidFill>
                  <a:schemeClr val="bg1"/>
                </a:solidFill>
              </a:rPr>
              <a:t> </a:t>
            </a:r>
            <a:r>
              <a:rPr lang="en-US" sz="3900" dirty="0" err="1">
                <a:solidFill>
                  <a:schemeClr val="bg1"/>
                </a:solidFill>
              </a:rPr>
              <a:t>haqida</a:t>
            </a:r>
            <a:r>
              <a:rPr lang="en-US" sz="3900" dirty="0">
                <a:solidFill>
                  <a:schemeClr val="bg1"/>
                </a:solidFill>
              </a:rPr>
              <a:t> </a:t>
            </a:r>
            <a:r>
              <a:rPr lang="en-US" sz="3900" dirty="0" err="1">
                <a:solidFill>
                  <a:schemeClr val="bg1"/>
                </a:solidFill>
              </a:rPr>
              <a:t>tushuncha</a:t>
            </a:r>
            <a:r>
              <a:rPr lang="en-US" sz="3900" dirty="0">
                <a:solidFill>
                  <a:schemeClr val="bg1"/>
                </a:solidFill>
              </a:rPr>
              <a:t>.</a:t>
            </a:r>
            <a:endParaRPr lang="ru-RU" dirty="0">
              <a:solidFill>
                <a:schemeClr val="bg1"/>
              </a:solidFill>
            </a:endParaRPr>
          </a:p>
        </p:txBody>
      </p:sp>
      <p:sp>
        <p:nvSpPr>
          <p:cNvPr id="3" name="Объект 2"/>
          <p:cNvSpPr>
            <a:spLocks noGrp="1"/>
          </p:cNvSpPr>
          <p:nvPr>
            <p:ph idx="1"/>
          </p:nvPr>
        </p:nvSpPr>
        <p:spPr>
          <a:xfrm>
            <a:off x="731520" y="1608922"/>
            <a:ext cx="13167360" cy="6184580"/>
          </a:xfrm>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uz-Latn-UZ" sz="3400" dirty="0" smtClean="0"/>
              <a:t>  </a:t>
            </a:r>
            <a:r>
              <a:rPr lang="en-US" sz="3400" dirty="0" smtClean="0"/>
              <a:t>B2B </a:t>
            </a:r>
            <a:r>
              <a:rPr lang="en-US" sz="3400" dirty="0"/>
              <a:t>"</a:t>
            </a:r>
            <a:r>
              <a:rPr lang="en-US" sz="3400" dirty="0" err="1"/>
              <a:t>biznesdan</a:t>
            </a:r>
            <a:r>
              <a:rPr lang="en-US" sz="3400" dirty="0"/>
              <a:t> </a:t>
            </a:r>
            <a:r>
              <a:rPr lang="en-US" sz="3400" dirty="0" err="1"/>
              <a:t>biznesga</a:t>
            </a:r>
            <a:r>
              <a:rPr lang="en-US" sz="3400" dirty="0"/>
              <a:t>", </a:t>
            </a:r>
            <a:r>
              <a:rPr lang="en-US" sz="3400" dirty="0" err="1"/>
              <a:t>ya'ni</a:t>
            </a:r>
            <a:r>
              <a:rPr lang="en-US" sz="3400" dirty="0"/>
              <a:t> "</a:t>
            </a:r>
            <a:r>
              <a:rPr lang="en-US" sz="3400" dirty="0" err="1"/>
              <a:t>biznesni</a:t>
            </a:r>
            <a:r>
              <a:rPr lang="en-US" sz="3400" dirty="0"/>
              <a:t> </a:t>
            </a:r>
            <a:r>
              <a:rPr lang="en-US" sz="3400" dirty="0" err="1"/>
              <a:t>boshqa</a:t>
            </a:r>
            <a:r>
              <a:rPr lang="en-US" sz="3400" dirty="0"/>
              <a:t> </a:t>
            </a:r>
            <a:r>
              <a:rPr lang="en-US" sz="3400" dirty="0" err="1"/>
              <a:t>biznesga</a:t>
            </a:r>
            <a:r>
              <a:rPr lang="en-US" sz="3400" dirty="0"/>
              <a:t> </a:t>
            </a:r>
            <a:r>
              <a:rPr lang="en-US" sz="3400" dirty="0" err="1"/>
              <a:t>sotish</a:t>
            </a:r>
            <a:r>
              <a:rPr lang="en-US" sz="3400" dirty="0"/>
              <a:t>" </a:t>
            </a:r>
            <a:r>
              <a:rPr lang="en-US" sz="3400" dirty="0" err="1"/>
              <a:t>degan</a:t>
            </a:r>
            <a:r>
              <a:rPr lang="en-US" sz="3400" dirty="0"/>
              <a:t> </a:t>
            </a:r>
            <a:r>
              <a:rPr lang="en-US" sz="3400" dirty="0" err="1"/>
              <a:t>ma'noni</a:t>
            </a:r>
            <a:r>
              <a:rPr lang="en-US" sz="3400" dirty="0"/>
              <a:t> </a:t>
            </a:r>
            <a:r>
              <a:rPr lang="en-US" sz="3400" dirty="0" err="1"/>
              <a:t>anglatadi</a:t>
            </a:r>
            <a:r>
              <a:rPr lang="en-US" sz="3400" dirty="0"/>
              <a:t>. </a:t>
            </a:r>
            <a:r>
              <a:rPr lang="en-US" sz="3400" dirty="0" err="1"/>
              <a:t>Ular</a:t>
            </a:r>
            <a:r>
              <a:rPr lang="en-US" sz="3400" dirty="0"/>
              <a:t> </a:t>
            </a:r>
            <a:r>
              <a:rPr lang="en-US" sz="3400" dirty="0" err="1"/>
              <a:t>mahsulotlarni</a:t>
            </a:r>
            <a:r>
              <a:rPr lang="en-US" sz="3400" dirty="0"/>
              <a:t> </a:t>
            </a:r>
            <a:r>
              <a:rPr lang="en-US" sz="3400" dirty="0" err="1"/>
              <a:t>oddiy</a:t>
            </a:r>
            <a:r>
              <a:rPr lang="en-US" sz="3400" dirty="0"/>
              <a:t> </a:t>
            </a:r>
            <a:r>
              <a:rPr lang="en-US" sz="3400" dirty="0" err="1"/>
              <a:t>iste'molchilarga</a:t>
            </a:r>
            <a:r>
              <a:rPr lang="en-US" sz="3400" dirty="0"/>
              <a:t> </a:t>
            </a:r>
            <a:r>
              <a:rPr lang="en-US" sz="3400" dirty="0" err="1"/>
              <a:t>sotishdan</a:t>
            </a:r>
            <a:r>
              <a:rPr lang="en-US" sz="3400" dirty="0"/>
              <a:t> </a:t>
            </a:r>
            <a:r>
              <a:rPr lang="en-US" sz="3400" dirty="0" err="1"/>
              <a:t>sezilarli</a:t>
            </a:r>
            <a:r>
              <a:rPr lang="en-US" sz="3400" dirty="0"/>
              <a:t> </a:t>
            </a:r>
            <a:r>
              <a:rPr lang="en-US" sz="3400" dirty="0" err="1"/>
              <a:t>farq</a:t>
            </a:r>
            <a:r>
              <a:rPr lang="en-US" sz="3400" dirty="0"/>
              <a:t> </a:t>
            </a:r>
            <a:r>
              <a:rPr lang="en-US" sz="3400" dirty="0" err="1"/>
              <a:t>qiladi</a:t>
            </a:r>
            <a:r>
              <a:rPr lang="en-US" sz="3400" dirty="0"/>
              <a:t>, </a:t>
            </a:r>
            <a:r>
              <a:rPr lang="en-US" sz="3400" dirty="0" err="1"/>
              <a:t>chunki</a:t>
            </a:r>
            <a:r>
              <a:rPr lang="en-US" sz="3400" dirty="0"/>
              <a:t> </a:t>
            </a:r>
            <a:r>
              <a:rPr lang="en-US" sz="3400" dirty="0" err="1"/>
              <a:t>yuridik</a:t>
            </a:r>
            <a:r>
              <a:rPr lang="en-US" sz="3400" dirty="0"/>
              <a:t> </a:t>
            </a:r>
            <a:r>
              <a:rPr lang="en-US" sz="3400" dirty="0" err="1"/>
              <a:t>shaxslardan</a:t>
            </a:r>
            <a:r>
              <a:rPr lang="en-US" sz="3400" dirty="0"/>
              <a:t> </a:t>
            </a:r>
            <a:r>
              <a:rPr lang="en-US" sz="3400" dirty="0" err="1"/>
              <a:t>sotib</a:t>
            </a:r>
            <a:r>
              <a:rPr lang="en-US" sz="3400" dirty="0"/>
              <a:t> </a:t>
            </a:r>
            <a:r>
              <a:rPr lang="en-US" sz="3400" dirty="0" err="1"/>
              <a:t>olishning</a:t>
            </a:r>
            <a:r>
              <a:rPr lang="en-US" sz="3400" dirty="0"/>
              <a:t> </a:t>
            </a:r>
            <a:r>
              <a:rPr lang="en-US" sz="3400" dirty="0" err="1"/>
              <a:t>sabablari</a:t>
            </a:r>
            <a:r>
              <a:rPr lang="en-US" sz="3400" dirty="0"/>
              <a:t> </a:t>
            </a:r>
            <a:r>
              <a:rPr lang="en-US" sz="3400" dirty="0" err="1"/>
              <a:t>va</a:t>
            </a:r>
            <a:r>
              <a:rPr lang="en-US" sz="3400" dirty="0"/>
              <a:t> </a:t>
            </a:r>
            <a:r>
              <a:rPr lang="en-US" sz="3400" dirty="0" err="1"/>
              <a:t>maqsadlari</a:t>
            </a:r>
            <a:r>
              <a:rPr lang="en-US" sz="3400" dirty="0"/>
              <a:t>, </a:t>
            </a:r>
            <a:r>
              <a:rPr lang="en-US" sz="3400" dirty="0" err="1"/>
              <a:t>masalan</a:t>
            </a:r>
            <a:r>
              <a:rPr lang="en-US" sz="3400" dirty="0"/>
              <a:t>, </a:t>
            </a:r>
            <a:r>
              <a:rPr lang="en-US" sz="3400" dirty="0" err="1"/>
              <a:t>savdo</a:t>
            </a:r>
            <a:r>
              <a:rPr lang="en-US" sz="3400" dirty="0"/>
              <a:t> </a:t>
            </a:r>
            <a:r>
              <a:rPr lang="en-US" sz="3400" dirty="0" err="1"/>
              <a:t>markazidagi</a:t>
            </a:r>
            <a:r>
              <a:rPr lang="en-US" sz="3400" dirty="0"/>
              <a:t> </a:t>
            </a:r>
            <a:r>
              <a:rPr lang="en-US" sz="3400" dirty="0" err="1"/>
              <a:t>iste'molchilarnikidan</a:t>
            </a:r>
            <a:r>
              <a:rPr lang="en-US" sz="3400" dirty="0"/>
              <a:t> </a:t>
            </a:r>
            <a:r>
              <a:rPr lang="en-US" sz="3400" dirty="0" err="1"/>
              <a:t>farq</a:t>
            </a:r>
            <a:r>
              <a:rPr lang="en-US" sz="3400" dirty="0"/>
              <a:t> </a:t>
            </a:r>
            <a:r>
              <a:rPr lang="en-US" sz="3400" dirty="0" err="1"/>
              <a:t>qiladi</a:t>
            </a:r>
            <a:r>
              <a:rPr lang="en-US" sz="3400" dirty="0"/>
              <a:t>.</a:t>
            </a:r>
            <a:endParaRPr lang="ru-RU" sz="3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9773" y="4346916"/>
            <a:ext cx="10945216" cy="3224267"/>
          </a:xfrm>
          <a:prstGeom prst="rect">
            <a:avLst/>
          </a:prstGeom>
          <a:ln>
            <a:solidFill>
              <a:schemeClr val="tx1"/>
            </a:solidFill>
          </a:ln>
        </p:spPr>
      </p:pic>
    </p:spTree>
    <p:extLst>
      <p:ext uri="{BB962C8B-B14F-4D97-AF65-F5344CB8AC3E}">
        <p14:creationId xmlns:p14="http://schemas.microsoft.com/office/powerpoint/2010/main" val="8266606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4572" y="393895"/>
            <a:ext cx="13476850" cy="744181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en-US" sz="3400" b="1" dirty="0">
                <a:latin typeface="Times New Roman" panose="02020603050405020304" pitchFamily="18" charset="0"/>
                <a:cs typeface="Times New Roman" panose="02020603050405020304" pitchFamily="18" charset="0"/>
              </a:rPr>
              <a:t>B2B </a:t>
            </a:r>
            <a:r>
              <a:rPr lang="en-US" sz="3400" b="1" dirty="0" err="1">
                <a:latin typeface="Times New Roman" panose="02020603050405020304" pitchFamily="18" charset="0"/>
                <a:cs typeface="Times New Roman" panose="02020603050405020304" pitchFamily="18" charset="0"/>
              </a:rPr>
              <a:t>sotish</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va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xizmatlarining</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namunalari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va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xususiyatlari</a:t>
            </a:r>
            <a:endParaRPr lang="en-US" sz="3400" b="1" dirty="0">
              <a:latin typeface="Times New Roman" panose="02020603050405020304" pitchFamily="18" charset="0"/>
              <a:cs typeface="Times New Roman" panose="02020603050405020304" pitchFamily="18" charset="0"/>
            </a:endParaRPr>
          </a:p>
          <a:p>
            <a:pPr marL="0" indent="0">
              <a:buNone/>
            </a:pPr>
            <a:r>
              <a:rPr lang="uz-Latn-UZ" sz="3400" dirty="0" smtClean="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Bozorda</a:t>
            </a:r>
            <a:r>
              <a:rPr lang="en-US" sz="3400" dirty="0" smtClean="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biron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bir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narsani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sotadigan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har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qanday</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kompaniyada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nafaqat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o'z</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mijozlari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balki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bir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necha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kontragentlar</a:t>
            </a:r>
            <a:r>
              <a:rPr lang="en-US" sz="3400" dirty="0">
                <a:latin typeface="Times New Roman" panose="02020603050405020304" pitchFamily="18" charset="0"/>
                <a:cs typeface="Times New Roman" panose="02020603050405020304" pitchFamily="18" charset="0"/>
              </a:rPr>
              <a:t> - </a:t>
            </a:r>
            <a:r>
              <a:rPr lang="en-US" sz="3400" dirty="0" err="1">
                <a:latin typeface="Times New Roman" panose="02020603050405020304" pitchFamily="18" charset="0"/>
                <a:cs typeface="Times New Roman" panose="02020603050405020304" pitchFamily="18" charset="0"/>
              </a:rPr>
              <a:t>vositachilar</a:t>
            </a:r>
            <a:r>
              <a:rPr lang="en-US" sz="3400" dirty="0">
                <a:latin typeface="Times New Roman" panose="02020603050405020304" pitchFamily="18" charset="0"/>
                <a:cs typeface="Times New Roman" panose="02020603050405020304" pitchFamily="18" charset="0"/>
              </a:rPr>
              <a:t> ham </a:t>
            </a:r>
            <a:r>
              <a:rPr lang="uz-Latn-UZ" sz="3400" dirty="0" smtClean="0">
                <a:latin typeface="Times New Roman" panose="02020603050405020304" pitchFamily="18" charset="0"/>
                <a:cs typeface="Times New Roman" panose="02020603050405020304" pitchFamily="18" charset="0"/>
              </a:rPr>
              <a:t>mavjud</a:t>
            </a:r>
            <a:r>
              <a:rPr lang="en-US" sz="3400" dirty="0" smtClean="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ular</a:t>
            </a:r>
            <a:r>
              <a:rPr lang="en-US" sz="3400" dirty="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materialni</a:t>
            </a:r>
            <a:r>
              <a:rPr lang="en-US" sz="3400" dirty="0" smtClean="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keyinchalik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qayta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sotish</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uchun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o'zgartiradi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yoki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ishlab</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chiqaradi</a:t>
            </a:r>
            <a:r>
              <a:rPr lang="en-US" sz="3400" dirty="0">
                <a:latin typeface="Times New Roman" panose="02020603050405020304" pitchFamily="18" charset="0"/>
                <a:cs typeface="Times New Roman" panose="02020603050405020304" pitchFamily="18" charset="0"/>
              </a:rPr>
              <a:t>. </a:t>
            </a:r>
            <a:r>
              <a:rPr lang="uz-Latn-UZ" sz="3400" dirty="0" smtClean="0">
                <a:latin typeface="Times New Roman" panose="02020603050405020304" pitchFamily="18" charset="0"/>
                <a:cs typeface="Times New Roman" panose="02020603050405020304" pitchFamily="18" charset="0"/>
              </a:rPr>
              <a:t>So‘ngra</a:t>
            </a:r>
            <a:r>
              <a:rPr lang="en-US" sz="3400" dirty="0" smtClean="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qayta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sotish</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uchun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vositachilardan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tovarlar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yoki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materiallarni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etkazib</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berish</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bu</a:t>
            </a:r>
            <a:r>
              <a:rPr lang="en-US" sz="3400" dirty="0">
                <a:latin typeface="Times New Roman" panose="02020603050405020304" pitchFamily="18" charset="0"/>
                <a:cs typeface="Times New Roman" panose="02020603050405020304" pitchFamily="18" charset="0"/>
              </a:rPr>
              <a:t> B2B </a:t>
            </a:r>
            <a:r>
              <a:rPr lang="en-US" sz="3400" dirty="0" err="1">
                <a:latin typeface="Times New Roman" panose="02020603050405020304" pitchFamily="18" charset="0"/>
                <a:cs typeface="Times New Roman" panose="02020603050405020304" pitchFamily="18" charset="0"/>
              </a:rPr>
              <a:t>savdosi</a:t>
            </a:r>
            <a:r>
              <a:rPr lang="en-US" sz="3400" dirty="0">
                <a:latin typeface="Times New Roman" panose="02020603050405020304" pitchFamily="18" charset="0"/>
                <a:cs typeface="Times New Roman" panose="02020603050405020304" pitchFamily="18" charset="0"/>
              </a:rPr>
              <a:t>.</a:t>
            </a:r>
            <a:endParaRPr lang="ru-RU" sz="34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9523" y="3778933"/>
            <a:ext cx="11428413" cy="369101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58053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3895" y="485597"/>
            <a:ext cx="13856677" cy="7251634"/>
          </a:xfrm>
          <a:solidFill>
            <a:schemeClr val="accent3">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en-US" sz="3400" dirty="0">
                <a:latin typeface="Times New Roman" panose="02020603050405020304" pitchFamily="18" charset="0"/>
                <a:cs typeface="Times New Roman" panose="02020603050405020304" pitchFamily="18" charset="0"/>
              </a:rPr>
              <a:t>B2B </a:t>
            </a:r>
            <a:r>
              <a:rPr lang="en-US" sz="3400" dirty="0" err="1">
                <a:latin typeface="Times New Roman" panose="02020603050405020304" pitchFamily="18" charset="0"/>
                <a:cs typeface="Times New Roman" panose="02020603050405020304" pitchFamily="18" charset="0"/>
              </a:rPr>
              <a:t>sohasidagi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biznesning</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eng</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yaxshi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namunasi</a:t>
            </a:r>
            <a:r>
              <a:rPr lang="en-US" sz="3400" dirty="0">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qurilish</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sanoati</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oxirgi</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iste'molchilar</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uchun</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mahsulotlar</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ishlab</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chiqaradigan</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zavod</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va</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fabrikalar</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va</a:t>
            </a:r>
            <a:r>
              <a:rPr lang="en-US" sz="3400" dirty="0">
                <a:solidFill>
                  <a:srgbClr val="C00000"/>
                </a:solidFill>
                <a:latin typeface="Times New Roman" panose="02020603050405020304" pitchFamily="18" charset="0"/>
                <a:cs typeface="Times New Roman" panose="02020603050405020304" pitchFamily="18" charset="0"/>
              </a:rPr>
              <a:t> </a:t>
            </a:r>
            <a:r>
              <a:rPr lang="en-US" sz="3400" dirty="0" err="1">
                <a:solidFill>
                  <a:srgbClr val="C00000"/>
                </a:solidFill>
                <a:latin typeface="Times New Roman" panose="02020603050405020304" pitchFamily="18" charset="0"/>
                <a:cs typeface="Times New Roman" panose="02020603050405020304" pitchFamily="18" charset="0"/>
              </a:rPr>
              <a:t>avtomobilsozlikdir</a:t>
            </a:r>
            <a:r>
              <a:rPr lang="en-US" sz="3400" dirty="0">
                <a:solidFill>
                  <a:srgbClr val="C00000"/>
                </a:solidFill>
                <a:latin typeface="Times New Roman" panose="02020603050405020304" pitchFamily="18" charset="0"/>
                <a:cs typeface="Times New Roman" panose="02020603050405020304" pitchFamily="18" charset="0"/>
              </a:rPr>
              <a:t>.</a:t>
            </a:r>
          </a:p>
          <a:p>
            <a:pPr marL="0" indent="0">
              <a:buNone/>
            </a:pPr>
            <a:r>
              <a:rPr lang="uz-Latn-UZ" sz="3400"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Eng</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misol</a:t>
            </a:r>
            <a:r>
              <a:rPr lang="en-US" dirty="0">
                <a:latin typeface="Times New Roman" panose="02020603050405020304" pitchFamily="18" charset="0"/>
                <a:cs typeface="Times New Roman" panose="02020603050405020304" pitchFamily="18" charset="0"/>
              </a:rPr>
              <a:t> B2B </a:t>
            </a:r>
            <a:r>
              <a:rPr lang="en-US" dirty="0" err="1">
                <a:latin typeface="Times New Roman" panose="02020603050405020304" pitchFamily="18" charset="0"/>
                <a:cs typeface="Times New Roman" panose="02020603050405020304" pitchFamily="18" charset="0"/>
              </a:rPr>
              <a:t>bozorida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B2C </a:t>
            </a:r>
            <a:r>
              <a:rPr lang="en-US" dirty="0" err="1">
                <a:latin typeface="Times New Roman" panose="02020603050405020304" pitchFamily="18" charset="0"/>
                <a:cs typeface="Times New Roman" panose="02020603050405020304" pitchFamily="18" charset="0"/>
              </a:rPr>
              <a:t>bozorida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vaqtning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ishlaydigan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mebel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fabrikasi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Stollar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stullar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divanlar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mebellar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materiallarni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sotib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olish</a:t>
            </a:r>
            <a:r>
              <a:rPr lang="en-US" dirty="0">
                <a:latin typeface="Times New Roman" panose="02020603050405020304" pitchFamily="18" charset="0"/>
                <a:cs typeface="Times New Roman" panose="02020603050405020304" pitchFamily="18" charset="0"/>
              </a:rPr>
              <a:t> B2B </a:t>
            </a:r>
            <a:r>
              <a:rPr lang="en-US" dirty="0" err="1">
                <a:latin typeface="Times New Roman" panose="02020603050405020304" pitchFamily="18" charset="0"/>
                <a:cs typeface="Times New Roman" panose="02020603050405020304" pitchFamily="18" charset="0"/>
              </a:rPr>
              <a:t>hisoblanadi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yog'ochni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zavodlari</a:t>
            </a:r>
            <a:r>
              <a:rPr lang="en-US" dirty="0">
                <a:latin typeface="Times New Roman" panose="02020603050405020304" pitchFamily="18" charset="0"/>
                <a:cs typeface="Times New Roman" panose="02020603050405020304" pitchFamily="18" charset="0"/>
              </a:rPr>
              <a:t> B2B </a:t>
            </a:r>
            <a:r>
              <a:rPr lang="en-US" dirty="0" err="1">
                <a:latin typeface="Times New Roman" panose="02020603050405020304" pitchFamily="18" charset="0"/>
                <a:cs typeface="Times New Roman" panose="02020603050405020304" pitchFamily="18" charset="0"/>
              </a:rPr>
              <a:t>sotuvchilari</a:t>
            </a:r>
            <a:r>
              <a:rPr lang="en-US" dirty="0">
                <a:latin typeface="Times New Roman" panose="02020603050405020304" pitchFamily="18" charset="0"/>
                <a:cs typeface="Times New Roman" panose="02020603050405020304" pitchFamily="18" charset="0"/>
              </a:rPr>
              <a:t>. Ammo </a:t>
            </a:r>
            <a:r>
              <a:rPr lang="en-US" dirty="0" err="1">
                <a:latin typeface="Times New Roman" panose="02020603050405020304" pitchFamily="18" charset="0"/>
                <a:cs typeface="Times New Roman" panose="02020603050405020304" pitchFamily="18" charset="0"/>
              </a:rPr>
              <a:t>mebel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allaqachon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mebel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do'konlariga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jismoniy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shaxslarga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sotiladigan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bo'lsa</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B2C </a:t>
            </a:r>
            <a:r>
              <a:rPr lang="en-US" dirty="0" err="1">
                <a:latin typeface="Times New Roman" panose="02020603050405020304" pitchFamily="18" charset="0"/>
                <a:cs typeface="Times New Roman" panose="02020603050405020304" pitchFamily="18" charset="0"/>
              </a:rPr>
              <a:t>bozori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4848" y="5331655"/>
            <a:ext cx="4533314" cy="24055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3545" y="5331655"/>
            <a:ext cx="4839286" cy="24055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3696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40000"/>
              <a:lumOff val="60000"/>
            </a:schemeClr>
          </a:solidFill>
          <a:ln>
            <a:solidFill>
              <a:schemeClr val="tx1"/>
            </a:solidFill>
          </a:ln>
        </p:spPr>
        <p:txBody>
          <a:bodyPr>
            <a:normAutofit/>
          </a:bodyPr>
          <a:lstStyle/>
          <a:p>
            <a:r>
              <a:rPr lang="en-US" dirty="0"/>
              <a:t>B2C </a:t>
            </a:r>
            <a:r>
              <a:rPr lang="en-US" dirty="0" err="1"/>
              <a:t>yoki</a:t>
            </a:r>
            <a:r>
              <a:rPr lang="uz-Cyrl-UZ" dirty="0" smtClean="0"/>
              <a:t> </a:t>
            </a:r>
            <a:r>
              <a:rPr lang="en-US" dirty="0" err="1" smtClean="0"/>
              <a:t>sxemasi</a:t>
            </a:r>
            <a:r>
              <a:rPr lang="en-US" dirty="0" smtClean="0"/>
              <a:t> </a:t>
            </a:r>
            <a:r>
              <a:rPr lang="en-US" dirty="0" err="1" smtClean="0"/>
              <a:t>biznes-iste'molchi</a:t>
            </a:r>
            <a:endParaRPr lang="ru-RU" dirty="0"/>
          </a:p>
        </p:txBody>
      </p:sp>
      <p:sp>
        <p:nvSpPr>
          <p:cNvPr id="3" name="Объект 2"/>
          <p:cNvSpPr>
            <a:spLocks noGrp="1"/>
          </p:cNvSpPr>
          <p:nvPr>
            <p:ph idx="1"/>
          </p:nvPr>
        </p:nvSpPr>
        <p:spPr>
          <a:xfrm>
            <a:off x="731520" y="1920240"/>
            <a:ext cx="13167360" cy="5648178"/>
          </a:xfrm>
          <a:solidFill>
            <a:schemeClr val="accent6">
              <a:lumMod val="20000"/>
              <a:lumOff val="80000"/>
            </a:schemeClr>
          </a:solidFill>
          <a:ln>
            <a:solidFill>
              <a:schemeClr val="tx1"/>
            </a:solidFill>
          </a:ln>
        </p:spPr>
        <p:txBody>
          <a:bodyPr numCol="2">
            <a:normAutofit/>
          </a:bodyPr>
          <a:lstStyle/>
          <a:p>
            <a:r>
              <a:rPr lang="en-US" sz="2900" dirty="0" err="1"/>
              <a:t>Bunday</a:t>
            </a:r>
            <a:r>
              <a:rPr lang="en-US" sz="2900" dirty="0"/>
              <a:t> </a:t>
            </a:r>
            <a:r>
              <a:rPr lang="en-US" sz="2900" dirty="0" err="1"/>
              <a:t>holda</a:t>
            </a:r>
            <a:r>
              <a:rPr lang="en-US" sz="2900" dirty="0"/>
              <a:t>, </a:t>
            </a:r>
            <a:r>
              <a:rPr lang="en-US" sz="2900" dirty="0" err="1"/>
              <a:t>kompaniya</a:t>
            </a:r>
            <a:r>
              <a:rPr lang="en-US" sz="2900" dirty="0"/>
              <a:t> </a:t>
            </a:r>
            <a:r>
              <a:rPr lang="en-US" sz="2900" dirty="0" err="1"/>
              <a:t>allaqachon</a:t>
            </a:r>
            <a:r>
              <a:rPr lang="en-US" sz="2900" dirty="0"/>
              <a:t> </a:t>
            </a:r>
            <a:r>
              <a:rPr lang="en-US" sz="2900" dirty="0" err="1"/>
              <a:t>mijoz</a:t>
            </a:r>
            <a:r>
              <a:rPr lang="en-US" sz="2900" dirty="0"/>
              <a:t> </a:t>
            </a:r>
            <a:r>
              <a:rPr lang="en-US" sz="2900" dirty="0" err="1"/>
              <a:t>bilan</a:t>
            </a:r>
            <a:r>
              <a:rPr lang="en-US" sz="2900" dirty="0"/>
              <a:t> </a:t>
            </a:r>
            <a:r>
              <a:rPr lang="en-US" sz="2900" dirty="0" err="1"/>
              <a:t>to'g'ridan-to'g'ri</a:t>
            </a:r>
            <a:r>
              <a:rPr lang="en-US" sz="2900" dirty="0"/>
              <a:t> </a:t>
            </a:r>
            <a:r>
              <a:rPr lang="en-US" sz="2900" dirty="0" err="1"/>
              <a:t>savdo</a:t>
            </a:r>
            <a:r>
              <a:rPr lang="en-US" sz="2900" dirty="0"/>
              <a:t> </a:t>
            </a:r>
            <a:r>
              <a:rPr lang="en-US" sz="2900" dirty="0" err="1"/>
              <a:t>qiladi</a:t>
            </a:r>
            <a:r>
              <a:rPr lang="en-US" sz="2900" dirty="0"/>
              <a:t> (</a:t>
            </a:r>
            <a:r>
              <a:rPr lang="en-US" sz="2900" dirty="0" err="1"/>
              <a:t>yuridik</a:t>
            </a:r>
            <a:r>
              <a:rPr lang="en-US" sz="2900" dirty="0"/>
              <a:t> </a:t>
            </a:r>
            <a:r>
              <a:rPr lang="en-US" sz="2900" dirty="0" err="1"/>
              <a:t>shaxs</a:t>
            </a:r>
            <a:r>
              <a:rPr lang="en-US" sz="2900" dirty="0"/>
              <a:t> </a:t>
            </a:r>
            <a:r>
              <a:rPr lang="en-US" sz="2900" dirty="0" err="1"/>
              <a:t>emas</a:t>
            </a:r>
            <a:r>
              <a:rPr lang="en-US" sz="2900" dirty="0"/>
              <a:t>, </a:t>
            </a:r>
            <a:r>
              <a:rPr lang="en-US" sz="2900" dirty="0" err="1"/>
              <a:t>balki</a:t>
            </a:r>
            <a:r>
              <a:rPr lang="en-US" sz="2900" dirty="0"/>
              <a:t> </a:t>
            </a:r>
            <a:r>
              <a:rPr lang="en-US" sz="2900" dirty="0" err="1"/>
              <a:t>jismoniy</a:t>
            </a:r>
            <a:r>
              <a:rPr lang="en-US" sz="2900" dirty="0"/>
              <a:t> </a:t>
            </a:r>
            <a:r>
              <a:rPr lang="en-US" sz="2900" dirty="0" err="1"/>
              <a:t>shaxs</a:t>
            </a:r>
            <a:r>
              <a:rPr lang="en-US" sz="2900" dirty="0"/>
              <a:t>). </a:t>
            </a:r>
            <a:r>
              <a:rPr lang="en-US" sz="2900" dirty="0" err="1"/>
              <a:t>Qoidaga</a:t>
            </a:r>
            <a:r>
              <a:rPr lang="en-US" sz="2900" dirty="0"/>
              <a:t> </a:t>
            </a:r>
            <a:r>
              <a:rPr lang="en-US" sz="2900" dirty="0" err="1"/>
              <a:t>ko'ra</a:t>
            </a:r>
            <a:r>
              <a:rPr lang="en-US" sz="2900" dirty="0"/>
              <a:t>, </a:t>
            </a:r>
            <a:r>
              <a:rPr lang="en-US" sz="2900" dirty="0" err="1"/>
              <a:t>bu</a:t>
            </a:r>
            <a:r>
              <a:rPr lang="en-US" sz="2900" dirty="0"/>
              <a:t> </a:t>
            </a:r>
            <a:r>
              <a:rPr lang="en-US" sz="2900" dirty="0" err="1"/>
              <a:t>erda</a:t>
            </a:r>
            <a:r>
              <a:rPr lang="en-US" sz="2900" dirty="0"/>
              <a:t> biz </a:t>
            </a:r>
            <a:r>
              <a:rPr lang="en-US" sz="2900" dirty="0" err="1"/>
              <a:t>tovarlarning</a:t>
            </a:r>
            <a:r>
              <a:rPr lang="en-US" sz="2900" dirty="0"/>
              <a:t> </a:t>
            </a:r>
            <a:r>
              <a:rPr lang="en-US" sz="2900" dirty="0" err="1"/>
              <a:t>chakana</a:t>
            </a:r>
            <a:r>
              <a:rPr lang="en-US" sz="2900" dirty="0"/>
              <a:t> </a:t>
            </a:r>
            <a:r>
              <a:rPr lang="en-US" sz="2900" dirty="0" err="1"/>
              <a:t>savdosi</a:t>
            </a:r>
            <a:r>
              <a:rPr lang="en-US" sz="2900" dirty="0"/>
              <a:t> </a:t>
            </a:r>
            <a:r>
              <a:rPr lang="en-US" sz="2900" dirty="0" err="1"/>
              <a:t>haqida</a:t>
            </a:r>
            <a:r>
              <a:rPr lang="en-US" sz="2900" dirty="0"/>
              <a:t> </a:t>
            </a:r>
            <a:r>
              <a:rPr lang="en-US" sz="2900" dirty="0" err="1"/>
              <a:t>gapiramiz</a:t>
            </a:r>
            <a:r>
              <a:rPr lang="en-US" sz="2900" dirty="0"/>
              <a:t>. </a:t>
            </a:r>
            <a:endParaRPr lang="uz-Cyrl-UZ" sz="2900" dirty="0"/>
          </a:p>
          <a:p>
            <a:r>
              <a:rPr lang="uz-Latn-UZ" sz="2900" dirty="0"/>
              <a:t>To'g'ri mahsulotni tanlash uchun u do'konga borishi shart emas: etkazib beruvchining veb-saytidagi texnik xususiyatlarni ko'rib chiqing, kerakli konfiguratsiyani tanlang va mahsulotni etkazib berishga buyurtma bering.</a:t>
            </a:r>
            <a:endParaRPr lang="ru-RU" sz="2900" dirty="0"/>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2602" y="2792489"/>
            <a:ext cx="6106278" cy="4314548"/>
          </a:xfrm>
          <a:prstGeom prst="rect">
            <a:avLst/>
          </a:prstGeom>
          <a:ln>
            <a:solidFill>
              <a:schemeClr val="tx1"/>
            </a:solidFill>
          </a:ln>
        </p:spPr>
      </p:pic>
    </p:spTree>
    <p:extLst>
      <p:ext uri="{BB962C8B-B14F-4D97-AF65-F5344CB8AC3E}">
        <p14:creationId xmlns:p14="http://schemas.microsoft.com/office/powerpoint/2010/main" val="992236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1520" y="329566"/>
            <a:ext cx="13167360" cy="1063136"/>
          </a:xfrm>
          <a:solidFill>
            <a:schemeClr val="accent2">
              <a:lumMod val="60000"/>
              <a:lumOff val="40000"/>
            </a:schemeClr>
          </a:solidFill>
        </p:spPr>
        <p:txBody>
          <a:bodyPr>
            <a:normAutofit/>
          </a:bodyPr>
          <a:lstStyle/>
          <a:p>
            <a:r>
              <a:rPr lang="en-US" b="1" dirty="0" err="1" smtClean="0"/>
              <a:t>Sxema</a:t>
            </a:r>
            <a:r>
              <a:rPr lang="en-US" b="1" dirty="0" smtClean="0"/>
              <a:t> </a:t>
            </a:r>
            <a:r>
              <a:rPr lang="en-US" b="1" dirty="0"/>
              <a:t>C2C </a:t>
            </a:r>
            <a:r>
              <a:rPr lang="en-US" b="1" dirty="0" err="1"/>
              <a:t>yoki</a:t>
            </a:r>
            <a:r>
              <a:rPr lang="en-US" b="1" dirty="0"/>
              <a:t> </a:t>
            </a:r>
            <a:r>
              <a:rPr lang="en-US" b="1" dirty="0" err="1"/>
              <a:t>iste'molchi-iste'molchi</a:t>
            </a:r>
            <a:endParaRPr lang="ru-RU" b="1" dirty="0"/>
          </a:p>
        </p:txBody>
      </p:sp>
      <p:sp>
        <p:nvSpPr>
          <p:cNvPr id="3" name="Объект 2"/>
          <p:cNvSpPr>
            <a:spLocks noGrp="1"/>
          </p:cNvSpPr>
          <p:nvPr>
            <p:ph idx="1"/>
          </p:nvPr>
        </p:nvSpPr>
        <p:spPr>
          <a:xfrm>
            <a:off x="731520" y="1617785"/>
            <a:ext cx="13167360" cy="6049107"/>
          </a:xfrm>
          <a:solidFill>
            <a:schemeClr val="accent2">
              <a:lumMod val="40000"/>
              <a:lumOff val="60000"/>
            </a:schemeClr>
          </a:solidFill>
          <a:ln>
            <a:solidFill>
              <a:schemeClr val="tx1"/>
            </a:solidFill>
          </a:ln>
        </p:spPr>
        <p:txBody>
          <a:bodyPr numCol="2">
            <a:normAutofit/>
          </a:bodyPr>
          <a:lstStyle/>
          <a:p>
            <a:pPr marL="0" indent="0">
              <a:buNone/>
            </a:pPr>
            <a:r>
              <a:rPr lang="en-US" sz="4000" dirty="0" err="1"/>
              <a:t>Elektron</a:t>
            </a:r>
            <a:r>
              <a:rPr lang="en-US" sz="4000" dirty="0"/>
              <a:t> </a:t>
            </a:r>
            <a:r>
              <a:rPr lang="en-US" sz="4000" dirty="0" err="1"/>
              <a:t>tijoratning</a:t>
            </a:r>
            <a:r>
              <a:rPr lang="en-US" sz="4000" dirty="0"/>
              <a:t> </a:t>
            </a:r>
            <a:r>
              <a:rPr lang="en-US" sz="4000" dirty="0" err="1"/>
              <a:t>ushbu</a:t>
            </a:r>
            <a:r>
              <a:rPr lang="en-US" sz="4000" dirty="0"/>
              <a:t> </a:t>
            </a:r>
            <a:r>
              <a:rPr lang="en-US" sz="4000" dirty="0" err="1"/>
              <a:t>usuli</a:t>
            </a:r>
            <a:r>
              <a:rPr lang="en-US" sz="4000" dirty="0"/>
              <a:t> </a:t>
            </a:r>
            <a:r>
              <a:rPr lang="en-US" sz="4000" dirty="0" err="1"/>
              <a:t>ikkala</a:t>
            </a:r>
            <a:r>
              <a:rPr lang="en-US" sz="4000" dirty="0"/>
              <a:t> </a:t>
            </a:r>
            <a:r>
              <a:rPr lang="en-US" sz="4000" dirty="0" err="1"/>
              <a:t>iste'molchi</a:t>
            </a:r>
            <a:r>
              <a:rPr lang="en-US" sz="4000" dirty="0"/>
              <a:t> </a:t>
            </a:r>
            <a:r>
              <a:rPr lang="en-US" sz="4000" dirty="0" err="1"/>
              <a:t>o'rtasidagi</a:t>
            </a:r>
            <a:r>
              <a:rPr lang="en-US" sz="4000" dirty="0"/>
              <a:t> </a:t>
            </a:r>
            <a:r>
              <a:rPr lang="en-US" sz="4000" dirty="0" err="1"/>
              <a:t>bitimlarni</a:t>
            </a:r>
            <a:r>
              <a:rPr lang="en-US" sz="4000" dirty="0"/>
              <a:t> </a:t>
            </a:r>
            <a:r>
              <a:rPr lang="en-US" sz="4000" dirty="0" err="1"/>
              <a:t>o'z</a:t>
            </a:r>
            <a:r>
              <a:rPr lang="en-US" sz="4000" dirty="0"/>
              <a:t> </a:t>
            </a:r>
            <a:r>
              <a:rPr lang="en-US" sz="4000" dirty="0" err="1"/>
              <a:t>ichiga</a:t>
            </a:r>
            <a:r>
              <a:rPr lang="en-US" sz="4000" dirty="0"/>
              <a:t> </a:t>
            </a:r>
            <a:r>
              <a:rPr lang="en-US" sz="4000" dirty="0" err="1"/>
              <a:t>oladi</a:t>
            </a:r>
            <a:r>
              <a:rPr lang="en-US" sz="4000" dirty="0"/>
              <a:t>, </a:t>
            </a:r>
            <a:r>
              <a:rPr lang="en-US" sz="4000" dirty="0" err="1"/>
              <a:t>ularning</a:t>
            </a:r>
            <a:r>
              <a:rPr lang="en-US" sz="4000" dirty="0"/>
              <a:t> </a:t>
            </a:r>
            <a:r>
              <a:rPr lang="en-US" sz="4000" dirty="0" err="1"/>
              <a:t>hech</a:t>
            </a:r>
            <a:r>
              <a:rPr lang="en-US" sz="4000" dirty="0"/>
              <a:t> </a:t>
            </a:r>
            <a:r>
              <a:rPr lang="en-US" sz="4000" dirty="0" err="1"/>
              <a:t>biri</a:t>
            </a:r>
            <a:r>
              <a:rPr lang="en-US" sz="4000" dirty="0"/>
              <a:t> </a:t>
            </a:r>
            <a:r>
              <a:rPr lang="en-US" sz="4000" dirty="0" err="1"/>
              <a:t>so'z</a:t>
            </a:r>
            <a:r>
              <a:rPr lang="en-US" sz="4000" dirty="0"/>
              <a:t> </a:t>
            </a:r>
            <a:r>
              <a:rPr lang="en-US" sz="4000" dirty="0" err="1"/>
              <a:t>yuridik</a:t>
            </a:r>
            <a:r>
              <a:rPr lang="en-US" sz="4000" dirty="0"/>
              <a:t> </a:t>
            </a:r>
            <a:r>
              <a:rPr lang="en-US" sz="4000" dirty="0" err="1"/>
              <a:t>ma'nosida</a:t>
            </a:r>
            <a:r>
              <a:rPr lang="en-US" sz="4000" dirty="0"/>
              <a:t> </a:t>
            </a:r>
            <a:r>
              <a:rPr lang="en-US" sz="4000" dirty="0" err="1"/>
              <a:t>tadbirkor</a:t>
            </a:r>
            <a:r>
              <a:rPr lang="en-US" sz="4000" dirty="0"/>
              <a:t> </a:t>
            </a:r>
            <a:r>
              <a:rPr lang="en-US" sz="4000" dirty="0" err="1"/>
              <a:t>emas</a:t>
            </a:r>
            <a:r>
              <a:rPr lang="en-US" sz="4000" dirty="0"/>
              <a:t>. </a:t>
            </a:r>
            <a:r>
              <a:rPr lang="en-US" sz="4000" dirty="0" err="1"/>
              <a:t>Bunday</a:t>
            </a:r>
            <a:r>
              <a:rPr lang="en-US" sz="4000" dirty="0"/>
              <a:t> </a:t>
            </a:r>
            <a:r>
              <a:rPr lang="en-US" sz="4000" dirty="0" err="1"/>
              <a:t>savdo</a:t>
            </a:r>
            <a:r>
              <a:rPr lang="en-US" sz="4000" dirty="0"/>
              <a:t> </a:t>
            </a:r>
            <a:r>
              <a:rPr lang="en-US" sz="4000" dirty="0" err="1"/>
              <a:t>uchun</a:t>
            </a:r>
            <a:r>
              <a:rPr lang="en-US" sz="4000" dirty="0"/>
              <a:t> Internet-</a:t>
            </a:r>
            <a:r>
              <a:rPr lang="en-US" sz="4000" dirty="0" err="1"/>
              <a:t>saytlar</a:t>
            </a:r>
            <a:r>
              <a:rPr lang="en-US" sz="4000" dirty="0"/>
              <a:t> - </a:t>
            </a:r>
            <a:r>
              <a:rPr lang="en-US" sz="4000" dirty="0" err="1"/>
              <a:t>bu</a:t>
            </a:r>
            <a:r>
              <a:rPr lang="en-US" sz="4000" dirty="0"/>
              <a:t> </a:t>
            </a:r>
            <a:r>
              <a:rPr lang="en-US" sz="4000" dirty="0" err="1"/>
              <a:t>bozor</a:t>
            </a:r>
            <a:r>
              <a:rPr lang="en-US" sz="4000" dirty="0"/>
              <a:t> </a:t>
            </a:r>
            <a:r>
              <a:rPr lang="en-US" sz="4000" dirty="0" err="1"/>
              <a:t>va</a:t>
            </a:r>
            <a:r>
              <a:rPr lang="en-US" sz="4000" dirty="0"/>
              <a:t> </a:t>
            </a:r>
            <a:r>
              <a:rPr lang="en-US" sz="4000" dirty="0" err="1"/>
              <a:t>gazeta</a:t>
            </a:r>
            <a:r>
              <a:rPr lang="en-US" sz="4000" dirty="0"/>
              <a:t> </a:t>
            </a:r>
            <a:r>
              <a:rPr lang="en-US" sz="4000" dirty="0" err="1"/>
              <a:t>ustunlari</a:t>
            </a:r>
            <a:r>
              <a:rPr lang="en-US" sz="4000" dirty="0"/>
              <a:t> </a:t>
            </a:r>
            <a:r>
              <a:rPr lang="en-US" sz="4000" dirty="0" err="1"/>
              <a:t>o'rtasidagi</a:t>
            </a:r>
            <a:r>
              <a:rPr lang="en-US" sz="4000" dirty="0"/>
              <a:t> </a:t>
            </a:r>
            <a:r>
              <a:rPr lang="en-US" sz="4000" dirty="0" err="1"/>
              <a:t>xoch</a:t>
            </a:r>
            <a:r>
              <a:rPr lang="en-US" sz="4000" dirty="0"/>
              <a:t>.</a:t>
            </a:r>
            <a:endParaRPr lang="ru-RU" sz="40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1098" y="2127379"/>
            <a:ext cx="6106278" cy="4807993"/>
          </a:xfrm>
          <a:prstGeom prst="rect">
            <a:avLst/>
          </a:prstGeom>
          <a:solidFill>
            <a:schemeClr val="accent2">
              <a:lumMod val="20000"/>
              <a:lumOff val="80000"/>
            </a:schemeClr>
          </a:solidFill>
          <a:ln>
            <a:solidFill>
              <a:schemeClr val="tx1"/>
            </a:solidFill>
          </a:ln>
        </p:spPr>
      </p:pic>
    </p:spTree>
    <p:extLst>
      <p:ext uri="{BB962C8B-B14F-4D97-AF65-F5344CB8AC3E}">
        <p14:creationId xmlns:p14="http://schemas.microsoft.com/office/powerpoint/2010/main" val="1989154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1">
              <a:lumMod val="65000"/>
            </a:schemeClr>
          </a:solidFill>
        </p:spPr>
        <p:txBody>
          <a:bodyPr>
            <a:normAutofit/>
          </a:bodyPr>
          <a:lstStyle/>
          <a:p>
            <a:r>
              <a:rPr lang="en-US" b="1" dirty="0" err="1" smtClean="0"/>
              <a:t>Sxema</a:t>
            </a:r>
            <a:r>
              <a:rPr lang="en-US" b="1" dirty="0" smtClean="0"/>
              <a:t> G2B </a:t>
            </a:r>
            <a:r>
              <a:rPr lang="en-US" b="1" dirty="0" err="1" smtClean="0"/>
              <a:t>yoki</a:t>
            </a:r>
            <a:r>
              <a:rPr lang="en-US" b="1" dirty="0" smtClean="0"/>
              <a:t> </a:t>
            </a:r>
            <a:r>
              <a:rPr lang="en-US" b="1" dirty="0" err="1" smtClean="0"/>
              <a:t>davlat-biznes</a:t>
            </a:r>
            <a:endParaRPr lang="ru-RU" b="1" dirty="0"/>
          </a:p>
        </p:txBody>
      </p:sp>
      <p:sp>
        <p:nvSpPr>
          <p:cNvPr id="3" name="Объект 2"/>
          <p:cNvSpPr>
            <a:spLocks noGrp="1"/>
          </p:cNvSpPr>
          <p:nvPr>
            <p:ph idx="1"/>
          </p:nvPr>
        </p:nvSpPr>
        <p:spPr>
          <a:xfrm>
            <a:off x="731520" y="1920239"/>
            <a:ext cx="13167360" cy="5816991"/>
          </a:xfrm>
          <a:solidFill>
            <a:schemeClr val="bg1">
              <a:lumMod val="85000"/>
            </a:schemeClr>
          </a:solidFill>
          <a:ln>
            <a:solidFill>
              <a:schemeClr val="tx1"/>
            </a:solidFill>
          </a:ln>
        </p:spPr>
        <p:txBody>
          <a:bodyPr numCol="2">
            <a:noAutofit/>
          </a:bodyPr>
          <a:lstStyle/>
          <a:p>
            <a:r>
              <a:rPr lang="en-US" sz="3400" dirty="0"/>
              <a:t>"</a:t>
            </a:r>
            <a:r>
              <a:rPr lang="en-US" sz="3400" dirty="0" err="1"/>
              <a:t>Hukumat</a:t>
            </a:r>
            <a:r>
              <a:rPr lang="en-US" sz="3400" dirty="0"/>
              <a:t> </a:t>
            </a:r>
            <a:r>
              <a:rPr lang="en-US" sz="3400" dirty="0" err="1"/>
              <a:t>va</a:t>
            </a:r>
            <a:r>
              <a:rPr lang="en-US" sz="3400" dirty="0"/>
              <a:t> </a:t>
            </a:r>
            <a:r>
              <a:rPr lang="en-US" sz="3400" dirty="0" err="1"/>
              <a:t>tashkilot</a:t>
            </a:r>
            <a:r>
              <a:rPr lang="en-US" sz="3400" dirty="0"/>
              <a:t> </a:t>
            </a:r>
            <a:r>
              <a:rPr lang="en-US" sz="3400" dirty="0" err="1"/>
              <a:t>o'rtasidagi</a:t>
            </a:r>
            <a:r>
              <a:rPr lang="en-US" sz="3400" dirty="0"/>
              <a:t> </a:t>
            </a:r>
            <a:r>
              <a:rPr lang="en-US" sz="3400" dirty="0" err="1"/>
              <a:t>munosabatlar</a:t>
            </a:r>
            <a:r>
              <a:rPr lang="en-US" sz="3400" dirty="0"/>
              <a:t>." </a:t>
            </a:r>
            <a:r>
              <a:rPr lang="en-US" sz="3400" dirty="0" err="1"/>
              <a:t>Institutsional</a:t>
            </a:r>
            <a:r>
              <a:rPr lang="en-US" sz="3400" dirty="0"/>
              <a:t> </a:t>
            </a:r>
            <a:r>
              <a:rPr lang="en-US" sz="3400" dirty="0" err="1"/>
              <a:t>darajada</a:t>
            </a:r>
            <a:r>
              <a:rPr lang="en-US" sz="3400" dirty="0"/>
              <a:t> </a:t>
            </a:r>
            <a:r>
              <a:rPr lang="en-US" sz="3400" dirty="0" err="1"/>
              <a:t>yirik</a:t>
            </a:r>
            <a:r>
              <a:rPr lang="en-US" sz="3400" dirty="0"/>
              <a:t> </a:t>
            </a:r>
            <a:r>
              <a:rPr lang="en-US" sz="3400" dirty="0" err="1"/>
              <a:t>korporatsiyalar</a:t>
            </a:r>
            <a:r>
              <a:rPr lang="en-US" sz="3400" dirty="0"/>
              <a:t> </a:t>
            </a:r>
            <a:r>
              <a:rPr lang="en-US" sz="3400" dirty="0" err="1"/>
              <a:t>va</a:t>
            </a:r>
            <a:r>
              <a:rPr lang="en-US" sz="3400" dirty="0"/>
              <a:t> </a:t>
            </a:r>
            <a:r>
              <a:rPr lang="en-US" sz="3400" dirty="0" err="1"/>
              <a:t>moliyaviy</a:t>
            </a:r>
            <a:r>
              <a:rPr lang="en-US" sz="3400" dirty="0"/>
              <a:t> </a:t>
            </a:r>
            <a:r>
              <a:rPr lang="en-US" sz="3400" dirty="0" err="1"/>
              <a:t>institutlar</a:t>
            </a:r>
            <a:r>
              <a:rPr lang="en-US" sz="3400" dirty="0"/>
              <a:t> </a:t>
            </a:r>
            <a:r>
              <a:rPr lang="en-US" sz="3400" dirty="0" err="1"/>
              <a:t>ichki</a:t>
            </a:r>
            <a:r>
              <a:rPr lang="en-US" sz="3400" dirty="0"/>
              <a:t> </a:t>
            </a:r>
            <a:r>
              <a:rPr lang="en-US" sz="3400" dirty="0" err="1"/>
              <a:t>va</a:t>
            </a:r>
            <a:r>
              <a:rPr lang="en-US" sz="3400" dirty="0"/>
              <a:t> </a:t>
            </a:r>
            <a:r>
              <a:rPr lang="en-US" sz="3400" dirty="0" err="1"/>
              <a:t>xalqaro</a:t>
            </a:r>
            <a:r>
              <a:rPr lang="en-US" sz="3400" dirty="0"/>
              <a:t> </a:t>
            </a:r>
            <a:r>
              <a:rPr lang="en-US" sz="3400" dirty="0" err="1"/>
              <a:t>biznesni</a:t>
            </a:r>
            <a:r>
              <a:rPr lang="en-US" sz="3400" dirty="0"/>
              <a:t> </a:t>
            </a:r>
            <a:r>
              <a:rPr lang="en-US" sz="3400" dirty="0" err="1"/>
              <a:t>osonlashtirish</a:t>
            </a:r>
            <a:r>
              <a:rPr lang="en-US" sz="3400" dirty="0"/>
              <a:t> </a:t>
            </a:r>
            <a:r>
              <a:rPr lang="en-US" sz="3400" dirty="0" err="1"/>
              <a:t>uchun</a:t>
            </a:r>
            <a:r>
              <a:rPr lang="en-US" sz="3400" dirty="0"/>
              <a:t> </a:t>
            </a:r>
            <a:r>
              <a:rPr lang="en-US" sz="3400" dirty="0" err="1"/>
              <a:t>moliyaviy</a:t>
            </a:r>
            <a:r>
              <a:rPr lang="en-US" sz="3400" dirty="0"/>
              <a:t> </a:t>
            </a:r>
            <a:r>
              <a:rPr lang="en-US" sz="3400" dirty="0" err="1"/>
              <a:t>ma'lumotlar</a:t>
            </a:r>
            <a:r>
              <a:rPr lang="en-US" sz="3400" dirty="0"/>
              <a:t> </a:t>
            </a:r>
            <a:r>
              <a:rPr lang="en-US" sz="3400" dirty="0" err="1"/>
              <a:t>almashish</a:t>
            </a:r>
            <a:r>
              <a:rPr lang="en-US" sz="3400" dirty="0"/>
              <a:t> </a:t>
            </a:r>
            <a:r>
              <a:rPr lang="en-US" sz="3400" dirty="0" err="1"/>
              <a:t>uchun</a:t>
            </a:r>
            <a:r>
              <a:rPr lang="en-US" sz="3400" dirty="0"/>
              <a:t> </a:t>
            </a:r>
            <a:r>
              <a:rPr lang="en-US" sz="3400" dirty="0" err="1"/>
              <a:t>Internetdan</a:t>
            </a:r>
            <a:r>
              <a:rPr lang="en-US" sz="3400" dirty="0"/>
              <a:t> </a:t>
            </a:r>
            <a:r>
              <a:rPr lang="en-US" sz="3400" dirty="0" err="1"/>
              <a:t>foydalanadilar</a:t>
            </a:r>
            <a:r>
              <a:rPr lang="en-US" sz="3400" dirty="0"/>
              <a:t>. </a:t>
            </a:r>
            <a:r>
              <a:rPr lang="en-US" sz="3400" dirty="0" err="1"/>
              <a:t>Ma'lumotlarning</a:t>
            </a:r>
            <a:r>
              <a:rPr lang="en-US" sz="3400" dirty="0"/>
              <a:t> </a:t>
            </a:r>
            <a:r>
              <a:rPr lang="en-US" sz="3400" dirty="0" err="1"/>
              <a:t>yaxlitligi</a:t>
            </a:r>
            <a:r>
              <a:rPr lang="en-US" sz="3400" dirty="0"/>
              <a:t> </a:t>
            </a:r>
            <a:r>
              <a:rPr lang="en-US" sz="3400" dirty="0" err="1"/>
              <a:t>va</a:t>
            </a:r>
            <a:r>
              <a:rPr lang="en-US" sz="3400" dirty="0"/>
              <a:t> </a:t>
            </a:r>
            <a:r>
              <a:rPr lang="en-US" sz="3400" dirty="0" err="1"/>
              <a:t>xavfsizligi</a:t>
            </a:r>
            <a:r>
              <a:rPr lang="en-US" sz="3400" dirty="0"/>
              <a:t> </a:t>
            </a:r>
            <a:r>
              <a:rPr lang="en-US" sz="3400" dirty="0" err="1"/>
              <a:t>elektron</a:t>
            </a:r>
            <a:r>
              <a:rPr lang="en-US" sz="3400" dirty="0"/>
              <a:t> </a:t>
            </a:r>
            <a:r>
              <a:rPr lang="en-US" sz="3400" dirty="0" err="1"/>
              <a:t>tijoratning</a:t>
            </a:r>
            <a:r>
              <a:rPr lang="en-US" sz="3400" dirty="0"/>
              <a:t> </a:t>
            </a:r>
            <a:r>
              <a:rPr lang="en-US" sz="3400" dirty="0" err="1"/>
              <a:t>dolzarb</a:t>
            </a:r>
            <a:r>
              <a:rPr lang="en-US" sz="3400" dirty="0"/>
              <a:t> </a:t>
            </a:r>
            <a:r>
              <a:rPr lang="en-US" sz="3400" dirty="0" err="1"/>
              <a:t>muammolari</a:t>
            </a:r>
            <a:r>
              <a:rPr lang="en-US" sz="3400" dirty="0"/>
              <a:t>.</a:t>
            </a:r>
            <a:endParaRPr lang="ru-RU" sz="3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0413" y="2300198"/>
            <a:ext cx="5875853" cy="4747716"/>
          </a:xfrm>
          <a:prstGeom prst="rect">
            <a:avLst/>
          </a:prstGeom>
          <a:ln>
            <a:solidFill>
              <a:schemeClr val="tx1"/>
            </a:solidFill>
          </a:ln>
        </p:spPr>
      </p:pic>
    </p:spTree>
    <p:extLst>
      <p:ext uri="{BB962C8B-B14F-4D97-AF65-F5344CB8AC3E}">
        <p14:creationId xmlns:p14="http://schemas.microsoft.com/office/powerpoint/2010/main" val="2355114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1520" y="492369"/>
            <a:ext cx="13167360" cy="7244862"/>
          </a:xfrm>
          <a:solidFill>
            <a:schemeClr val="accent4">
              <a:lumMod val="40000"/>
              <a:lumOff val="60000"/>
            </a:schemeClr>
          </a:solidFill>
          <a:ln>
            <a:solidFill>
              <a:schemeClr val="tx1"/>
            </a:solidFill>
          </a:ln>
        </p:spPr>
        <p:txBody>
          <a:bodyPr numCol="1"/>
          <a:lstStyle/>
          <a:p>
            <a:pPr marL="0" indent="0" algn="ctr">
              <a:buNone/>
            </a:pPr>
            <a:r>
              <a:rPr lang="en-US" sz="4000" b="1" dirty="0" err="1"/>
              <a:t>Elektron</a:t>
            </a:r>
            <a:r>
              <a:rPr lang="en-US" sz="4000" b="1" dirty="0"/>
              <a:t> </a:t>
            </a:r>
            <a:r>
              <a:rPr lang="en-US" sz="4000" b="1" dirty="0" err="1"/>
              <a:t>tijorat</a:t>
            </a:r>
            <a:r>
              <a:rPr lang="en-US" sz="4000" b="1" dirty="0"/>
              <a:t> </a:t>
            </a:r>
            <a:r>
              <a:rPr lang="en-US" sz="4000" b="1" dirty="0" err="1"/>
              <a:t>maqsadlari</a:t>
            </a:r>
            <a:r>
              <a:rPr lang="en-US" sz="4000" b="1" dirty="0"/>
              <a:t> </a:t>
            </a:r>
            <a:r>
              <a:rPr lang="ru-RU" sz="4000" b="1" dirty="0" smtClean="0"/>
              <a:t>:</a:t>
            </a:r>
          </a:p>
          <a:p>
            <a:r>
              <a:rPr lang="en-US" sz="4000" dirty="0" err="1"/>
              <a:t>tannarxni</a:t>
            </a:r>
            <a:r>
              <a:rPr lang="en-US" sz="4000" dirty="0"/>
              <a:t> </a:t>
            </a:r>
            <a:r>
              <a:rPr lang="en-US" sz="4000" dirty="0" err="1"/>
              <a:t>pasaytirish</a:t>
            </a:r>
            <a:r>
              <a:rPr lang="en-US" sz="4000" dirty="0"/>
              <a:t>;</a:t>
            </a:r>
          </a:p>
          <a:p>
            <a:r>
              <a:rPr lang="en-US" sz="4000" dirty="0" err="1"/>
              <a:t>ishlab</a:t>
            </a:r>
            <a:r>
              <a:rPr lang="en-US" sz="4000" dirty="0"/>
              <a:t> </a:t>
            </a:r>
            <a:r>
              <a:rPr lang="en-US" sz="4000" dirty="0" err="1"/>
              <a:t>chiqarish</a:t>
            </a:r>
            <a:r>
              <a:rPr lang="en-US" sz="4000" dirty="0"/>
              <a:t> </a:t>
            </a:r>
            <a:r>
              <a:rPr lang="en-US" sz="4000" dirty="0" err="1"/>
              <a:t>vaqtini</a:t>
            </a:r>
            <a:r>
              <a:rPr lang="en-US" sz="4000" dirty="0"/>
              <a:t> </a:t>
            </a:r>
            <a:r>
              <a:rPr lang="en-US" sz="4000" dirty="0" err="1"/>
              <a:t>qisqartirish</a:t>
            </a:r>
            <a:r>
              <a:rPr lang="en-US" sz="4000" dirty="0"/>
              <a:t>;</a:t>
            </a:r>
          </a:p>
          <a:p>
            <a:r>
              <a:rPr lang="en-US" sz="4000" dirty="0" err="1"/>
              <a:t>mijozlarning</a:t>
            </a:r>
            <a:r>
              <a:rPr lang="en-US" sz="4000" dirty="0"/>
              <a:t> </a:t>
            </a:r>
            <a:r>
              <a:rPr lang="en-US" sz="4000" dirty="0" err="1"/>
              <a:t>talablarini</a:t>
            </a:r>
            <a:r>
              <a:rPr lang="en-US" sz="4000" dirty="0"/>
              <a:t> </a:t>
            </a:r>
            <a:r>
              <a:rPr lang="en-US" sz="4000" dirty="0" err="1"/>
              <a:t>tezlashtirish</a:t>
            </a:r>
            <a:r>
              <a:rPr lang="en-US" sz="4000" dirty="0"/>
              <a:t>;</a:t>
            </a:r>
          </a:p>
          <a:p>
            <a:r>
              <a:rPr lang="en-US" sz="4000" dirty="0" err="1"/>
              <a:t>xizmat</a:t>
            </a:r>
            <a:r>
              <a:rPr lang="en-US" sz="4000" dirty="0"/>
              <a:t> </a:t>
            </a:r>
            <a:r>
              <a:rPr lang="en-US" sz="4000" dirty="0" err="1"/>
              <a:t>ko'rsatish</a:t>
            </a:r>
            <a:r>
              <a:rPr lang="en-US" sz="4000" dirty="0"/>
              <a:t> </a:t>
            </a:r>
            <a:r>
              <a:rPr lang="en-US" sz="4000" dirty="0" err="1"/>
              <a:t>sifatini</a:t>
            </a:r>
            <a:r>
              <a:rPr lang="en-US" sz="4000" dirty="0"/>
              <a:t> </a:t>
            </a:r>
            <a:r>
              <a:rPr lang="en-US" sz="4000" dirty="0" err="1"/>
              <a:t>oshirish</a:t>
            </a:r>
            <a:r>
              <a:rPr lang="en-US" sz="4000" dirty="0"/>
              <a:t>.</a:t>
            </a:r>
            <a:endParaRPr lang="ru-RU" sz="40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681" y="4424289"/>
            <a:ext cx="8525747" cy="3110746"/>
          </a:xfrm>
          <a:prstGeom prst="rect">
            <a:avLst/>
          </a:prstGeom>
          <a:solidFill>
            <a:srgbClr val="FFFF00"/>
          </a:solidFill>
        </p:spPr>
      </p:pic>
    </p:spTree>
    <p:extLst>
      <p:ext uri="{BB962C8B-B14F-4D97-AF65-F5344CB8AC3E}">
        <p14:creationId xmlns:p14="http://schemas.microsoft.com/office/powerpoint/2010/main" val="2109689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1520" y="329566"/>
            <a:ext cx="13167360" cy="908391"/>
          </a:xfrm>
          <a:solidFill>
            <a:schemeClr val="accent1">
              <a:lumMod val="60000"/>
              <a:lumOff val="40000"/>
            </a:schemeClr>
          </a:solidFill>
          <a:ln>
            <a:solidFill>
              <a:schemeClr val="tx1"/>
            </a:solidFill>
          </a:ln>
        </p:spPr>
        <p:txBody>
          <a:bodyPr>
            <a:normAutofit/>
          </a:bodyPr>
          <a:lstStyle/>
          <a:p>
            <a:r>
              <a:rPr lang="en-US" sz="4000" b="1" dirty="0" err="1" smtClean="0"/>
              <a:t>An</a:t>
            </a:r>
            <a:r>
              <a:rPr lang="en-US" sz="4000" b="1" dirty="0" err="1"/>
              <a:t>anaviy</a:t>
            </a:r>
            <a:r>
              <a:rPr lang="en-US" sz="4000" b="1" dirty="0"/>
              <a:t> </a:t>
            </a:r>
            <a:r>
              <a:rPr lang="en-US" sz="4000" b="1" dirty="0" err="1"/>
              <a:t>tijorat</a:t>
            </a:r>
            <a:r>
              <a:rPr lang="en-US" sz="4000" b="1" dirty="0"/>
              <a:t> </a:t>
            </a:r>
            <a:r>
              <a:rPr lang="en-US" sz="4000" b="1" dirty="0" err="1"/>
              <a:t>va</a:t>
            </a:r>
            <a:r>
              <a:rPr lang="en-US" sz="4000" b="1" dirty="0"/>
              <a:t> </a:t>
            </a:r>
            <a:r>
              <a:rPr lang="en-US" sz="4000" b="1" dirty="0" err="1"/>
              <a:t>elektron</a:t>
            </a:r>
            <a:r>
              <a:rPr lang="en-US" sz="4000" b="1" dirty="0"/>
              <a:t> </a:t>
            </a:r>
            <a:r>
              <a:rPr lang="en-US" sz="4000" b="1" dirty="0" err="1"/>
              <a:t>tijorat</a:t>
            </a:r>
            <a:r>
              <a:rPr lang="en-US" sz="4000" b="1" dirty="0"/>
              <a:t> </a:t>
            </a:r>
            <a:r>
              <a:rPr lang="en-US" sz="4000" b="1" dirty="0" err="1"/>
              <a:t>ortasidagi</a:t>
            </a:r>
            <a:r>
              <a:rPr lang="en-US" sz="4000" b="1" dirty="0"/>
              <a:t> </a:t>
            </a:r>
            <a:r>
              <a:rPr lang="en-US" sz="4000" b="1" dirty="0" err="1"/>
              <a:t>bogliqlik</a:t>
            </a:r>
            <a:r>
              <a:rPr lang="en-US" sz="4000" b="1" dirty="0"/>
              <a:t>.</a:t>
            </a:r>
            <a:endParaRPr lang="ru-RU" sz="4000" b="1" dirty="0"/>
          </a:p>
        </p:txBody>
      </p:sp>
      <p:sp>
        <p:nvSpPr>
          <p:cNvPr id="3" name="Объект 2"/>
          <p:cNvSpPr>
            <a:spLocks noGrp="1"/>
          </p:cNvSpPr>
          <p:nvPr>
            <p:ph idx="1"/>
          </p:nvPr>
        </p:nvSpPr>
        <p:spPr>
          <a:xfrm>
            <a:off x="748070" y="1237957"/>
            <a:ext cx="13167360" cy="6513341"/>
          </a:xfrm>
          <a:solidFill>
            <a:schemeClr val="accent6">
              <a:lumMod val="20000"/>
              <a:lumOff val="80000"/>
            </a:schemeClr>
          </a:solidFill>
          <a:ln>
            <a:solidFill>
              <a:schemeClr val="tx1"/>
            </a:solidFill>
          </a:ln>
        </p:spPr>
        <p:txBody>
          <a:bodyPr>
            <a:normAutofit/>
          </a:bodyPr>
          <a:lstStyle/>
          <a:p>
            <a:pPr marL="0" indent="0">
              <a:buNone/>
            </a:pPr>
            <a:r>
              <a:rPr lang="en-US" dirty="0" err="1"/>
              <a:t>Ananaviy</a:t>
            </a:r>
            <a:r>
              <a:rPr lang="en-US" dirty="0"/>
              <a:t> </a:t>
            </a:r>
            <a:r>
              <a:rPr lang="en-US" dirty="0" err="1"/>
              <a:t>tijorat</a:t>
            </a:r>
            <a:r>
              <a:rPr lang="en-US" dirty="0"/>
              <a:t> </a:t>
            </a:r>
            <a:r>
              <a:rPr lang="en-US" dirty="0" err="1"/>
              <a:t>bozorida</a:t>
            </a:r>
            <a:r>
              <a:rPr lang="en-US" dirty="0"/>
              <a:t> </a:t>
            </a:r>
            <a:r>
              <a:rPr lang="en-US" dirty="0" err="1"/>
              <a:t>bolganidek</a:t>
            </a:r>
            <a:r>
              <a:rPr lang="en-US" dirty="0"/>
              <a:t>, </a:t>
            </a:r>
            <a:r>
              <a:rPr lang="en-US" dirty="0" err="1"/>
              <a:t>elektron</a:t>
            </a:r>
            <a:r>
              <a:rPr lang="en-US" dirty="0"/>
              <a:t> </a:t>
            </a:r>
            <a:r>
              <a:rPr lang="en-US" dirty="0" err="1"/>
              <a:t>tijorat</a:t>
            </a:r>
            <a:r>
              <a:rPr lang="en-US" dirty="0"/>
              <a:t> </a:t>
            </a:r>
            <a:r>
              <a:rPr lang="en-US" dirty="0" err="1"/>
              <a:t>bozorining</a:t>
            </a:r>
            <a:r>
              <a:rPr lang="en-US" dirty="0"/>
              <a:t> </a:t>
            </a:r>
            <a:r>
              <a:rPr lang="en-US" dirty="0" err="1"/>
              <a:t>asosiy</a:t>
            </a:r>
            <a:r>
              <a:rPr lang="en-US" dirty="0"/>
              <a:t> </a:t>
            </a:r>
            <a:r>
              <a:rPr lang="en-US" dirty="0" err="1"/>
              <a:t>ishtirokchilari</a:t>
            </a:r>
            <a:r>
              <a:rPr lang="en-US" dirty="0"/>
              <a:t> </a:t>
            </a:r>
            <a:r>
              <a:rPr lang="en-US" dirty="0" err="1"/>
              <a:t>tashkilot</a:t>
            </a:r>
            <a:r>
              <a:rPr lang="en-US" dirty="0"/>
              <a:t>, </a:t>
            </a:r>
            <a:r>
              <a:rPr lang="en-US" dirty="0" err="1"/>
              <a:t>taminotchilar</a:t>
            </a:r>
            <a:r>
              <a:rPr lang="en-US" dirty="0"/>
              <a:t> </a:t>
            </a:r>
            <a:r>
              <a:rPr lang="en-US" dirty="0" err="1"/>
              <a:t>va</a:t>
            </a:r>
            <a:r>
              <a:rPr lang="en-US" dirty="0"/>
              <a:t> </a:t>
            </a:r>
            <a:r>
              <a:rPr lang="en-US" dirty="0" err="1"/>
              <a:t>tovar</a:t>
            </a:r>
            <a:r>
              <a:rPr lang="en-US" dirty="0"/>
              <a:t> </a:t>
            </a:r>
            <a:r>
              <a:rPr lang="en-US" dirty="0" err="1"/>
              <a:t>hamda</a:t>
            </a:r>
            <a:r>
              <a:rPr lang="en-US" dirty="0"/>
              <a:t> </a:t>
            </a:r>
            <a:r>
              <a:rPr lang="en-US" dirty="0" err="1"/>
              <a:t>xizmatlar</a:t>
            </a:r>
            <a:r>
              <a:rPr lang="en-US" dirty="0"/>
              <a:t> </a:t>
            </a:r>
            <a:r>
              <a:rPr lang="en-US" dirty="0" err="1"/>
              <a:t>istemolchilardir</a:t>
            </a:r>
            <a:r>
              <a:rPr lang="en-US" dirty="0"/>
              <a:t>. </a:t>
            </a:r>
            <a:r>
              <a:rPr lang="en-US" dirty="0" err="1"/>
              <a:t>Elektron</a:t>
            </a:r>
            <a:r>
              <a:rPr lang="en-US" dirty="0"/>
              <a:t> </a:t>
            </a:r>
            <a:r>
              <a:rPr lang="en-US" dirty="0" err="1"/>
              <a:t>bozorda</a:t>
            </a:r>
            <a:r>
              <a:rPr lang="en-US" dirty="0"/>
              <a:t> </a:t>
            </a:r>
            <a:r>
              <a:rPr lang="en-US" dirty="0" err="1"/>
              <a:t>korxona</a:t>
            </a:r>
            <a:r>
              <a:rPr lang="en-US" dirty="0"/>
              <a:t> </a:t>
            </a:r>
            <a:r>
              <a:rPr lang="en-US" dirty="0" err="1"/>
              <a:t>muvaffaqiyatli</a:t>
            </a:r>
            <a:r>
              <a:rPr lang="en-US" dirty="0"/>
              <a:t> </a:t>
            </a:r>
            <a:r>
              <a:rPr lang="en-US" dirty="0" err="1"/>
              <a:t>faoliyat</a:t>
            </a:r>
            <a:r>
              <a:rPr lang="en-US" dirty="0"/>
              <a:t> </a:t>
            </a:r>
            <a:r>
              <a:rPr lang="en-US" dirty="0" err="1"/>
              <a:t>yuritishi</a:t>
            </a:r>
            <a:r>
              <a:rPr lang="en-US" dirty="0"/>
              <a:t> </a:t>
            </a:r>
            <a:r>
              <a:rPr lang="en-US" dirty="0" err="1"/>
              <a:t>uchun</a:t>
            </a:r>
            <a:r>
              <a:rPr lang="en-US" dirty="0"/>
              <a:t> u </a:t>
            </a:r>
            <a:r>
              <a:rPr lang="en-US" dirty="0" err="1"/>
              <a:t>rivojlangan</a:t>
            </a:r>
            <a:r>
              <a:rPr lang="en-US" dirty="0"/>
              <a:t> </a:t>
            </a:r>
            <a:r>
              <a:rPr lang="en-US" dirty="0" err="1"/>
              <a:t>korporativ</a:t>
            </a:r>
            <a:r>
              <a:rPr lang="en-US" dirty="0"/>
              <a:t> </a:t>
            </a:r>
            <a:r>
              <a:rPr lang="en-US" dirty="0" err="1"/>
              <a:t>axborot</a:t>
            </a:r>
            <a:r>
              <a:rPr lang="en-US" dirty="0"/>
              <a:t> </a:t>
            </a:r>
            <a:r>
              <a:rPr lang="en-US" dirty="0" err="1"/>
              <a:t>tizimiga</a:t>
            </a:r>
            <a:r>
              <a:rPr lang="en-US" dirty="0"/>
              <a:t> </a:t>
            </a:r>
            <a:r>
              <a:rPr lang="en-US" dirty="0" err="1"/>
              <a:t>ega</a:t>
            </a:r>
            <a:r>
              <a:rPr lang="en-US" dirty="0"/>
              <a:t> </a:t>
            </a:r>
            <a:r>
              <a:rPr lang="en-US" dirty="0" err="1"/>
              <a:t>bolishi</a:t>
            </a:r>
            <a:r>
              <a:rPr lang="en-US" dirty="0"/>
              <a:t> </a:t>
            </a:r>
            <a:r>
              <a:rPr lang="en-US" dirty="0" err="1"/>
              <a:t>kerak</a:t>
            </a:r>
            <a:r>
              <a:rPr lang="en-US" dirty="0"/>
              <a:t>. Bu </a:t>
            </a:r>
            <a:r>
              <a:rPr lang="en-US" dirty="0" err="1"/>
              <a:t>tizim</a:t>
            </a:r>
            <a:r>
              <a:rPr lang="en-US" dirty="0"/>
              <a:t> </a:t>
            </a:r>
            <a:r>
              <a:rPr lang="en-US" dirty="0" err="1"/>
              <a:t>asosiy</a:t>
            </a:r>
            <a:r>
              <a:rPr lang="en-US" dirty="0"/>
              <a:t> </a:t>
            </a:r>
            <a:r>
              <a:rPr lang="en-US" dirty="0" err="1"/>
              <a:t>biznes</a:t>
            </a:r>
            <a:r>
              <a:rPr lang="en-US" dirty="0"/>
              <a:t> </a:t>
            </a:r>
            <a:r>
              <a:rPr lang="en-US" dirty="0" err="1"/>
              <a:t>jarayonlarni</a:t>
            </a:r>
            <a:r>
              <a:rPr lang="en-US" dirty="0"/>
              <a:t> </a:t>
            </a:r>
            <a:r>
              <a:rPr lang="en-US" dirty="0" err="1"/>
              <a:t>qollab-quvvatlanadi</a:t>
            </a:r>
            <a:r>
              <a:rPr lang="en-US" dirty="0"/>
              <a:t> </a:t>
            </a:r>
            <a:r>
              <a:rPr lang="en-US" dirty="0" err="1"/>
              <a:t>va</a:t>
            </a:r>
            <a:r>
              <a:rPr lang="en-US" dirty="0"/>
              <a:t> </a:t>
            </a:r>
            <a:r>
              <a:rPr lang="en-US" dirty="0" err="1"/>
              <a:t>internetga</a:t>
            </a:r>
            <a:r>
              <a:rPr lang="en-US" dirty="0"/>
              <a:t> </a:t>
            </a:r>
            <a:r>
              <a:rPr lang="en-US" dirty="0" err="1"/>
              <a:t>chiqish</a:t>
            </a:r>
            <a:r>
              <a:rPr lang="en-US" dirty="0"/>
              <a:t> </a:t>
            </a:r>
            <a:r>
              <a:rPr lang="en-US" dirty="0" err="1"/>
              <a:t>uchun</a:t>
            </a:r>
            <a:r>
              <a:rPr lang="en-US" dirty="0"/>
              <a:t> </a:t>
            </a:r>
            <a:r>
              <a:rPr lang="en-US" dirty="0" err="1"/>
              <a:t>kichik</a:t>
            </a:r>
            <a:r>
              <a:rPr lang="en-US" dirty="0"/>
              <a:t> </a:t>
            </a:r>
            <a:r>
              <a:rPr lang="en-US" dirty="0" err="1"/>
              <a:t>tizimga</a:t>
            </a:r>
            <a:r>
              <a:rPr lang="en-US" dirty="0"/>
              <a:t> </a:t>
            </a:r>
            <a:r>
              <a:rPr lang="en-US" dirty="0" err="1"/>
              <a:t>ega</a:t>
            </a:r>
            <a:r>
              <a:rPr lang="en-US" dirty="0"/>
              <a:t>. U </a:t>
            </a:r>
            <a:r>
              <a:rPr lang="en-US" dirty="0" err="1"/>
              <a:t>orqali</a:t>
            </a:r>
            <a:r>
              <a:rPr lang="en-US" dirty="0"/>
              <a:t> </a:t>
            </a:r>
            <a:r>
              <a:rPr lang="en-US" dirty="0" err="1"/>
              <a:t>elektron</a:t>
            </a:r>
            <a:r>
              <a:rPr lang="en-US" dirty="0"/>
              <a:t> </a:t>
            </a:r>
            <a:r>
              <a:rPr lang="en-US" dirty="0" err="1"/>
              <a:t>biznes</a:t>
            </a:r>
            <a:r>
              <a:rPr lang="en-US" dirty="0"/>
              <a:t> </a:t>
            </a:r>
            <a:r>
              <a:rPr lang="en-US" dirty="0" err="1"/>
              <a:t>sohasida</a:t>
            </a:r>
            <a:r>
              <a:rPr lang="en-US" dirty="0"/>
              <a:t> </a:t>
            </a:r>
            <a:r>
              <a:rPr lang="en-US" dirty="0" err="1"/>
              <a:t>tashkilot</a:t>
            </a:r>
            <a:r>
              <a:rPr lang="en-US" dirty="0"/>
              <a:t> </a:t>
            </a:r>
            <a:r>
              <a:rPr lang="en-US" dirty="0" err="1"/>
              <a:t>oz</a:t>
            </a:r>
            <a:r>
              <a:rPr lang="en-US" dirty="0"/>
              <a:t> </a:t>
            </a:r>
            <a:r>
              <a:rPr lang="en-US" dirty="0" err="1"/>
              <a:t>vazifalarini</a:t>
            </a:r>
            <a:r>
              <a:rPr lang="en-US" dirty="0"/>
              <a:t> </a:t>
            </a:r>
            <a:r>
              <a:rPr lang="en-US" dirty="0" err="1"/>
              <a:t>amalga</a:t>
            </a:r>
            <a:r>
              <a:rPr lang="en-US" dirty="0"/>
              <a:t> </a:t>
            </a:r>
            <a:r>
              <a:rPr lang="en-US" dirty="0" err="1"/>
              <a:t>oshiriladi</a:t>
            </a:r>
            <a:r>
              <a:rPr lang="en-US" dirty="0"/>
              <a:t>.</a:t>
            </a: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4395" y="4360986"/>
            <a:ext cx="6532563" cy="3277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3044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1520" y="515590"/>
            <a:ext cx="13167360" cy="6835806"/>
          </a:xfrm>
          <a:solidFill>
            <a:schemeClr val="accent3">
              <a:lumMod val="20000"/>
              <a:lumOff val="80000"/>
            </a:schemeClr>
          </a:solidFill>
          <a:ln>
            <a:solidFill>
              <a:schemeClr val="tx1"/>
            </a:solidFill>
          </a:ln>
        </p:spPr>
        <p:txBody>
          <a:bodyPr>
            <a:normAutofit/>
          </a:bodyPr>
          <a:lstStyle/>
          <a:p>
            <a:pPr marL="0" indent="0" algn="ctr">
              <a:buNone/>
            </a:pPr>
            <a:r>
              <a:rPr lang="en-US" sz="4800" dirty="0" err="1"/>
              <a:t>Elektron</a:t>
            </a:r>
            <a:r>
              <a:rPr lang="en-US" sz="4800" dirty="0"/>
              <a:t> </a:t>
            </a:r>
            <a:r>
              <a:rPr lang="en-US" sz="4800" dirty="0" err="1"/>
              <a:t>biznesni</a:t>
            </a:r>
            <a:r>
              <a:rPr lang="en-US" sz="4800" dirty="0"/>
              <a:t> </a:t>
            </a:r>
            <a:r>
              <a:rPr lang="en-US" sz="4800" dirty="0" err="1"/>
              <a:t>tashkil</a:t>
            </a:r>
            <a:r>
              <a:rPr lang="en-US" sz="4800" dirty="0"/>
              <a:t> </a:t>
            </a:r>
            <a:r>
              <a:rPr lang="en-US" sz="4800" dirty="0" err="1"/>
              <a:t>etish</a:t>
            </a:r>
            <a:r>
              <a:rPr lang="en-US" sz="4800" dirty="0"/>
              <a:t> </a:t>
            </a:r>
            <a:r>
              <a:rPr lang="en-US" sz="4800" dirty="0" err="1"/>
              <a:t>asosiy</a:t>
            </a:r>
            <a:r>
              <a:rPr lang="en-US" sz="4800" dirty="0"/>
              <a:t> </a:t>
            </a:r>
            <a:r>
              <a:rPr lang="en-US" sz="4800" dirty="0" err="1"/>
              <a:t>modellarining</a:t>
            </a:r>
            <a:r>
              <a:rPr lang="en-US" sz="4800" dirty="0"/>
              <a:t> o</a:t>
            </a:r>
            <a:r>
              <a:rPr lang="en-US" sz="4800" dirty="0"/>
              <a:t> ' </a:t>
            </a:r>
            <a:r>
              <a:rPr lang="en-US" sz="4800" dirty="0" err="1"/>
              <a:t>zaro</a:t>
            </a:r>
            <a:r>
              <a:rPr lang="en-US" sz="4800" dirty="0"/>
              <a:t> </a:t>
            </a:r>
            <a:r>
              <a:rPr lang="en-US" sz="4800" dirty="0" err="1"/>
              <a:t>munosabati</a:t>
            </a:r>
            <a:r>
              <a:rPr lang="en-US" sz="4800" dirty="0"/>
              <a:t>.</a:t>
            </a:r>
          </a:p>
          <a:p>
            <a:pPr marL="0" indent="0" algn="ctr">
              <a:buNone/>
            </a:pPr>
            <a:endParaRPr lang="en-US" sz="4800" dirty="0"/>
          </a:p>
        </p:txBody>
      </p:sp>
      <p:sp>
        <p:nvSpPr>
          <p:cNvPr id="4" name="Прямоугольник 3"/>
          <p:cNvSpPr/>
          <p:nvPr/>
        </p:nvSpPr>
        <p:spPr>
          <a:xfrm>
            <a:off x="1669773" y="3509933"/>
            <a:ext cx="1728192" cy="1901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r>
              <a:rPr lang="ru-RU" sz="2800" b="1" dirty="0" err="1"/>
              <a:t>Biznes-jarayon</a:t>
            </a:r>
            <a:r>
              <a:rPr lang="ru-RU" sz="2800" b="1" dirty="0"/>
              <a:t> </a:t>
            </a:r>
            <a:r>
              <a:rPr lang="ru-RU" b="1" dirty="0"/>
              <a:t>1</a:t>
            </a:r>
            <a:endParaRPr lang="ru-RU" dirty="0"/>
          </a:p>
        </p:txBody>
      </p:sp>
      <p:sp>
        <p:nvSpPr>
          <p:cNvPr id="8" name="Овал 7"/>
          <p:cNvSpPr/>
          <p:nvPr/>
        </p:nvSpPr>
        <p:spPr>
          <a:xfrm>
            <a:off x="6163072" y="3618543"/>
            <a:ext cx="2765107" cy="16837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r>
              <a:rPr lang="en-US" sz="2400" dirty="0"/>
              <a:t>Internet (EDI)</a:t>
            </a:r>
            <a:endParaRPr lang="ru-RU" sz="2400" dirty="0"/>
          </a:p>
        </p:txBody>
      </p:sp>
      <p:cxnSp>
        <p:nvCxnSpPr>
          <p:cNvPr id="10" name="Прямая со стрелкой 9"/>
          <p:cNvCxnSpPr>
            <a:stCxn id="8" idx="2"/>
          </p:cNvCxnSpPr>
          <p:nvPr/>
        </p:nvCxnSpPr>
        <p:spPr>
          <a:xfrm flipH="1">
            <a:off x="5163267" y="4460438"/>
            <a:ext cx="99980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stCxn id="8" idx="6"/>
          </p:cNvCxnSpPr>
          <p:nvPr/>
        </p:nvCxnSpPr>
        <p:spPr>
          <a:xfrm flipV="1">
            <a:off x="8928179" y="4460438"/>
            <a:ext cx="1036915"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3397966" y="3509933"/>
            <a:ext cx="1765301" cy="1901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r>
              <a:rPr lang="en-US" sz="2400" dirty="0"/>
              <a:t>Internet </a:t>
            </a:r>
            <a:r>
              <a:rPr lang="en-US" sz="2400" dirty="0" err="1"/>
              <a:t>shlyuzi</a:t>
            </a:r>
            <a:endParaRPr lang="ru-RU" sz="2400" dirty="0"/>
          </a:p>
        </p:txBody>
      </p:sp>
      <p:sp>
        <p:nvSpPr>
          <p:cNvPr id="23" name="Прямоугольник 22"/>
          <p:cNvSpPr/>
          <p:nvPr/>
        </p:nvSpPr>
        <p:spPr>
          <a:xfrm>
            <a:off x="10080308" y="3491974"/>
            <a:ext cx="1765301" cy="19189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r>
              <a:rPr lang="ru-RU" sz="2400" b="1" dirty="0" err="1"/>
              <a:t>Internet</a:t>
            </a:r>
            <a:r>
              <a:rPr lang="ru-RU" sz="2400" b="1" dirty="0"/>
              <a:t> </a:t>
            </a:r>
            <a:r>
              <a:rPr lang="ru-RU" sz="2400" b="1" dirty="0" err="1"/>
              <a:t>shlyuzi</a:t>
            </a:r>
            <a:endParaRPr lang="ru-RU" sz="2400" dirty="0"/>
          </a:p>
        </p:txBody>
      </p:sp>
      <p:sp>
        <p:nvSpPr>
          <p:cNvPr id="24" name="Прямоугольник 23"/>
          <p:cNvSpPr/>
          <p:nvPr/>
        </p:nvSpPr>
        <p:spPr>
          <a:xfrm>
            <a:off x="11843190" y="3509933"/>
            <a:ext cx="1923928" cy="19189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r>
              <a:rPr lang="ru-RU" sz="2400" b="1" dirty="0" err="1"/>
              <a:t>Biznes-jarayon</a:t>
            </a:r>
            <a:r>
              <a:rPr lang="ru-RU" sz="2400" b="1" dirty="0"/>
              <a:t> 2 </a:t>
            </a:r>
            <a:endParaRPr lang="ru-RU" sz="2400" dirty="0"/>
          </a:p>
        </p:txBody>
      </p:sp>
    </p:spTree>
    <p:extLst>
      <p:ext uri="{BB962C8B-B14F-4D97-AF65-F5344CB8AC3E}">
        <p14:creationId xmlns:p14="http://schemas.microsoft.com/office/powerpoint/2010/main" val="41843172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8301" y="520505"/>
            <a:ext cx="13533120" cy="7323260"/>
          </a:xfrm>
          <a:solidFill>
            <a:srgbClr val="FFFF00"/>
          </a:solidFill>
        </p:spPr>
        <p:txBody>
          <a:bodyPr>
            <a:normAutofit/>
          </a:bodyPr>
          <a:lstStyle/>
          <a:p>
            <a:pPr marL="0" indent="0" algn="ctr">
              <a:buNone/>
            </a:pPr>
            <a:r>
              <a:rPr lang="en-US" sz="3400" dirty="0" err="1"/>
              <a:t>Ananaviy</a:t>
            </a:r>
            <a:r>
              <a:rPr lang="en-US" sz="3400" dirty="0"/>
              <a:t> </a:t>
            </a:r>
            <a:r>
              <a:rPr lang="en-US" sz="3400" dirty="0" err="1"/>
              <a:t>tijorat</a:t>
            </a:r>
            <a:r>
              <a:rPr lang="en-US" sz="3400" dirty="0"/>
              <a:t> </a:t>
            </a:r>
            <a:r>
              <a:rPr lang="en-US" sz="3400" dirty="0" err="1"/>
              <a:t>bozorida</a:t>
            </a:r>
            <a:r>
              <a:rPr lang="en-US" sz="3400" dirty="0"/>
              <a:t> </a:t>
            </a:r>
            <a:r>
              <a:rPr lang="en-US" sz="3400" dirty="0"/>
              <a:t>                        </a:t>
            </a:r>
            <a:r>
              <a:rPr lang="en-US" sz="3400" dirty="0" err="1"/>
              <a:t>E</a:t>
            </a:r>
            <a:r>
              <a:rPr lang="en-US" sz="3400" dirty="0" err="1"/>
              <a:t>lektron</a:t>
            </a:r>
            <a:r>
              <a:rPr lang="en-US" sz="3400" dirty="0"/>
              <a:t> </a:t>
            </a:r>
            <a:r>
              <a:rPr lang="en-US" sz="3400" dirty="0" err="1"/>
              <a:t>tijorat</a:t>
            </a:r>
            <a:r>
              <a:rPr lang="en-US" sz="3400" dirty="0"/>
              <a:t> </a:t>
            </a:r>
            <a:r>
              <a:rPr lang="en-US" sz="3400" dirty="0" err="1"/>
              <a:t>bozorida</a:t>
            </a:r>
            <a:endParaRPr lang="ru-RU" sz="3400"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1690" y="2298239"/>
            <a:ext cx="5227320" cy="3974843"/>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858" y="2428855"/>
            <a:ext cx="6912768" cy="3974842"/>
          </a:xfrm>
          <a:prstGeom prst="rect">
            <a:avLst/>
          </a:prstGeom>
          <a:ln>
            <a:solidFill>
              <a:schemeClr val="tx1"/>
            </a:solidFill>
          </a:ln>
        </p:spPr>
      </p:pic>
    </p:spTree>
    <p:extLst>
      <p:ext uri="{BB962C8B-B14F-4D97-AF65-F5344CB8AC3E}">
        <p14:creationId xmlns:p14="http://schemas.microsoft.com/office/powerpoint/2010/main" val="34248174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37724" y="2133719"/>
            <a:ext cx="12954952" cy="1408033"/>
          </a:xfrm>
          <a:prstGeom prst="rect">
            <a:avLst/>
          </a:prstGeom>
          <a:solidFill>
            <a:schemeClr val="accent4">
              <a:lumMod val="20000"/>
              <a:lumOff val="80000"/>
            </a:schemeClr>
          </a:solidFill>
          <a:ln/>
        </p:spPr>
        <p:txBody>
          <a:bodyPr wrap="square" lIns="0" tIns="0" rIns="0" bIns="0" rtlCol="0" anchor="t"/>
          <a:lstStyle/>
          <a:p>
            <a:pPr marL="0" indent="0">
              <a:lnSpc>
                <a:spcPts val="5500"/>
              </a:lnSpc>
              <a:buNone/>
            </a:pPr>
            <a:r>
              <a:rPr lang="en-US" sz="4400" kern="0" spc="-89" dirty="0">
                <a:solidFill>
                  <a:srgbClr val="000000"/>
                </a:solidFill>
                <a:latin typeface="Source Serif Pro Semi Bold" pitchFamily="34" charset="0"/>
                <a:ea typeface="Source Serif Pro Semi Bold" pitchFamily="34" charset="-122"/>
                <a:cs typeface="Source Serif Pro Semi Bold" pitchFamily="34" charset="-120"/>
              </a:rPr>
              <a:t>Chakana Savdoning Zamonaviy Tarkibiy Qismlarini Tahlil Qilish</a:t>
            </a:r>
            <a:endParaRPr lang="en-US" sz="4400" dirty="0"/>
          </a:p>
        </p:txBody>
      </p:sp>
      <p:sp>
        <p:nvSpPr>
          <p:cNvPr id="3" name="Text 1"/>
          <p:cNvSpPr/>
          <p:nvPr/>
        </p:nvSpPr>
        <p:spPr>
          <a:xfrm>
            <a:off x="837724" y="4140041"/>
            <a:ext cx="3022044" cy="351949"/>
          </a:xfrm>
          <a:prstGeom prst="rect">
            <a:avLst/>
          </a:prstGeom>
          <a:noFill/>
          <a:ln/>
        </p:spPr>
        <p:txBody>
          <a:bodyPr wrap="none" lIns="0" tIns="0" rIns="0" bIns="0" rtlCol="0" anchor="t"/>
          <a:lstStyle/>
          <a:p>
            <a:pPr marL="0" indent="0">
              <a:lnSpc>
                <a:spcPts val="2750"/>
              </a:lnSpc>
              <a:buNone/>
            </a:pPr>
            <a:r>
              <a:rPr lang="en-US" sz="2200" kern="0" spc="-44" dirty="0">
                <a:solidFill>
                  <a:srgbClr val="000000"/>
                </a:solidFill>
                <a:latin typeface="Source Serif Pro Semi Bold" pitchFamily="34" charset="0"/>
                <a:ea typeface="Source Serif Pro Semi Bold" pitchFamily="34" charset="-122"/>
                <a:cs typeface="Source Serif Pro Semi Bold" pitchFamily="34" charset="-120"/>
              </a:rPr>
              <a:t>An'anaviy chakana savdo</a:t>
            </a:r>
            <a:endParaRPr lang="en-US" sz="2200" dirty="0"/>
          </a:p>
        </p:txBody>
      </p:sp>
      <p:sp>
        <p:nvSpPr>
          <p:cNvPr id="4" name="Text 2"/>
          <p:cNvSpPr/>
          <p:nvPr/>
        </p:nvSpPr>
        <p:spPr>
          <a:xfrm>
            <a:off x="837724" y="4731306"/>
            <a:ext cx="3928586" cy="766048"/>
          </a:xfrm>
          <a:prstGeom prst="rect">
            <a:avLst/>
          </a:prstGeom>
          <a:noFill/>
          <a:ln/>
        </p:spPr>
        <p:txBody>
          <a:bodyPr wrap="square" lIns="0" tIns="0" rIns="0" bIns="0" rtlCol="0" anchor="t"/>
          <a:lstStyle/>
          <a:p>
            <a:pPr marL="0" indent="0">
              <a:lnSpc>
                <a:spcPts val="3000"/>
              </a:lnSpc>
              <a:buNone/>
            </a:pPr>
            <a:r>
              <a:rPr lang="en-US" sz="1850" kern="0" spc="-38" dirty="0">
                <a:solidFill>
                  <a:srgbClr val="272525"/>
                </a:solidFill>
                <a:latin typeface="Source Sans Pro" pitchFamily="34" charset="0"/>
                <a:ea typeface="Source Sans Pro" pitchFamily="34" charset="-122"/>
                <a:cs typeface="Source Sans Pro" pitchFamily="34" charset="-120"/>
              </a:rPr>
              <a:t>Bozorlar, do'konlar va savdo markazlari haligacha muhim rol o'ynaydi.</a:t>
            </a:r>
            <a:endParaRPr lang="en-US" sz="1850" dirty="0"/>
          </a:p>
        </p:txBody>
      </p:sp>
      <p:sp>
        <p:nvSpPr>
          <p:cNvPr id="5" name="Text 3"/>
          <p:cNvSpPr/>
          <p:nvPr/>
        </p:nvSpPr>
        <p:spPr>
          <a:xfrm>
            <a:off x="5357813" y="4140041"/>
            <a:ext cx="2816185" cy="351949"/>
          </a:xfrm>
          <a:prstGeom prst="rect">
            <a:avLst/>
          </a:prstGeom>
          <a:noFill/>
          <a:ln/>
        </p:spPr>
        <p:txBody>
          <a:bodyPr wrap="none" lIns="0" tIns="0" rIns="0" bIns="0" rtlCol="0" anchor="t"/>
          <a:lstStyle/>
          <a:p>
            <a:pPr marL="0" indent="0">
              <a:lnSpc>
                <a:spcPts val="2750"/>
              </a:lnSpc>
              <a:buNone/>
            </a:pPr>
            <a:r>
              <a:rPr lang="en-US" sz="2200" kern="0" spc="-44" dirty="0">
                <a:solidFill>
                  <a:srgbClr val="000000"/>
                </a:solidFill>
                <a:latin typeface="Source Serif Pro Semi Bold" pitchFamily="34" charset="0"/>
                <a:ea typeface="Source Serif Pro Semi Bold" pitchFamily="34" charset="-122"/>
                <a:cs typeface="Source Serif Pro Semi Bold" pitchFamily="34" charset="-120"/>
              </a:rPr>
              <a:t>Elektron tijorat</a:t>
            </a:r>
            <a:endParaRPr lang="en-US" sz="2200" dirty="0"/>
          </a:p>
        </p:txBody>
      </p:sp>
      <p:sp>
        <p:nvSpPr>
          <p:cNvPr id="6" name="Text 4"/>
          <p:cNvSpPr/>
          <p:nvPr/>
        </p:nvSpPr>
        <p:spPr>
          <a:xfrm>
            <a:off x="5357813" y="4731306"/>
            <a:ext cx="3928586" cy="1149072"/>
          </a:xfrm>
          <a:prstGeom prst="rect">
            <a:avLst/>
          </a:prstGeom>
          <a:noFill/>
          <a:ln/>
        </p:spPr>
        <p:txBody>
          <a:bodyPr wrap="square" lIns="0" tIns="0" rIns="0" bIns="0" rtlCol="0" anchor="t"/>
          <a:lstStyle/>
          <a:p>
            <a:pPr marL="0" indent="0">
              <a:lnSpc>
                <a:spcPts val="3000"/>
              </a:lnSpc>
              <a:buNone/>
            </a:pPr>
            <a:r>
              <a:rPr lang="en-US" sz="1850" kern="0" spc="-38" dirty="0">
                <a:solidFill>
                  <a:srgbClr val="272525"/>
                </a:solidFill>
                <a:latin typeface="Source Sans Pro" pitchFamily="34" charset="0"/>
                <a:ea typeface="Source Sans Pro" pitchFamily="34" charset="-122"/>
                <a:cs typeface="Source Sans Pro" pitchFamily="34" charset="-120"/>
              </a:rPr>
              <a:t>Onlayn savdo tez sur'atlar bilan rivojlanib, chakana savdo bozorida muhim o'rin egallaydi.</a:t>
            </a:r>
            <a:endParaRPr lang="en-US" sz="1850" dirty="0"/>
          </a:p>
        </p:txBody>
      </p:sp>
      <p:sp>
        <p:nvSpPr>
          <p:cNvPr id="7" name="Text 5"/>
          <p:cNvSpPr/>
          <p:nvPr/>
        </p:nvSpPr>
        <p:spPr>
          <a:xfrm>
            <a:off x="9877901" y="4140041"/>
            <a:ext cx="2816185" cy="351949"/>
          </a:xfrm>
          <a:prstGeom prst="rect">
            <a:avLst/>
          </a:prstGeom>
          <a:noFill/>
          <a:ln/>
        </p:spPr>
        <p:txBody>
          <a:bodyPr wrap="none" lIns="0" tIns="0" rIns="0" bIns="0" rtlCol="0" anchor="t"/>
          <a:lstStyle/>
          <a:p>
            <a:pPr marL="0" indent="0">
              <a:lnSpc>
                <a:spcPts val="2750"/>
              </a:lnSpc>
              <a:buNone/>
            </a:pPr>
            <a:r>
              <a:rPr lang="en-US" sz="2200" kern="0" spc="-44" dirty="0">
                <a:solidFill>
                  <a:srgbClr val="000000"/>
                </a:solidFill>
                <a:latin typeface="Source Serif Pro Semi Bold" pitchFamily="34" charset="0"/>
                <a:ea typeface="Source Serif Pro Semi Bold" pitchFamily="34" charset="-122"/>
                <a:cs typeface="Source Serif Pro Semi Bold" pitchFamily="34" charset="-120"/>
              </a:rPr>
              <a:t>Omnichannel</a:t>
            </a:r>
            <a:endParaRPr lang="en-US" sz="2200" dirty="0"/>
          </a:p>
        </p:txBody>
      </p:sp>
      <p:sp>
        <p:nvSpPr>
          <p:cNvPr id="8" name="Text 6"/>
          <p:cNvSpPr/>
          <p:nvPr/>
        </p:nvSpPr>
        <p:spPr>
          <a:xfrm>
            <a:off x="9877901" y="4731306"/>
            <a:ext cx="3928586" cy="1149072"/>
          </a:xfrm>
          <a:prstGeom prst="rect">
            <a:avLst/>
          </a:prstGeom>
          <a:noFill/>
          <a:ln/>
        </p:spPr>
        <p:txBody>
          <a:bodyPr wrap="square" lIns="0" tIns="0" rIns="0" bIns="0" rtlCol="0" anchor="t"/>
          <a:lstStyle/>
          <a:p>
            <a:pPr marL="0" indent="0">
              <a:lnSpc>
                <a:spcPts val="3000"/>
              </a:lnSpc>
              <a:buNone/>
            </a:pPr>
            <a:r>
              <a:rPr lang="en-US" sz="1850" kern="0" spc="-38" dirty="0">
                <a:solidFill>
                  <a:srgbClr val="272525"/>
                </a:solidFill>
                <a:latin typeface="Source Sans Pro" pitchFamily="34" charset="0"/>
                <a:ea typeface="Source Sans Pro" pitchFamily="34" charset="-122"/>
                <a:cs typeface="Source Sans Pro" pitchFamily="34" charset="-120"/>
              </a:rPr>
              <a:t>Chakana savdo tizimlarining integratsiyasi - an'anaviy va elektron tijoratning birlashuvi.</a:t>
            </a:r>
            <a:endParaRPr lang="en-US" sz="1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77954" y="1114306"/>
            <a:ext cx="7588091" cy="1961317"/>
          </a:xfrm>
          <a:prstGeom prst="rect">
            <a:avLst/>
          </a:prstGeom>
          <a:noFill/>
          <a:ln/>
        </p:spPr>
        <p:txBody>
          <a:bodyPr wrap="square" lIns="0" tIns="0" rIns="0" bIns="0" rtlCol="0" anchor="t"/>
          <a:lstStyle/>
          <a:p>
            <a:pPr marL="0" indent="0">
              <a:lnSpc>
                <a:spcPts val="5100"/>
              </a:lnSpc>
              <a:buNone/>
            </a:pPr>
            <a:r>
              <a:rPr lang="en-US" sz="4100" kern="0" spc="-82" dirty="0">
                <a:solidFill>
                  <a:srgbClr val="000000"/>
                </a:solidFill>
                <a:latin typeface="Source Serif Pro Semi Bold" pitchFamily="34" charset="0"/>
                <a:ea typeface="Source Serif Pro Semi Bold" pitchFamily="34" charset="-122"/>
                <a:cs typeface="Source Serif Pro Semi Bold" pitchFamily="34" charset="-120"/>
              </a:rPr>
              <a:t>Bozor Infraratuzilmasidagi Moliyaviy va Banklar Tizimining Rivojlanish Tendensiyalari</a:t>
            </a:r>
            <a:endParaRPr lang="en-US" sz="4100" dirty="0"/>
          </a:p>
        </p:txBody>
      </p:sp>
      <p:sp>
        <p:nvSpPr>
          <p:cNvPr id="4" name="Shape 1"/>
          <p:cNvSpPr/>
          <p:nvPr/>
        </p:nvSpPr>
        <p:spPr>
          <a:xfrm>
            <a:off x="777954" y="3408998"/>
            <a:ext cx="7588091" cy="3706178"/>
          </a:xfrm>
          <a:prstGeom prst="roundRect">
            <a:avLst>
              <a:gd name="adj" fmla="val 2519"/>
            </a:avLst>
          </a:prstGeom>
          <a:noFill/>
          <a:ln w="7620">
            <a:solidFill>
              <a:srgbClr val="000000">
                <a:alpha val="8000"/>
              </a:srgbClr>
            </a:solidFill>
            <a:prstDash val="solid"/>
          </a:ln>
        </p:spPr>
      </p:sp>
      <p:sp>
        <p:nvSpPr>
          <p:cNvPr id="5" name="Shape 2"/>
          <p:cNvSpPr/>
          <p:nvPr/>
        </p:nvSpPr>
        <p:spPr>
          <a:xfrm>
            <a:off x="785574" y="3416618"/>
            <a:ext cx="7572851" cy="1348859"/>
          </a:xfrm>
          <a:prstGeom prst="rect">
            <a:avLst/>
          </a:prstGeom>
          <a:solidFill>
            <a:srgbClr val="FFFFFF">
              <a:alpha val="4000"/>
            </a:srgbClr>
          </a:solidFill>
          <a:ln/>
        </p:spPr>
      </p:sp>
      <p:sp>
        <p:nvSpPr>
          <p:cNvPr id="6" name="Text 3"/>
          <p:cNvSpPr/>
          <p:nvPr/>
        </p:nvSpPr>
        <p:spPr>
          <a:xfrm>
            <a:off x="1007864" y="3557587"/>
            <a:ext cx="3338036" cy="355640"/>
          </a:xfrm>
          <a:prstGeom prst="rect">
            <a:avLst/>
          </a:prstGeom>
          <a:noFill/>
          <a:ln/>
        </p:spPr>
        <p:txBody>
          <a:bodyPr wrap="none" lIns="0" tIns="0" rIns="0" bIns="0" rtlCol="0" anchor="t"/>
          <a:lstStyle/>
          <a:p>
            <a:pPr marL="0" indent="0">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Kreditlash</a:t>
            </a:r>
            <a:endParaRPr lang="en-US" sz="1750" dirty="0"/>
          </a:p>
        </p:txBody>
      </p:sp>
      <p:sp>
        <p:nvSpPr>
          <p:cNvPr id="7" name="Text 4"/>
          <p:cNvSpPr/>
          <p:nvPr/>
        </p:nvSpPr>
        <p:spPr>
          <a:xfrm>
            <a:off x="4798100" y="3557587"/>
            <a:ext cx="3338036" cy="1066919"/>
          </a:xfrm>
          <a:prstGeom prst="rect">
            <a:avLst/>
          </a:prstGeom>
          <a:noFill/>
          <a:ln/>
        </p:spPr>
        <p:txBody>
          <a:bodyPr wrap="square" lIns="0" tIns="0" rIns="0" bIns="0" rtlCol="0" anchor="t"/>
          <a:lstStyle/>
          <a:p>
            <a:pPr marL="0" indent="0">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Kichik va o'rta biznesni moliyalashtirish uchun kreditlarni kengaytirish</a:t>
            </a:r>
            <a:endParaRPr lang="en-US" sz="1750" dirty="0"/>
          </a:p>
        </p:txBody>
      </p:sp>
      <p:sp>
        <p:nvSpPr>
          <p:cNvPr id="8" name="Shape 5"/>
          <p:cNvSpPr/>
          <p:nvPr/>
        </p:nvSpPr>
        <p:spPr>
          <a:xfrm>
            <a:off x="785574" y="4765477"/>
            <a:ext cx="7572851" cy="993219"/>
          </a:xfrm>
          <a:prstGeom prst="rect">
            <a:avLst/>
          </a:prstGeom>
          <a:solidFill>
            <a:srgbClr val="000000">
              <a:alpha val="4000"/>
            </a:srgbClr>
          </a:solidFill>
          <a:ln/>
        </p:spPr>
      </p:sp>
      <p:sp>
        <p:nvSpPr>
          <p:cNvPr id="9" name="Text 6"/>
          <p:cNvSpPr/>
          <p:nvPr/>
        </p:nvSpPr>
        <p:spPr>
          <a:xfrm>
            <a:off x="1007864" y="4906447"/>
            <a:ext cx="3338036" cy="355640"/>
          </a:xfrm>
          <a:prstGeom prst="rect">
            <a:avLst/>
          </a:prstGeom>
          <a:noFill/>
          <a:ln/>
        </p:spPr>
        <p:txBody>
          <a:bodyPr wrap="none" lIns="0" tIns="0" rIns="0" bIns="0" rtlCol="0" anchor="t"/>
          <a:lstStyle/>
          <a:p>
            <a:pPr marL="0" indent="0">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To'lov tizimlari</a:t>
            </a:r>
            <a:endParaRPr lang="en-US" sz="1750" dirty="0"/>
          </a:p>
        </p:txBody>
      </p:sp>
      <p:sp>
        <p:nvSpPr>
          <p:cNvPr id="10" name="Text 7"/>
          <p:cNvSpPr/>
          <p:nvPr/>
        </p:nvSpPr>
        <p:spPr>
          <a:xfrm>
            <a:off x="4798100" y="4906447"/>
            <a:ext cx="3338036" cy="711279"/>
          </a:xfrm>
          <a:prstGeom prst="rect">
            <a:avLst/>
          </a:prstGeom>
          <a:noFill/>
          <a:ln/>
        </p:spPr>
        <p:txBody>
          <a:bodyPr wrap="square" lIns="0" tIns="0" rIns="0" bIns="0" rtlCol="0" anchor="t"/>
          <a:lstStyle/>
          <a:p>
            <a:pPr marL="0" indent="0">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Elektron to'lovlarni joriy etish va mobil bank xizmatlarini rivojlantirish</a:t>
            </a:r>
            <a:endParaRPr lang="en-US" sz="1750" dirty="0"/>
          </a:p>
        </p:txBody>
      </p:sp>
      <p:sp>
        <p:nvSpPr>
          <p:cNvPr id="11" name="Shape 8"/>
          <p:cNvSpPr/>
          <p:nvPr/>
        </p:nvSpPr>
        <p:spPr>
          <a:xfrm>
            <a:off x="785574" y="5758696"/>
            <a:ext cx="7572851" cy="1348859"/>
          </a:xfrm>
          <a:prstGeom prst="rect">
            <a:avLst/>
          </a:prstGeom>
          <a:solidFill>
            <a:srgbClr val="FFFFFF">
              <a:alpha val="4000"/>
            </a:srgbClr>
          </a:solidFill>
          <a:ln/>
        </p:spPr>
      </p:sp>
      <p:sp>
        <p:nvSpPr>
          <p:cNvPr id="12" name="Text 9"/>
          <p:cNvSpPr/>
          <p:nvPr/>
        </p:nvSpPr>
        <p:spPr>
          <a:xfrm>
            <a:off x="1007864" y="5899666"/>
            <a:ext cx="3338036" cy="355640"/>
          </a:xfrm>
          <a:prstGeom prst="rect">
            <a:avLst/>
          </a:prstGeom>
          <a:noFill/>
          <a:ln/>
        </p:spPr>
        <p:txBody>
          <a:bodyPr wrap="none" lIns="0" tIns="0" rIns="0" bIns="0" rtlCol="0" anchor="t"/>
          <a:lstStyle/>
          <a:p>
            <a:pPr marL="0" indent="0">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Moliyaviy texnologiyalar</a:t>
            </a:r>
            <a:endParaRPr lang="en-US" sz="1750" dirty="0"/>
          </a:p>
        </p:txBody>
      </p:sp>
      <p:sp>
        <p:nvSpPr>
          <p:cNvPr id="13" name="Text 10"/>
          <p:cNvSpPr/>
          <p:nvPr/>
        </p:nvSpPr>
        <p:spPr>
          <a:xfrm>
            <a:off x="4798100" y="5899666"/>
            <a:ext cx="3338036" cy="1066919"/>
          </a:xfrm>
          <a:prstGeom prst="rect">
            <a:avLst/>
          </a:prstGeom>
          <a:noFill/>
          <a:ln/>
        </p:spPr>
        <p:txBody>
          <a:bodyPr wrap="square" lIns="0" tIns="0" rIns="0" bIns="0" rtlCol="0" anchor="t"/>
          <a:lstStyle/>
          <a:p>
            <a:pPr marL="0" indent="0">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Fintech kompaniyalari tomonidan yangi moliyaviy xizmatlarni taqdim etish</a:t>
            </a:r>
            <a:endParaRPr lang="en-US" sz="1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23305" y="568285"/>
            <a:ext cx="7697391" cy="1823442"/>
          </a:xfrm>
          <a:prstGeom prst="rect">
            <a:avLst/>
          </a:prstGeom>
          <a:noFill/>
          <a:ln/>
        </p:spPr>
        <p:txBody>
          <a:bodyPr wrap="square" lIns="0" tIns="0" rIns="0" bIns="0" rtlCol="0" anchor="t"/>
          <a:lstStyle/>
          <a:p>
            <a:pPr marL="0" indent="0">
              <a:lnSpc>
                <a:spcPts val="4750"/>
              </a:lnSpc>
              <a:buNone/>
            </a:pPr>
            <a:r>
              <a:rPr lang="en-US" sz="3800" kern="0" spc="-77" dirty="0">
                <a:solidFill>
                  <a:srgbClr val="000000"/>
                </a:solidFill>
                <a:latin typeface="Source Serif Pro Semi Bold" pitchFamily="34" charset="0"/>
                <a:ea typeface="Source Serif Pro Semi Bold" pitchFamily="34" charset="-122"/>
                <a:cs typeface="Source Serif Pro Semi Bold" pitchFamily="34" charset="-120"/>
              </a:rPr>
              <a:t>Raqamli Tijorat va Elektron Savdo Platformalarining Rivojlanish Darajasi</a:t>
            </a:r>
            <a:endParaRPr lang="en-US" sz="3800" dirty="0"/>
          </a:p>
        </p:txBody>
      </p:sp>
      <p:pic>
        <p:nvPicPr>
          <p:cNvPr id="4" name="Image 1" descr="preencoded.png"/>
          <p:cNvPicPr>
            <a:picLocks noChangeAspect="1"/>
          </p:cNvPicPr>
          <p:nvPr/>
        </p:nvPicPr>
        <p:blipFill>
          <a:blip r:embed="rId4"/>
          <a:stretch>
            <a:fillRect/>
          </a:stretch>
        </p:blipFill>
        <p:spPr>
          <a:xfrm>
            <a:off x="723305" y="2701647"/>
            <a:ext cx="1033224" cy="1653183"/>
          </a:xfrm>
          <a:prstGeom prst="rect">
            <a:avLst/>
          </a:prstGeom>
        </p:spPr>
      </p:pic>
      <p:sp>
        <p:nvSpPr>
          <p:cNvPr id="5" name="Text 1"/>
          <p:cNvSpPr/>
          <p:nvPr/>
        </p:nvSpPr>
        <p:spPr>
          <a:xfrm>
            <a:off x="2066449" y="2908221"/>
            <a:ext cx="2972633" cy="303848"/>
          </a:xfrm>
          <a:prstGeom prst="rect">
            <a:avLst/>
          </a:prstGeom>
          <a:noFill/>
          <a:ln/>
        </p:spPr>
        <p:txBody>
          <a:bodyPr wrap="none" lIns="0" tIns="0" rIns="0" bIns="0" rtlCol="0" anchor="t"/>
          <a:lstStyle/>
          <a:p>
            <a:pPr marL="0" indent="0" algn="l">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Internetning keng tarqalishi</a:t>
            </a:r>
            <a:endParaRPr lang="en-US" sz="1900" dirty="0"/>
          </a:p>
        </p:txBody>
      </p:sp>
      <p:sp>
        <p:nvSpPr>
          <p:cNvPr id="6" name="Text 2"/>
          <p:cNvSpPr/>
          <p:nvPr/>
        </p:nvSpPr>
        <p:spPr>
          <a:xfrm>
            <a:off x="2066449" y="3336012"/>
            <a:ext cx="6354247" cy="661273"/>
          </a:xfrm>
          <a:prstGeom prst="rect">
            <a:avLst/>
          </a:prstGeom>
          <a:noFill/>
          <a:ln/>
        </p:spPr>
        <p:txBody>
          <a:bodyPr wrap="square" lIns="0" tIns="0" rIns="0" bIns="0" rtlCol="0" anchor="t"/>
          <a:lstStyle/>
          <a:p>
            <a:pPr marL="0" indent="0" algn="l">
              <a:lnSpc>
                <a:spcPts val="2600"/>
              </a:lnSpc>
              <a:buNone/>
            </a:pPr>
            <a:r>
              <a:rPr lang="en-US" sz="1600" kern="0" spc="-33" dirty="0">
                <a:solidFill>
                  <a:srgbClr val="272525"/>
                </a:solidFill>
                <a:latin typeface="Source Sans Pro" pitchFamily="34" charset="0"/>
                <a:ea typeface="Source Sans Pro" pitchFamily="34" charset="-122"/>
                <a:cs typeface="Source Sans Pro" pitchFamily="34" charset="-120"/>
              </a:rPr>
              <a:t>O'zbekistonda internet foydalanuvchilarining soni tez sur'atlar bilan o'sib bormoqda.</a:t>
            </a:r>
            <a:endParaRPr lang="en-US" sz="1600" dirty="0"/>
          </a:p>
        </p:txBody>
      </p:sp>
      <p:pic>
        <p:nvPicPr>
          <p:cNvPr id="7" name="Image 2" descr="preencoded.png"/>
          <p:cNvPicPr>
            <a:picLocks noChangeAspect="1"/>
          </p:cNvPicPr>
          <p:nvPr/>
        </p:nvPicPr>
        <p:blipFill>
          <a:blip r:embed="rId5"/>
          <a:stretch>
            <a:fillRect/>
          </a:stretch>
        </p:blipFill>
        <p:spPr>
          <a:xfrm>
            <a:off x="723305" y="4354830"/>
            <a:ext cx="1033224" cy="1653183"/>
          </a:xfrm>
          <a:prstGeom prst="rect">
            <a:avLst/>
          </a:prstGeom>
        </p:spPr>
      </p:pic>
      <p:sp>
        <p:nvSpPr>
          <p:cNvPr id="8" name="Text 3"/>
          <p:cNvSpPr/>
          <p:nvPr/>
        </p:nvSpPr>
        <p:spPr>
          <a:xfrm>
            <a:off x="2066449" y="4561403"/>
            <a:ext cx="3069431" cy="303848"/>
          </a:xfrm>
          <a:prstGeom prst="rect">
            <a:avLst/>
          </a:prstGeom>
          <a:noFill/>
          <a:ln/>
        </p:spPr>
        <p:txBody>
          <a:bodyPr wrap="none" lIns="0" tIns="0" rIns="0" bIns="0" rtlCol="0" anchor="t"/>
          <a:lstStyle/>
          <a:p>
            <a:pPr marL="0" indent="0" algn="l">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Elektron tijorat platformalari</a:t>
            </a:r>
            <a:endParaRPr lang="en-US" sz="1900" dirty="0"/>
          </a:p>
        </p:txBody>
      </p:sp>
      <p:sp>
        <p:nvSpPr>
          <p:cNvPr id="9" name="Text 4"/>
          <p:cNvSpPr/>
          <p:nvPr/>
        </p:nvSpPr>
        <p:spPr>
          <a:xfrm>
            <a:off x="2066449" y="4989195"/>
            <a:ext cx="6354247" cy="330637"/>
          </a:xfrm>
          <a:prstGeom prst="rect">
            <a:avLst/>
          </a:prstGeom>
          <a:noFill/>
          <a:ln/>
        </p:spPr>
        <p:txBody>
          <a:bodyPr wrap="none" lIns="0" tIns="0" rIns="0" bIns="0" rtlCol="0" anchor="t"/>
          <a:lstStyle/>
          <a:p>
            <a:pPr marL="0" indent="0" algn="l">
              <a:lnSpc>
                <a:spcPts val="2600"/>
              </a:lnSpc>
              <a:buNone/>
            </a:pPr>
            <a:r>
              <a:rPr lang="en-US" sz="1600" kern="0" spc="-33" dirty="0">
                <a:solidFill>
                  <a:srgbClr val="272525"/>
                </a:solidFill>
                <a:latin typeface="Source Sans Pro" pitchFamily="34" charset="0"/>
                <a:ea typeface="Source Sans Pro" pitchFamily="34" charset="-122"/>
                <a:cs typeface="Source Sans Pro" pitchFamily="34" charset="-120"/>
              </a:rPr>
              <a:t>Onlayn savdo platformalari va xizmatlari soni ko'paymoqda.</a:t>
            </a:r>
            <a:endParaRPr lang="en-US" sz="1600" dirty="0"/>
          </a:p>
        </p:txBody>
      </p:sp>
      <p:pic>
        <p:nvPicPr>
          <p:cNvPr id="10" name="Image 3" descr="preencoded.png"/>
          <p:cNvPicPr>
            <a:picLocks noChangeAspect="1"/>
          </p:cNvPicPr>
          <p:nvPr/>
        </p:nvPicPr>
        <p:blipFill>
          <a:blip r:embed="rId6"/>
          <a:stretch>
            <a:fillRect/>
          </a:stretch>
        </p:blipFill>
        <p:spPr>
          <a:xfrm>
            <a:off x="723305" y="6008013"/>
            <a:ext cx="1033224" cy="1653183"/>
          </a:xfrm>
          <a:prstGeom prst="rect">
            <a:avLst/>
          </a:prstGeom>
        </p:spPr>
      </p:pic>
      <p:sp>
        <p:nvSpPr>
          <p:cNvPr id="11" name="Text 5"/>
          <p:cNvSpPr/>
          <p:nvPr/>
        </p:nvSpPr>
        <p:spPr>
          <a:xfrm>
            <a:off x="2066449" y="6214586"/>
            <a:ext cx="3288030" cy="303848"/>
          </a:xfrm>
          <a:prstGeom prst="rect">
            <a:avLst/>
          </a:prstGeom>
          <a:noFill/>
          <a:ln/>
        </p:spPr>
        <p:txBody>
          <a:bodyPr wrap="none" lIns="0" tIns="0" rIns="0" bIns="0" rtlCol="0" anchor="t"/>
          <a:lstStyle/>
          <a:p>
            <a:pPr marL="0" indent="0" algn="l">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To'lov tizimlarining rivojlanishi</a:t>
            </a:r>
            <a:endParaRPr lang="en-US" sz="1900" dirty="0"/>
          </a:p>
        </p:txBody>
      </p:sp>
      <p:sp>
        <p:nvSpPr>
          <p:cNvPr id="12" name="Text 6"/>
          <p:cNvSpPr/>
          <p:nvPr/>
        </p:nvSpPr>
        <p:spPr>
          <a:xfrm>
            <a:off x="2066449" y="6642378"/>
            <a:ext cx="6354247" cy="330637"/>
          </a:xfrm>
          <a:prstGeom prst="rect">
            <a:avLst/>
          </a:prstGeom>
          <a:noFill/>
          <a:ln/>
        </p:spPr>
        <p:txBody>
          <a:bodyPr wrap="none" lIns="0" tIns="0" rIns="0" bIns="0" rtlCol="0" anchor="t"/>
          <a:lstStyle/>
          <a:p>
            <a:pPr marL="0" indent="0" algn="l">
              <a:lnSpc>
                <a:spcPts val="2600"/>
              </a:lnSpc>
              <a:buNone/>
            </a:pPr>
            <a:r>
              <a:rPr lang="en-US" sz="1600" kern="0" spc="-33" dirty="0">
                <a:solidFill>
                  <a:srgbClr val="272525"/>
                </a:solidFill>
                <a:latin typeface="Source Sans Pro" pitchFamily="34" charset="0"/>
                <a:ea typeface="Source Sans Pro" pitchFamily="34" charset="-122"/>
                <a:cs typeface="Source Sans Pro" pitchFamily="34" charset="-120"/>
              </a:rPr>
              <a:t>Xavfsiz va qulay onlayn to'lov tizimlarining rivojlanishi.</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77622"/>
          </a:xfrm>
          <a:prstGeom prst="rect">
            <a:avLst/>
          </a:prstGeom>
        </p:spPr>
      </p:pic>
      <p:sp>
        <p:nvSpPr>
          <p:cNvPr id="3" name="Text 0"/>
          <p:cNvSpPr/>
          <p:nvPr/>
        </p:nvSpPr>
        <p:spPr>
          <a:xfrm>
            <a:off x="805696" y="3510677"/>
            <a:ext cx="13019008" cy="1354217"/>
          </a:xfrm>
          <a:prstGeom prst="rect">
            <a:avLst/>
          </a:prstGeom>
          <a:noFill/>
          <a:ln/>
        </p:spPr>
        <p:txBody>
          <a:bodyPr wrap="square" lIns="0" tIns="0" rIns="0" bIns="0" rtlCol="0" anchor="t"/>
          <a:lstStyle/>
          <a:p>
            <a:pPr marL="0" indent="0">
              <a:lnSpc>
                <a:spcPts val="5300"/>
              </a:lnSpc>
              <a:buNone/>
            </a:pPr>
            <a:r>
              <a:rPr lang="en-US" sz="4250" kern="0" spc="-85" dirty="0">
                <a:solidFill>
                  <a:srgbClr val="000000"/>
                </a:solidFill>
                <a:latin typeface="Source Serif Pro Semi Bold" pitchFamily="34" charset="0"/>
                <a:ea typeface="Source Serif Pro Semi Bold" pitchFamily="34" charset="-122"/>
                <a:cs typeface="Source Serif Pro Semi Bold" pitchFamily="34" charset="-120"/>
              </a:rPr>
              <a:t>Logistika va Transport Infraratuzilmasining Ish Samarodorligini O'rganish</a:t>
            </a:r>
            <a:endParaRPr lang="en-US" sz="4250" dirty="0"/>
          </a:p>
        </p:txBody>
      </p:sp>
      <p:pic>
        <p:nvPicPr>
          <p:cNvPr id="4" name="Image 1" descr="preencoded.png"/>
          <p:cNvPicPr>
            <a:picLocks noChangeAspect="1"/>
          </p:cNvPicPr>
          <p:nvPr/>
        </p:nvPicPr>
        <p:blipFill>
          <a:blip r:embed="rId4"/>
          <a:stretch>
            <a:fillRect/>
          </a:stretch>
        </p:blipFill>
        <p:spPr>
          <a:xfrm>
            <a:off x="805696" y="5210175"/>
            <a:ext cx="575429" cy="575429"/>
          </a:xfrm>
          <a:prstGeom prst="rect">
            <a:avLst/>
          </a:prstGeom>
        </p:spPr>
      </p:pic>
      <p:sp>
        <p:nvSpPr>
          <p:cNvPr id="5" name="Text 1"/>
          <p:cNvSpPr/>
          <p:nvPr/>
        </p:nvSpPr>
        <p:spPr>
          <a:xfrm>
            <a:off x="805696" y="6015752"/>
            <a:ext cx="2708315" cy="338495"/>
          </a:xfrm>
          <a:prstGeom prst="rect">
            <a:avLst/>
          </a:prstGeom>
          <a:noFill/>
          <a:ln/>
        </p:spPr>
        <p:txBody>
          <a:bodyPr wrap="none" lIns="0" tIns="0" rIns="0" bIns="0" rtlCol="0" anchor="t"/>
          <a:lstStyle/>
          <a:p>
            <a:pPr marL="0" indent="0" algn="l">
              <a:lnSpc>
                <a:spcPts val="2650"/>
              </a:lnSpc>
              <a:buNone/>
            </a:pPr>
            <a:r>
              <a:rPr lang="en-US" sz="2100" kern="0" spc="-43" dirty="0">
                <a:solidFill>
                  <a:srgbClr val="272525"/>
                </a:solidFill>
                <a:latin typeface="Source Serif Pro Semi Bold" pitchFamily="34" charset="0"/>
                <a:ea typeface="Source Serif Pro Semi Bold" pitchFamily="34" charset="-122"/>
                <a:cs typeface="Source Serif Pro Semi Bold" pitchFamily="34" charset="-120"/>
              </a:rPr>
              <a:t>Yo'l tarmog'i</a:t>
            </a:r>
            <a:endParaRPr lang="en-US" sz="2100" dirty="0"/>
          </a:p>
        </p:txBody>
      </p:sp>
      <p:sp>
        <p:nvSpPr>
          <p:cNvPr id="6" name="Text 2"/>
          <p:cNvSpPr/>
          <p:nvPr/>
        </p:nvSpPr>
        <p:spPr>
          <a:xfrm>
            <a:off x="805696" y="6492359"/>
            <a:ext cx="4109442" cy="1105138"/>
          </a:xfrm>
          <a:prstGeom prst="rect">
            <a:avLst/>
          </a:prstGeom>
          <a:noFill/>
          <a:ln/>
        </p:spPr>
        <p:txBody>
          <a:bodyPr wrap="square" lIns="0" tIns="0" rIns="0" bIns="0" rtlCol="0" anchor="t"/>
          <a:lstStyle/>
          <a:p>
            <a:pPr marL="0" indent="0" algn="l">
              <a:lnSpc>
                <a:spcPts val="2900"/>
              </a:lnSpc>
              <a:buNone/>
            </a:pPr>
            <a:r>
              <a:rPr lang="en-US" sz="1800" kern="0" spc="-36" dirty="0">
                <a:solidFill>
                  <a:srgbClr val="272525"/>
                </a:solidFill>
                <a:latin typeface="Source Sans Pro" pitchFamily="34" charset="0"/>
                <a:ea typeface="Source Sans Pro" pitchFamily="34" charset="-122"/>
                <a:cs typeface="Source Sans Pro" pitchFamily="34" charset="-120"/>
              </a:rPr>
              <a:t>Yo'llarni modernizatsiya qilish va yangi yo'l tarmoqlarini qurish logistika samaradorligini oshiradi.</a:t>
            </a:r>
            <a:endParaRPr lang="en-US" sz="1800" dirty="0"/>
          </a:p>
        </p:txBody>
      </p:sp>
      <p:pic>
        <p:nvPicPr>
          <p:cNvPr id="7" name="Image 2" descr="preencoded.png"/>
          <p:cNvPicPr>
            <a:picLocks noChangeAspect="1"/>
          </p:cNvPicPr>
          <p:nvPr/>
        </p:nvPicPr>
        <p:blipFill>
          <a:blip r:embed="rId5"/>
          <a:stretch>
            <a:fillRect/>
          </a:stretch>
        </p:blipFill>
        <p:spPr>
          <a:xfrm>
            <a:off x="5260419" y="5210175"/>
            <a:ext cx="575429" cy="575429"/>
          </a:xfrm>
          <a:prstGeom prst="rect">
            <a:avLst/>
          </a:prstGeom>
        </p:spPr>
      </p:pic>
      <p:sp>
        <p:nvSpPr>
          <p:cNvPr id="8" name="Text 3"/>
          <p:cNvSpPr/>
          <p:nvPr/>
        </p:nvSpPr>
        <p:spPr>
          <a:xfrm>
            <a:off x="5260419" y="6015752"/>
            <a:ext cx="2708315" cy="338495"/>
          </a:xfrm>
          <a:prstGeom prst="rect">
            <a:avLst/>
          </a:prstGeom>
          <a:noFill/>
          <a:ln/>
        </p:spPr>
        <p:txBody>
          <a:bodyPr wrap="none" lIns="0" tIns="0" rIns="0" bIns="0" rtlCol="0" anchor="t"/>
          <a:lstStyle/>
          <a:p>
            <a:pPr marL="0" indent="0" algn="l">
              <a:lnSpc>
                <a:spcPts val="2650"/>
              </a:lnSpc>
              <a:buNone/>
            </a:pPr>
            <a:r>
              <a:rPr lang="en-US" sz="2100" kern="0" spc="-43" dirty="0">
                <a:solidFill>
                  <a:srgbClr val="272525"/>
                </a:solidFill>
                <a:latin typeface="Source Serif Pro Semi Bold" pitchFamily="34" charset="0"/>
                <a:ea typeface="Source Serif Pro Semi Bold" pitchFamily="34" charset="-122"/>
                <a:cs typeface="Source Serif Pro Semi Bold" pitchFamily="34" charset="-120"/>
              </a:rPr>
              <a:t>Temir yo'l</a:t>
            </a:r>
            <a:endParaRPr lang="en-US" sz="2100" dirty="0"/>
          </a:p>
        </p:txBody>
      </p:sp>
      <p:sp>
        <p:nvSpPr>
          <p:cNvPr id="9" name="Text 4"/>
          <p:cNvSpPr/>
          <p:nvPr/>
        </p:nvSpPr>
        <p:spPr>
          <a:xfrm>
            <a:off x="5260419" y="6492359"/>
            <a:ext cx="4109442" cy="736759"/>
          </a:xfrm>
          <a:prstGeom prst="rect">
            <a:avLst/>
          </a:prstGeom>
          <a:noFill/>
          <a:ln/>
        </p:spPr>
        <p:txBody>
          <a:bodyPr wrap="square" lIns="0" tIns="0" rIns="0" bIns="0" rtlCol="0" anchor="t"/>
          <a:lstStyle/>
          <a:p>
            <a:pPr marL="0" indent="0" algn="l">
              <a:lnSpc>
                <a:spcPts val="2900"/>
              </a:lnSpc>
              <a:buNone/>
            </a:pPr>
            <a:r>
              <a:rPr lang="en-US" sz="1800" kern="0" spc="-36" dirty="0">
                <a:solidFill>
                  <a:srgbClr val="272525"/>
                </a:solidFill>
                <a:latin typeface="Source Sans Pro" pitchFamily="34" charset="0"/>
                <a:ea typeface="Source Sans Pro" pitchFamily="34" charset="-122"/>
                <a:cs typeface="Source Sans Pro" pitchFamily="34" charset="-120"/>
              </a:rPr>
              <a:t>Temir yo'l tizimini modernizatsiya qilish va yangi temir yo'l liniyalarini qurish.</a:t>
            </a:r>
            <a:endParaRPr lang="en-US" sz="1800" dirty="0"/>
          </a:p>
        </p:txBody>
      </p:sp>
      <p:pic>
        <p:nvPicPr>
          <p:cNvPr id="10" name="Image 3" descr="preencoded.png"/>
          <p:cNvPicPr>
            <a:picLocks noChangeAspect="1"/>
          </p:cNvPicPr>
          <p:nvPr/>
        </p:nvPicPr>
        <p:blipFill>
          <a:blip r:embed="rId6"/>
          <a:stretch>
            <a:fillRect/>
          </a:stretch>
        </p:blipFill>
        <p:spPr>
          <a:xfrm>
            <a:off x="9715143" y="5210175"/>
            <a:ext cx="575429" cy="575429"/>
          </a:xfrm>
          <a:prstGeom prst="rect">
            <a:avLst/>
          </a:prstGeom>
        </p:spPr>
      </p:pic>
      <p:sp>
        <p:nvSpPr>
          <p:cNvPr id="11" name="Text 5"/>
          <p:cNvSpPr/>
          <p:nvPr/>
        </p:nvSpPr>
        <p:spPr>
          <a:xfrm>
            <a:off x="9715143" y="6015752"/>
            <a:ext cx="2708315" cy="338495"/>
          </a:xfrm>
          <a:prstGeom prst="rect">
            <a:avLst/>
          </a:prstGeom>
          <a:noFill/>
          <a:ln/>
        </p:spPr>
        <p:txBody>
          <a:bodyPr wrap="none" lIns="0" tIns="0" rIns="0" bIns="0" rtlCol="0" anchor="t"/>
          <a:lstStyle/>
          <a:p>
            <a:pPr marL="0" indent="0" algn="l">
              <a:lnSpc>
                <a:spcPts val="2650"/>
              </a:lnSpc>
              <a:buNone/>
            </a:pPr>
            <a:r>
              <a:rPr lang="en-US" sz="2100" kern="0" spc="-43" dirty="0">
                <a:solidFill>
                  <a:srgbClr val="272525"/>
                </a:solidFill>
                <a:latin typeface="Source Serif Pro Semi Bold" pitchFamily="34" charset="0"/>
                <a:ea typeface="Source Serif Pro Semi Bold" pitchFamily="34" charset="-122"/>
                <a:cs typeface="Source Serif Pro Semi Bold" pitchFamily="34" charset="-120"/>
              </a:rPr>
              <a:t>Havo transporti</a:t>
            </a:r>
            <a:endParaRPr lang="en-US" sz="2100" dirty="0"/>
          </a:p>
        </p:txBody>
      </p:sp>
      <p:sp>
        <p:nvSpPr>
          <p:cNvPr id="12" name="Text 6"/>
          <p:cNvSpPr/>
          <p:nvPr/>
        </p:nvSpPr>
        <p:spPr>
          <a:xfrm>
            <a:off x="9715143" y="6492359"/>
            <a:ext cx="4109561" cy="736759"/>
          </a:xfrm>
          <a:prstGeom prst="rect">
            <a:avLst/>
          </a:prstGeom>
          <a:noFill/>
          <a:ln/>
        </p:spPr>
        <p:txBody>
          <a:bodyPr wrap="square" lIns="0" tIns="0" rIns="0" bIns="0" rtlCol="0" anchor="t"/>
          <a:lstStyle/>
          <a:p>
            <a:pPr marL="0" indent="0" algn="l">
              <a:lnSpc>
                <a:spcPts val="2900"/>
              </a:lnSpc>
              <a:buNone/>
            </a:pPr>
            <a:r>
              <a:rPr lang="en-US" sz="1800" kern="0" spc="-36" dirty="0">
                <a:solidFill>
                  <a:srgbClr val="272525"/>
                </a:solidFill>
                <a:latin typeface="Source Sans Pro" pitchFamily="34" charset="0"/>
                <a:ea typeface="Source Sans Pro" pitchFamily="34" charset="-122"/>
                <a:cs typeface="Source Sans Pro" pitchFamily="34" charset="-120"/>
              </a:rPr>
              <a:t>Xalqaro yuk tashish va import-eksport operatsiyalarini rivojlantirish.</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68072" y="1100495"/>
            <a:ext cx="7607856" cy="1936313"/>
          </a:xfrm>
          <a:prstGeom prst="rect">
            <a:avLst/>
          </a:prstGeom>
          <a:noFill/>
          <a:ln/>
        </p:spPr>
        <p:txBody>
          <a:bodyPr wrap="square" lIns="0" tIns="0" rIns="0" bIns="0" rtlCol="0" anchor="t"/>
          <a:lstStyle/>
          <a:p>
            <a:pPr marL="0" indent="0">
              <a:lnSpc>
                <a:spcPts val="5050"/>
              </a:lnSpc>
              <a:buNone/>
            </a:pPr>
            <a:r>
              <a:rPr lang="en-US" sz="4050" kern="0" spc="-81" dirty="0">
                <a:solidFill>
                  <a:srgbClr val="000000"/>
                </a:solidFill>
                <a:latin typeface="Source Serif Pro Semi Bold" pitchFamily="34" charset="0"/>
                <a:ea typeface="Source Serif Pro Semi Bold" pitchFamily="34" charset="-122"/>
                <a:cs typeface="Source Serif Pro Semi Bold" pitchFamily="34" charset="-120"/>
              </a:rPr>
              <a:t>Bozor Infraratuzilmasida Iste'molchi Huquqlarini Himoya Qilish Mexanizmlarini Baholash</a:t>
            </a:r>
            <a:endParaRPr lang="en-US" sz="4050" dirty="0"/>
          </a:p>
        </p:txBody>
      </p:sp>
      <p:sp>
        <p:nvSpPr>
          <p:cNvPr id="4" name="Shape 1"/>
          <p:cNvSpPr/>
          <p:nvPr/>
        </p:nvSpPr>
        <p:spPr>
          <a:xfrm>
            <a:off x="768072" y="3365897"/>
            <a:ext cx="3694271" cy="2284214"/>
          </a:xfrm>
          <a:prstGeom prst="roundRect">
            <a:avLst>
              <a:gd name="adj" fmla="val 4035"/>
            </a:avLst>
          </a:prstGeom>
          <a:solidFill>
            <a:srgbClr val="F0D4F7"/>
          </a:solidFill>
          <a:ln w="7620">
            <a:solidFill>
              <a:srgbClr val="D6BADD"/>
            </a:solidFill>
            <a:prstDash val="solid"/>
          </a:ln>
        </p:spPr>
      </p:sp>
      <p:sp>
        <p:nvSpPr>
          <p:cNvPr id="5" name="Text 2"/>
          <p:cNvSpPr/>
          <p:nvPr/>
        </p:nvSpPr>
        <p:spPr>
          <a:xfrm>
            <a:off x="995124" y="3592949"/>
            <a:ext cx="2581870" cy="322778"/>
          </a:xfrm>
          <a:prstGeom prst="rect">
            <a:avLst/>
          </a:prstGeom>
          <a:noFill/>
          <a:ln/>
        </p:spPr>
        <p:txBody>
          <a:bodyPr wrap="none" lIns="0" tIns="0" rIns="0" bIns="0" rtlCol="0" anchor="t"/>
          <a:lstStyle/>
          <a:p>
            <a:pPr marL="0" indent="0">
              <a:lnSpc>
                <a:spcPts val="2500"/>
              </a:lnSpc>
              <a:buNone/>
            </a:pPr>
            <a:r>
              <a:rPr lang="en-US" sz="2000" kern="0" spc="-41" dirty="0">
                <a:solidFill>
                  <a:srgbClr val="272525"/>
                </a:solidFill>
                <a:latin typeface="Source Serif Pro Semi Bold" pitchFamily="34" charset="0"/>
                <a:ea typeface="Source Serif Pro Semi Bold" pitchFamily="34" charset="-122"/>
                <a:cs typeface="Source Serif Pro Semi Bold" pitchFamily="34" charset="-120"/>
              </a:rPr>
              <a:t>Qonun hujjatlari</a:t>
            </a:r>
            <a:endParaRPr lang="en-US" sz="2000" dirty="0"/>
          </a:p>
        </p:txBody>
      </p:sp>
      <p:sp>
        <p:nvSpPr>
          <p:cNvPr id="6" name="Text 3"/>
          <p:cNvSpPr/>
          <p:nvPr/>
        </p:nvSpPr>
        <p:spPr>
          <a:xfrm>
            <a:off x="995124" y="4047292"/>
            <a:ext cx="3240167" cy="1052989"/>
          </a:xfrm>
          <a:prstGeom prst="rect">
            <a:avLst/>
          </a:prstGeom>
          <a:noFill/>
          <a:ln/>
        </p:spPr>
        <p:txBody>
          <a:bodyPr wrap="square" lIns="0" tIns="0" rIns="0" bIns="0" rtlCol="0" anchor="t"/>
          <a:lstStyle/>
          <a:p>
            <a:pPr marL="0" indent="0">
              <a:lnSpc>
                <a:spcPts val="2750"/>
              </a:lnSpc>
              <a:buNone/>
            </a:pPr>
            <a:r>
              <a:rPr lang="en-US" sz="1700" kern="0" spc="-35" dirty="0">
                <a:solidFill>
                  <a:srgbClr val="272525"/>
                </a:solidFill>
                <a:latin typeface="Source Sans Pro" pitchFamily="34" charset="0"/>
                <a:ea typeface="Source Sans Pro" pitchFamily="34" charset="-122"/>
                <a:cs typeface="Source Sans Pro" pitchFamily="34" charset="-120"/>
              </a:rPr>
              <a:t>Iste'molchilarning huquqlarini himoya qilishga oid qonunlar va qoidalar.</a:t>
            </a:r>
            <a:endParaRPr lang="en-US" sz="1700" dirty="0"/>
          </a:p>
        </p:txBody>
      </p:sp>
      <p:sp>
        <p:nvSpPr>
          <p:cNvPr id="7" name="Shape 4"/>
          <p:cNvSpPr/>
          <p:nvPr/>
        </p:nvSpPr>
        <p:spPr>
          <a:xfrm>
            <a:off x="4681776" y="3365897"/>
            <a:ext cx="3694271" cy="2284214"/>
          </a:xfrm>
          <a:prstGeom prst="roundRect">
            <a:avLst>
              <a:gd name="adj" fmla="val 4035"/>
            </a:avLst>
          </a:prstGeom>
          <a:solidFill>
            <a:srgbClr val="F0D4F7"/>
          </a:solidFill>
          <a:ln w="7620">
            <a:solidFill>
              <a:srgbClr val="D6BADD"/>
            </a:solidFill>
            <a:prstDash val="solid"/>
          </a:ln>
        </p:spPr>
      </p:sp>
      <p:sp>
        <p:nvSpPr>
          <p:cNvPr id="8" name="Text 5"/>
          <p:cNvSpPr/>
          <p:nvPr/>
        </p:nvSpPr>
        <p:spPr>
          <a:xfrm>
            <a:off x="4908828" y="3592949"/>
            <a:ext cx="3240167" cy="645557"/>
          </a:xfrm>
          <a:prstGeom prst="rect">
            <a:avLst/>
          </a:prstGeom>
          <a:noFill/>
          <a:ln/>
        </p:spPr>
        <p:txBody>
          <a:bodyPr wrap="square" lIns="0" tIns="0" rIns="0" bIns="0" rtlCol="0" anchor="t"/>
          <a:lstStyle/>
          <a:p>
            <a:pPr marL="0" indent="0">
              <a:lnSpc>
                <a:spcPts val="2500"/>
              </a:lnSpc>
              <a:buNone/>
            </a:pPr>
            <a:r>
              <a:rPr lang="en-US" sz="2000" kern="0" spc="-41" dirty="0">
                <a:solidFill>
                  <a:srgbClr val="272525"/>
                </a:solidFill>
                <a:latin typeface="Source Serif Pro Semi Bold" pitchFamily="34" charset="0"/>
                <a:ea typeface="Source Serif Pro Semi Bold" pitchFamily="34" charset="-122"/>
                <a:cs typeface="Source Serif Pro Semi Bold" pitchFamily="34" charset="-120"/>
              </a:rPr>
              <a:t>Iste'molchilarni himoya qilish organlari</a:t>
            </a:r>
            <a:endParaRPr lang="en-US" sz="2000" dirty="0"/>
          </a:p>
        </p:txBody>
      </p:sp>
      <p:sp>
        <p:nvSpPr>
          <p:cNvPr id="9" name="Text 6"/>
          <p:cNvSpPr/>
          <p:nvPr/>
        </p:nvSpPr>
        <p:spPr>
          <a:xfrm>
            <a:off x="4908828" y="4370070"/>
            <a:ext cx="3240167" cy="1052989"/>
          </a:xfrm>
          <a:prstGeom prst="rect">
            <a:avLst/>
          </a:prstGeom>
          <a:noFill/>
          <a:ln/>
        </p:spPr>
        <p:txBody>
          <a:bodyPr wrap="square" lIns="0" tIns="0" rIns="0" bIns="0" rtlCol="0" anchor="t"/>
          <a:lstStyle/>
          <a:p>
            <a:pPr marL="0" indent="0">
              <a:lnSpc>
                <a:spcPts val="2750"/>
              </a:lnSpc>
              <a:buNone/>
            </a:pPr>
            <a:r>
              <a:rPr lang="en-US" sz="1700" kern="0" spc="-35" dirty="0">
                <a:solidFill>
                  <a:srgbClr val="272525"/>
                </a:solidFill>
                <a:latin typeface="Source Sans Pro" pitchFamily="34" charset="0"/>
                <a:ea typeface="Source Sans Pro" pitchFamily="34" charset="-122"/>
                <a:cs typeface="Source Sans Pro" pitchFamily="34" charset="-120"/>
              </a:rPr>
              <a:t>Iste'molchilarning shikoyatlarini ko'rib chiqish va ularning huquqlarini himoya qilish.</a:t>
            </a:r>
            <a:endParaRPr lang="en-US" sz="1700" dirty="0"/>
          </a:p>
        </p:txBody>
      </p:sp>
      <p:sp>
        <p:nvSpPr>
          <p:cNvPr id="10" name="Shape 7"/>
          <p:cNvSpPr/>
          <p:nvPr/>
        </p:nvSpPr>
        <p:spPr>
          <a:xfrm>
            <a:off x="768072" y="5869543"/>
            <a:ext cx="7607856" cy="1259443"/>
          </a:xfrm>
          <a:prstGeom prst="roundRect">
            <a:avLst>
              <a:gd name="adj" fmla="val 7319"/>
            </a:avLst>
          </a:prstGeom>
          <a:solidFill>
            <a:srgbClr val="F0D4F7"/>
          </a:solidFill>
          <a:ln w="7620">
            <a:solidFill>
              <a:srgbClr val="D6BADD"/>
            </a:solidFill>
            <a:prstDash val="solid"/>
          </a:ln>
        </p:spPr>
      </p:sp>
      <p:sp>
        <p:nvSpPr>
          <p:cNvPr id="11" name="Text 8"/>
          <p:cNvSpPr/>
          <p:nvPr/>
        </p:nvSpPr>
        <p:spPr>
          <a:xfrm>
            <a:off x="995124" y="6096595"/>
            <a:ext cx="2581870" cy="322778"/>
          </a:xfrm>
          <a:prstGeom prst="rect">
            <a:avLst/>
          </a:prstGeom>
          <a:noFill/>
          <a:ln/>
        </p:spPr>
        <p:txBody>
          <a:bodyPr wrap="none" lIns="0" tIns="0" rIns="0" bIns="0" rtlCol="0" anchor="t"/>
          <a:lstStyle/>
          <a:p>
            <a:pPr marL="0" indent="0">
              <a:lnSpc>
                <a:spcPts val="2500"/>
              </a:lnSpc>
              <a:buNone/>
            </a:pPr>
            <a:r>
              <a:rPr lang="en-US" sz="2000" kern="0" spc="-41" dirty="0">
                <a:solidFill>
                  <a:srgbClr val="272525"/>
                </a:solidFill>
                <a:latin typeface="Source Serif Pro Semi Bold" pitchFamily="34" charset="0"/>
                <a:ea typeface="Source Serif Pro Semi Bold" pitchFamily="34" charset="-122"/>
                <a:cs typeface="Source Serif Pro Semi Bold" pitchFamily="34" charset="-120"/>
              </a:rPr>
              <a:t>Boshqaruv tizimi</a:t>
            </a:r>
            <a:endParaRPr lang="en-US" sz="2000" dirty="0"/>
          </a:p>
        </p:txBody>
      </p:sp>
      <p:sp>
        <p:nvSpPr>
          <p:cNvPr id="12" name="Text 9"/>
          <p:cNvSpPr/>
          <p:nvPr/>
        </p:nvSpPr>
        <p:spPr>
          <a:xfrm>
            <a:off x="995124" y="6550938"/>
            <a:ext cx="7153751" cy="350996"/>
          </a:xfrm>
          <a:prstGeom prst="rect">
            <a:avLst/>
          </a:prstGeom>
          <a:noFill/>
          <a:ln/>
        </p:spPr>
        <p:txBody>
          <a:bodyPr wrap="none" lIns="0" tIns="0" rIns="0" bIns="0" rtlCol="0" anchor="t"/>
          <a:lstStyle/>
          <a:p>
            <a:pPr marL="0" indent="0">
              <a:lnSpc>
                <a:spcPts val="2750"/>
              </a:lnSpc>
              <a:buNone/>
            </a:pPr>
            <a:r>
              <a:rPr lang="en-US" sz="1700" kern="0" spc="-35" dirty="0">
                <a:solidFill>
                  <a:srgbClr val="272525"/>
                </a:solidFill>
                <a:latin typeface="Source Sans Pro" pitchFamily="34" charset="0"/>
                <a:ea typeface="Source Sans Pro" pitchFamily="34" charset="-122"/>
                <a:cs typeface="Source Sans Pro" pitchFamily="34" charset="-120"/>
              </a:rPr>
              <a:t>Bozor infratuzilmasida iste'molchilarni himoya qilish tizimini samarali boshqarish.</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6528" y="625793"/>
            <a:ext cx="13037344" cy="1338501"/>
          </a:xfrm>
          <a:prstGeom prst="rect">
            <a:avLst/>
          </a:prstGeom>
          <a:noFill/>
          <a:ln/>
        </p:spPr>
        <p:txBody>
          <a:bodyPr wrap="square" lIns="0" tIns="0" rIns="0" bIns="0" rtlCol="0" anchor="t"/>
          <a:lstStyle/>
          <a:p>
            <a:pPr marL="0" indent="0">
              <a:lnSpc>
                <a:spcPts val="5250"/>
              </a:lnSpc>
              <a:buNone/>
            </a:pPr>
            <a:r>
              <a:rPr lang="en-US" sz="4200" kern="0" spc="-84" dirty="0">
                <a:solidFill>
                  <a:srgbClr val="000000"/>
                </a:solidFill>
                <a:latin typeface="Source Serif Pro Semi Bold" pitchFamily="34" charset="0"/>
                <a:ea typeface="Source Serif Pro Semi Bold" pitchFamily="34" charset="-122"/>
                <a:cs typeface="Source Serif Pro Semi Bold" pitchFamily="34" charset="-120"/>
              </a:rPr>
              <a:t>Bozor Infraratuzilmasini Rivojlantirish Uchun Yangi Yechimlar va Innovatsiyalar</a:t>
            </a:r>
            <a:endParaRPr lang="en-US" sz="4200" dirty="0"/>
          </a:p>
        </p:txBody>
      </p:sp>
      <p:pic>
        <p:nvPicPr>
          <p:cNvPr id="3" name="Image 0" descr="preencoded.png"/>
          <p:cNvPicPr>
            <a:picLocks noChangeAspect="1"/>
          </p:cNvPicPr>
          <p:nvPr/>
        </p:nvPicPr>
        <p:blipFill>
          <a:blip r:embed="rId3"/>
          <a:stretch>
            <a:fillRect/>
          </a:stretch>
        </p:blipFill>
        <p:spPr>
          <a:xfrm>
            <a:off x="796528" y="2419350"/>
            <a:ext cx="6347936" cy="3923228"/>
          </a:xfrm>
          <a:prstGeom prst="rect">
            <a:avLst/>
          </a:prstGeom>
        </p:spPr>
      </p:pic>
      <p:sp>
        <p:nvSpPr>
          <p:cNvPr id="4" name="Text 1"/>
          <p:cNvSpPr/>
          <p:nvPr/>
        </p:nvSpPr>
        <p:spPr>
          <a:xfrm>
            <a:off x="796528" y="6627019"/>
            <a:ext cx="2677358" cy="334685"/>
          </a:xfrm>
          <a:prstGeom prst="rect">
            <a:avLst/>
          </a:prstGeom>
          <a:noFill/>
          <a:ln/>
        </p:spPr>
        <p:txBody>
          <a:bodyPr wrap="none" lIns="0" tIns="0" rIns="0" bIns="0" rtlCol="0" anchor="t"/>
          <a:lstStyle/>
          <a:p>
            <a:pPr marL="0" indent="0" algn="l">
              <a:lnSpc>
                <a:spcPts val="2600"/>
              </a:lnSpc>
              <a:buNone/>
            </a:pPr>
            <a:r>
              <a:rPr lang="en-US" sz="2100" kern="0" spc="-42" dirty="0">
                <a:solidFill>
                  <a:srgbClr val="272525"/>
                </a:solidFill>
                <a:latin typeface="Source Serif Pro Semi Bold" pitchFamily="34" charset="0"/>
                <a:ea typeface="Source Serif Pro Semi Bold" pitchFamily="34" charset="-122"/>
                <a:cs typeface="Source Serif Pro Semi Bold" pitchFamily="34" charset="-120"/>
              </a:rPr>
              <a:t>Ma'lumotlar tahlili</a:t>
            </a:r>
            <a:endParaRPr lang="en-US" sz="2100" dirty="0"/>
          </a:p>
        </p:txBody>
      </p:sp>
      <p:sp>
        <p:nvSpPr>
          <p:cNvPr id="5" name="Text 2"/>
          <p:cNvSpPr/>
          <p:nvPr/>
        </p:nvSpPr>
        <p:spPr>
          <a:xfrm>
            <a:off x="796528" y="7098149"/>
            <a:ext cx="6347936" cy="727948"/>
          </a:xfrm>
          <a:prstGeom prst="rect">
            <a:avLst/>
          </a:prstGeom>
          <a:noFill/>
          <a:ln/>
        </p:spPr>
        <p:txBody>
          <a:bodyPr wrap="square" lIns="0" tIns="0" rIns="0" bIns="0" rtlCol="0" anchor="t"/>
          <a:lstStyle/>
          <a:p>
            <a:pPr marL="0" indent="0" algn="l">
              <a:lnSpc>
                <a:spcPts val="2850"/>
              </a:lnSpc>
              <a:buNone/>
            </a:pPr>
            <a:r>
              <a:rPr lang="en-US" sz="1750" kern="0" spc="-36" dirty="0">
                <a:solidFill>
                  <a:srgbClr val="272525"/>
                </a:solidFill>
                <a:latin typeface="Source Sans Pro" pitchFamily="34" charset="0"/>
                <a:ea typeface="Source Sans Pro" pitchFamily="34" charset="-122"/>
                <a:cs typeface="Source Sans Pro" pitchFamily="34" charset="-120"/>
              </a:rPr>
              <a:t>Bozor talab va taklifini tahlil qilish uchun ma'lumotlarni yig'ish va tahlil qilish.</a:t>
            </a:r>
            <a:endParaRPr lang="en-US" sz="1750" dirty="0"/>
          </a:p>
        </p:txBody>
      </p:sp>
      <p:pic>
        <p:nvPicPr>
          <p:cNvPr id="6" name="Image 1" descr="preencoded.png"/>
          <p:cNvPicPr>
            <a:picLocks noChangeAspect="1"/>
          </p:cNvPicPr>
          <p:nvPr/>
        </p:nvPicPr>
        <p:blipFill>
          <a:blip r:embed="rId4"/>
          <a:stretch>
            <a:fillRect/>
          </a:stretch>
        </p:blipFill>
        <p:spPr>
          <a:xfrm>
            <a:off x="7485817" y="2419350"/>
            <a:ext cx="6348055" cy="3923348"/>
          </a:xfrm>
          <a:prstGeom prst="rect">
            <a:avLst/>
          </a:prstGeom>
        </p:spPr>
      </p:pic>
      <p:sp>
        <p:nvSpPr>
          <p:cNvPr id="7" name="Text 3"/>
          <p:cNvSpPr/>
          <p:nvPr/>
        </p:nvSpPr>
        <p:spPr>
          <a:xfrm>
            <a:off x="7485817" y="6627138"/>
            <a:ext cx="2677358" cy="334685"/>
          </a:xfrm>
          <a:prstGeom prst="rect">
            <a:avLst/>
          </a:prstGeom>
          <a:noFill/>
          <a:ln/>
        </p:spPr>
        <p:txBody>
          <a:bodyPr wrap="none" lIns="0" tIns="0" rIns="0" bIns="0" rtlCol="0" anchor="t"/>
          <a:lstStyle/>
          <a:p>
            <a:pPr marL="0" indent="0" algn="l">
              <a:lnSpc>
                <a:spcPts val="2600"/>
              </a:lnSpc>
              <a:buNone/>
            </a:pPr>
            <a:r>
              <a:rPr lang="en-US" sz="2100" kern="0" spc="-42" dirty="0">
                <a:solidFill>
                  <a:srgbClr val="272525"/>
                </a:solidFill>
                <a:latin typeface="Source Serif Pro Semi Bold" pitchFamily="34" charset="0"/>
                <a:ea typeface="Source Serif Pro Semi Bold" pitchFamily="34" charset="-122"/>
                <a:cs typeface="Source Serif Pro Semi Bold" pitchFamily="34" charset="-120"/>
              </a:rPr>
              <a:t>Elektron tijorat</a:t>
            </a:r>
            <a:endParaRPr lang="en-US" sz="2100" dirty="0"/>
          </a:p>
        </p:txBody>
      </p:sp>
      <p:sp>
        <p:nvSpPr>
          <p:cNvPr id="8" name="Text 4"/>
          <p:cNvSpPr/>
          <p:nvPr/>
        </p:nvSpPr>
        <p:spPr>
          <a:xfrm>
            <a:off x="7485817" y="7098268"/>
            <a:ext cx="6348055" cy="363974"/>
          </a:xfrm>
          <a:prstGeom prst="rect">
            <a:avLst/>
          </a:prstGeom>
          <a:noFill/>
          <a:ln/>
        </p:spPr>
        <p:txBody>
          <a:bodyPr wrap="none" lIns="0" tIns="0" rIns="0" bIns="0" rtlCol="0" anchor="t"/>
          <a:lstStyle/>
          <a:p>
            <a:pPr marL="0" indent="0" algn="l">
              <a:lnSpc>
                <a:spcPts val="2850"/>
              </a:lnSpc>
              <a:buNone/>
            </a:pPr>
            <a:r>
              <a:rPr lang="en-US" sz="1750" kern="0" spc="-36" dirty="0">
                <a:solidFill>
                  <a:srgbClr val="272525"/>
                </a:solidFill>
                <a:latin typeface="Source Sans Pro" pitchFamily="34" charset="0"/>
                <a:ea typeface="Source Sans Pro" pitchFamily="34" charset="-122"/>
                <a:cs typeface="Source Sans Pro" pitchFamily="34" charset="-120"/>
              </a:rPr>
              <a:t>Onlayn savdo platformalari va xizmatlarini rivojlantirish.</a:t>
            </a:r>
            <a:endParaRPr lang="en-US" sz="1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24124" y="2465189"/>
            <a:ext cx="7468553" cy="1408033"/>
          </a:xfrm>
          <a:prstGeom prst="rect">
            <a:avLst/>
          </a:prstGeom>
          <a:noFill/>
          <a:ln/>
        </p:spPr>
        <p:txBody>
          <a:bodyPr wrap="square" lIns="0" tIns="0" rIns="0" bIns="0" rtlCol="0" anchor="t"/>
          <a:lstStyle/>
          <a:p>
            <a:pPr marL="0" indent="0">
              <a:lnSpc>
                <a:spcPts val="5500"/>
              </a:lnSpc>
              <a:buNone/>
            </a:pPr>
            <a:r>
              <a:rPr lang="en-US" sz="4400" kern="0" spc="-89" dirty="0">
                <a:solidFill>
                  <a:srgbClr val="000000"/>
                </a:solidFill>
                <a:latin typeface="Source Serif Pro Semi Bold" pitchFamily="34" charset="0"/>
                <a:ea typeface="Source Serif Pro Semi Bold" pitchFamily="34" charset="-122"/>
                <a:cs typeface="Source Serif Pro Semi Bold" pitchFamily="34" charset="-120"/>
              </a:rPr>
              <a:t>Хulosa va Ishlab Chiqilgan Tavsiyalar</a:t>
            </a:r>
            <a:endParaRPr lang="en-US" sz="4400" dirty="0"/>
          </a:p>
        </p:txBody>
      </p:sp>
      <p:sp>
        <p:nvSpPr>
          <p:cNvPr id="4" name="Text 1"/>
          <p:cNvSpPr/>
          <p:nvPr/>
        </p:nvSpPr>
        <p:spPr>
          <a:xfrm>
            <a:off x="6324124" y="4232196"/>
            <a:ext cx="7468553" cy="1532096"/>
          </a:xfrm>
          <a:prstGeom prst="rect">
            <a:avLst/>
          </a:prstGeom>
          <a:noFill/>
          <a:ln/>
        </p:spPr>
        <p:txBody>
          <a:bodyPr wrap="square" lIns="0" tIns="0" rIns="0" bIns="0" rtlCol="0" anchor="t"/>
          <a:lstStyle/>
          <a:p>
            <a:pPr marL="0" indent="0">
              <a:lnSpc>
                <a:spcPts val="3000"/>
              </a:lnSpc>
              <a:buNone/>
            </a:pPr>
            <a:r>
              <a:rPr lang="en-US" sz="1850" kern="0" spc="-38" dirty="0">
                <a:solidFill>
                  <a:srgbClr val="272525"/>
                </a:solidFill>
                <a:latin typeface="Source Sans Pro" pitchFamily="34" charset="0"/>
                <a:ea typeface="Source Sans Pro" pitchFamily="34" charset="-122"/>
                <a:cs typeface="Source Sans Pro" pitchFamily="34" charset="-120"/>
              </a:rPr>
              <a:t>O'zbekistonda bozor infratuzilmasini rivojlantirish uchun bir qator tavsiyalar ishlab chiqildi. Ushbu tavsiyalar davlat siyosatini takomillashtirish, raqamli texnologiyalarni joriy etish, logistika tizimini modernizatsiya qilish va iste'molchilarni himoya qilishni kuchaytirishga qaratilgan.</a:t>
            </a:r>
            <a:endParaRPr lang="en-US" sz="1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1058</Words>
  <Application>Microsoft Office PowerPoint</Application>
  <PresentationFormat>Произвольный</PresentationFormat>
  <Paragraphs>119</Paragraphs>
  <Slides>23</Slides>
  <Notes>10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Office Theme</vt:lpstr>
      <vt:lpstr>Презентация PowerPoint</vt:lpstr>
      <vt:lpstr>Презентация PowerPoint</vt:lpstr>
      <vt:lpstr>Презентация PowerPoint</vt:lpstr>
      <vt:lpstr>Презентация PowerPoint</vt:lpstr>
      <vt:lpstr>Elektron tijorat quyidagi klasifikassiyalarni o'z ichiga oladi:</vt:lpstr>
      <vt:lpstr>Elektron tijorat B2B  (Business to business) sektori haqida tushuncha.</vt:lpstr>
      <vt:lpstr>Elektron tijorat B2B  (Business to business) sektori haqida tushuncha.</vt:lpstr>
      <vt:lpstr>Презентация PowerPoint</vt:lpstr>
      <vt:lpstr>Презентация PowerPoint</vt:lpstr>
      <vt:lpstr>B2C yoki sxemasi biznes-iste'molchi</vt:lpstr>
      <vt:lpstr>Sxema C2C yoki iste'molchi-iste'molchi</vt:lpstr>
      <vt:lpstr>Sxema G2B yoki davlat-biznes</vt:lpstr>
      <vt:lpstr>Презентация PowerPoint</vt:lpstr>
      <vt:lpstr>Ananaviy tijorat va elektron tijorat ortasidagi bogliqlik.</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Пользователь</cp:lastModifiedBy>
  <cp:revision>11</cp:revision>
  <dcterms:created xsi:type="dcterms:W3CDTF">2024-11-06T12:22:15Z</dcterms:created>
  <dcterms:modified xsi:type="dcterms:W3CDTF">2024-11-07T17:26:48Z</dcterms:modified>
</cp:coreProperties>
</file>