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5" r:id="rId2"/>
    <p:sldId id="286" r:id="rId3"/>
    <p:sldId id="283" r:id="rId4"/>
    <p:sldId id="305" r:id="rId5"/>
    <p:sldId id="306" r:id="rId6"/>
    <p:sldId id="287" r:id="rId7"/>
    <p:sldId id="291" r:id="rId8"/>
    <p:sldId id="292" r:id="rId9"/>
    <p:sldId id="293" r:id="rId10"/>
    <p:sldId id="308" r:id="rId11"/>
    <p:sldId id="309" r:id="rId12"/>
    <p:sldId id="296" r:id="rId13"/>
    <p:sldId id="313" r:id="rId14"/>
    <p:sldId id="310" r:id="rId15"/>
    <p:sldId id="311" r:id="rId16"/>
    <p:sldId id="312" r:id="rId17"/>
    <p:sldId id="298" r:id="rId18"/>
    <p:sldId id="299"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5" autoAdjust="0"/>
    <p:restoredTop sz="94660"/>
  </p:normalViewPr>
  <p:slideViewPr>
    <p:cSldViewPr>
      <p:cViewPr varScale="1">
        <p:scale>
          <a:sx n="69" d="100"/>
          <a:sy n="69" d="100"/>
        </p:scale>
        <p:origin x="-1458" y="-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E31579-8006-471B-BE82-4062B04A031E}" type="doc">
      <dgm:prSet loTypeId="urn:microsoft.com/office/officeart/2005/8/layout/vList3" loCatId="list" qsTypeId="urn:microsoft.com/office/officeart/2005/8/quickstyle/simple1" qsCatId="simple" csTypeId="urn:microsoft.com/office/officeart/2005/8/colors/accent1_2" csCatId="accent1" phldr="1"/>
      <dgm:spPr/>
    </dgm:pt>
    <dgm:pt modelId="{EA14F512-8B02-4456-A36F-62E1D9E76CD9}">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uz-Latn-UZ" b="1" dirty="0" smtClean="0"/>
            <a:t>1.</a:t>
          </a:r>
          <a:r>
            <a:rPr lang="uz-Cyrl-UZ" b="1" dirty="0" smtClean="0">
              <a:solidFill>
                <a:schemeClr val="bg1"/>
              </a:solidFill>
            </a:rPr>
            <a:t>2024 yilda makroiqtisodiy barqarorlik va iqtisodiy rivojlanishni ta’minlash bo‘yicha ustuvor vazifalar</a:t>
          </a:r>
          <a:r>
            <a:rPr lang="uz-Cyrl-UZ" dirty="0" smtClean="0"/>
            <a:t>. </a:t>
          </a:r>
          <a:r>
            <a:rPr lang="uz-Cyrl-UZ" dirty="0" smtClean="0">
              <a:solidFill>
                <a:srgbClr val="FF0000"/>
              </a:solidFill>
              <a:latin typeface="Times New Roman" pitchFamily="18" charset="0"/>
              <a:cs typeface="Times New Roman" pitchFamily="18" charset="0"/>
            </a:rPr>
            <a:t>.</a:t>
          </a:r>
          <a:endParaRPr lang="ru-RU" dirty="0"/>
        </a:p>
      </dgm:t>
    </dgm:pt>
    <dgm:pt modelId="{871C6271-E0B2-4095-88E1-358C1E022F29}" type="parTrans" cxnId="{D54A500D-4D79-42CA-9B34-5EE855FB90E7}">
      <dgm:prSet/>
      <dgm:spPr/>
      <dgm:t>
        <a:bodyPr/>
        <a:lstStyle/>
        <a:p>
          <a:endParaRPr lang="ru-RU"/>
        </a:p>
      </dgm:t>
    </dgm:pt>
    <dgm:pt modelId="{62402C3F-CE5E-45D6-A6CE-778993148B71}" type="sibTrans" cxnId="{D54A500D-4D79-42CA-9B34-5EE855FB90E7}">
      <dgm:prSet/>
      <dgm:spPr/>
      <dgm:t>
        <a:bodyPr/>
        <a:lstStyle/>
        <a:p>
          <a:endParaRPr lang="ru-RU"/>
        </a:p>
      </dgm:t>
    </dgm:pt>
    <dgm:pt modelId="{3B110B70-F88B-42C7-96B0-B5A55811F330}">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uz-Latn-UZ" b="1" dirty="0" smtClean="0"/>
            <a:t>2.Bozor i</a:t>
          </a:r>
          <a:r>
            <a:rPr lang="uz-Cyrl-UZ" b="1" dirty="0" smtClean="0"/>
            <a:t>nfratuzilma</a:t>
          </a:r>
          <a:r>
            <a:rPr lang="uz-Latn-UZ" b="1" dirty="0" smtClean="0"/>
            <a:t>si</a:t>
          </a:r>
          <a:r>
            <a:rPr lang="uz-Cyrl-UZ" b="1" dirty="0" smtClean="0"/>
            <a:t> fanining predmeti </a:t>
          </a:r>
          <a:r>
            <a:rPr lang="uz-Latn-UZ" b="1" dirty="0" smtClean="0"/>
            <a:t>va</a:t>
          </a:r>
          <a:r>
            <a:rPr lang="uz-Cyrl-UZ" b="1" dirty="0" smtClean="0"/>
            <a:t> asosiy vazifalari.</a:t>
          </a:r>
          <a:endParaRPr lang="ru-RU" dirty="0">
            <a:solidFill>
              <a:schemeClr val="tx1">
                <a:lumMod val="95000"/>
              </a:schemeClr>
            </a:solidFill>
          </a:endParaRPr>
        </a:p>
      </dgm:t>
    </dgm:pt>
    <dgm:pt modelId="{EE5957FA-872B-486C-A035-243AB7BB69A5}" type="parTrans" cxnId="{FC28BECD-70D5-4CFC-9340-4B8172BE137E}">
      <dgm:prSet/>
      <dgm:spPr/>
      <dgm:t>
        <a:bodyPr/>
        <a:lstStyle/>
        <a:p>
          <a:endParaRPr lang="ru-RU"/>
        </a:p>
      </dgm:t>
    </dgm:pt>
    <dgm:pt modelId="{CAC73ABF-9343-40F9-896B-86C889605211}" type="sibTrans" cxnId="{FC28BECD-70D5-4CFC-9340-4B8172BE137E}">
      <dgm:prSet/>
      <dgm:spPr/>
      <dgm:t>
        <a:bodyPr/>
        <a:lstStyle/>
        <a:p>
          <a:endParaRPr lang="ru-RU"/>
        </a:p>
      </dgm:t>
    </dgm:pt>
    <dgm:pt modelId="{B78C7107-D36C-47D9-BBFE-17374C686BAE}">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uz-Latn-UZ" sz="2400" b="1" dirty="0" smtClean="0"/>
            <a:t>3. Bozor i</a:t>
          </a:r>
          <a:r>
            <a:rPr lang="uz-Cyrl-UZ" sz="2400" b="1" dirty="0" smtClean="0"/>
            <a:t>nfratuzilma</a:t>
          </a:r>
          <a:r>
            <a:rPr lang="uz-Latn-UZ" sz="2400" b="1" dirty="0" smtClean="0"/>
            <a:t>si</a:t>
          </a:r>
          <a:r>
            <a:rPr lang="uz-Cyrl-UZ" sz="2400" b="1" dirty="0" smtClean="0"/>
            <a:t> fanining boshqa iqtisodiy fanlar bilan o’zaro aloqasi.</a:t>
          </a:r>
          <a:endParaRPr lang="ru-RU" sz="2400" b="1" dirty="0">
            <a:solidFill>
              <a:schemeClr val="tx1">
                <a:lumMod val="95000"/>
              </a:schemeClr>
            </a:solidFill>
          </a:endParaRPr>
        </a:p>
      </dgm:t>
    </dgm:pt>
    <dgm:pt modelId="{479D4776-EFE6-47CE-9607-57F48095A812}" type="parTrans" cxnId="{1ECFC420-9443-453A-B349-D5FE8EEC9E48}">
      <dgm:prSet/>
      <dgm:spPr/>
      <dgm:t>
        <a:bodyPr/>
        <a:lstStyle/>
        <a:p>
          <a:endParaRPr lang="ru-RU"/>
        </a:p>
      </dgm:t>
    </dgm:pt>
    <dgm:pt modelId="{6FEC426E-5900-4207-8CAF-B96492390AEF}" type="sibTrans" cxnId="{1ECFC420-9443-453A-B349-D5FE8EEC9E48}">
      <dgm:prSet/>
      <dgm:spPr/>
      <dgm:t>
        <a:bodyPr/>
        <a:lstStyle/>
        <a:p>
          <a:endParaRPr lang="ru-RU"/>
        </a:p>
      </dgm:t>
    </dgm:pt>
    <dgm:pt modelId="{E0FAC502-AA17-4E86-805D-A7189E2C12EF}" type="pres">
      <dgm:prSet presAssocID="{A5E31579-8006-471B-BE82-4062B04A031E}" presName="linearFlow" presStyleCnt="0">
        <dgm:presLayoutVars>
          <dgm:dir/>
          <dgm:resizeHandles val="exact"/>
        </dgm:presLayoutVars>
      </dgm:prSet>
      <dgm:spPr/>
    </dgm:pt>
    <dgm:pt modelId="{48439D5C-D180-4249-A18C-0080B7A6DD66}" type="pres">
      <dgm:prSet presAssocID="{EA14F512-8B02-4456-A36F-62E1D9E76CD9}" presName="composite" presStyleCnt="0"/>
      <dgm:spPr/>
    </dgm:pt>
    <dgm:pt modelId="{829155BB-29C0-4DC2-81CD-8EA827E720CA}" type="pres">
      <dgm:prSet presAssocID="{EA14F512-8B02-4456-A36F-62E1D9E76CD9}" presName="imgShp" presStyleLbl="fgImgPlace1" presStyleIdx="0" presStyleCnt="3" custLinFactNeighborX="-52955" custLinFactNeighborY="4288">
        <dgm:style>
          <a:lnRef idx="1">
            <a:schemeClr val="accent2"/>
          </a:lnRef>
          <a:fillRef idx="2">
            <a:schemeClr val="accent2"/>
          </a:fillRef>
          <a:effectRef idx="1">
            <a:schemeClr val="accent2"/>
          </a:effectRef>
          <a:fontRef idx="minor">
            <a:schemeClr val="dk1"/>
          </a:fontRef>
        </dgm:style>
      </dgm:prSet>
      <dgm:spPr/>
    </dgm:pt>
    <dgm:pt modelId="{C7C814B1-34BF-404A-92CA-5E973E1FCB2A}" type="pres">
      <dgm:prSet presAssocID="{EA14F512-8B02-4456-A36F-62E1D9E76CD9}" presName="txShp" presStyleLbl="node1" presStyleIdx="0" presStyleCnt="3">
        <dgm:presLayoutVars>
          <dgm:bulletEnabled val="1"/>
        </dgm:presLayoutVars>
      </dgm:prSet>
      <dgm:spPr/>
      <dgm:t>
        <a:bodyPr/>
        <a:lstStyle/>
        <a:p>
          <a:endParaRPr lang="ru-RU"/>
        </a:p>
      </dgm:t>
    </dgm:pt>
    <dgm:pt modelId="{4880F253-4308-48E2-9ACF-5A0AF3A2565F}" type="pres">
      <dgm:prSet presAssocID="{62402C3F-CE5E-45D6-A6CE-778993148B71}" presName="spacing" presStyleCnt="0"/>
      <dgm:spPr/>
    </dgm:pt>
    <dgm:pt modelId="{65DBCF54-411E-4279-8637-BF4641FD0AC1}" type="pres">
      <dgm:prSet presAssocID="{3B110B70-F88B-42C7-96B0-B5A55811F330}" presName="composite" presStyleCnt="0"/>
      <dgm:spPr/>
    </dgm:pt>
    <dgm:pt modelId="{10F59F7E-52DE-4C1F-8414-47E7C4030645}" type="pres">
      <dgm:prSet presAssocID="{3B110B70-F88B-42C7-96B0-B5A55811F330}" presName="imgShp" presStyleLbl="fgImgPlace1" presStyleIdx="1" presStyleCnt="3" custLinFactNeighborX="-52955" custLinFactNeighborY="-7001">
        <dgm:style>
          <a:lnRef idx="1">
            <a:schemeClr val="accent2"/>
          </a:lnRef>
          <a:fillRef idx="2">
            <a:schemeClr val="accent2"/>
          </a:fillRef>
          <a:effectRef idx="1">
            <a:schemeClr val="accent2"/>
          </a:effectRef>
          <a:fontRef idx="minor">
            <a:schemeClr val="dk1"/>
          </a:fontRef>
        </dgm:style>
      </dgm:prSet>
      <dgm:spPr/>
    </dgm:pt>
    <dgm:pt modelId="{01DF21A2-55A4-493B-9E32-09A944C8C577}" type="pres">
      <dgm:prSet presAssocID="{3B110B70-F88B-42C7-96B0-B5A55811F330}" presName="txShp" presStyleLbl="node1" presStyleIdx="1" presStyleCnt="3">
        <dgm:presLayoutVars>
          <dgm:bulletEnabled val="1"/>
        </dgm:presLayoutVars>
      </dgm:prSet>
      <dgm:spPr/>
      <dgm:t>
        <a:bodyPr/>
        <a:lstStyle/>
        <a:p>
          <a:endParaRPr lang="ru-RU"/>
        </a:p>
      </dgm:t>
    </dgm:pt>
    <dgm:pt modelId="{C97D0A9E-D6B2-4156-891D-A643267598B2}" type="pres">
      <dgm:prSet presAssocID="{CAC73ABF-9343-40F9-896B-86C889605211}" presName="spacing" presStyleCnt="0"/>
      <dgm:spPr/>
    </dgm:pt>
    <dgm:pt modelId="{EBC2EF33-6FE9-4CC6-BC35-AA384CA3A606}" type="pres">
      <dgm:prSet presAssocID="{B78C7107-D36C-47D9-BBFE-17374C686BAE}" presName="composite" presStyleCnt="0"/>
      <dgm:spPr/>
    </dgm:pt>
    <dgm:pt modelId="{6C5388E3-CEFB-4274-AF8C-0866F013C311}" type="pres">
      <dgm:prSet presAssocID="{B78C7107-D36C-47D9-BBFE-17374C686BAE}" presName="imgShp" presStyleLbl="fgImgPlace1" presStyleIdx="2" presStyleCnt="3" custLinFactNeighborX="-57515" custLinFactNeighborY="-9169">
        <dgm:style>
          <a:lnRef idx="1">
            <a:schemeClr val="accent2"/>
          </a:lnRef>
          <a:fillRef idx="2">
            <a:schemeClr val="accent2"/>
          </a:fillRef>
          <a:effectRef idx="1">
            <a:schemeClr val="accent2"/>
          </a:effectRef>
          <a:fontRef idx="minor">
            <a:schemeClr val="dk1"/>
          </a:fontRef>
        </dgm:style>
      </dgm:prSet>
      <dgm:spPr/>
    </dgm:pt>
    <dgm:pt modelId="{1CCD95EF-4853-4E40-8FAF-2CD6209196E7}" type="pres">
      <dgm:prSet presAssocID="{B78C7107-D36C-47D9-BBFE-17374C686BAE}" presName="txShp" presStyleLbl="node1" presStyleIdx="2" presStyleCnt="3">
        <dgm:presLayoutVars>
          <dgm:bulletEnabled val="1"/>
        </dgm:presLayoutVars>
      </dgm:prSet>
      <dgm:spPr/>
      <dgm:t>
        <a:bodyPr/>
        <a:lstStyle/>
        <a:p>
          <a:endParaRPr lang="ru-RU"/>
        </a:p>
      </dgm:t>
    </dgm:pt>
  </dgm:ptLst>
  <dgm:cxnLst>
    <dgm:cxn modelId="{1765124F-2656-42C1-A11A-ADB933C0C6E9}" type="presOf" srcId="{EA14F512-8B02-4456-A36F-62E1D9E76CD9}" destId="{C7C814B1-34BF-404A-92CA-5E973E1FCB2A}" srcOrd="0" destOrd="0" presId="urn:microsoft.com/office/officeart/2005/8/layout/vList3"/>
    <dgm:cxn modelId="{C6209A32-9DD4-459D-A098-F042D8248B25}" type="presOf" srcId="{3B110B70-F88B-42C7-96B0-B5A55811F330}" destId="{01DF21A2-55A4-493B-9E32-09A944C8C577}" srcOrd="0" destOrd="0" presId="urn:microsoft.com/office/officeart/2005/8/layout/vList3"/>
    <dgm:cxn modelId="{1ECFC420-9443-453A-B349-D5FE8EEC9E48}" srcId="{A5E31579-8006-471B-BE82-4062B04A031E}" destId="{B78C7107-D36C-47D9-BBFE-17374C686BAE}" srcOrd="2" destOrd="0" parTransId="{479D4776-EFE6-47CE-9607-57F48095A812}" sibTransId="{6FEC426E-5900-4207-8CAF-B96492390AEF}"/>
    <dgm:cxn modelId="{FC28BECD-70D5-4CFC-9340-4B8172BE137E}" srcId="{A5E31579-8006-471B-BE82-4062B04A031E}" destId="{3B110B70-F88B-42C7-96B0-B5A55811F330}" srcOrd="1" destOrd="0" parTransId="{EE5957FA-872B-486C-A035-243AB7BB69A5}" sibTransId="{CAC73ABF-9343-40F9-896B-86C889605211}"/>
    <dgm:cxn modelId="{049058B8-6601-441A-9A6E-B817F85571D2}" type="presOf" srcId="{B78C7107-D36C-47D9-BBFE-17374C686BAE}" destId="{1CCD95EF-4853-4E40-8FAF-2CD6209196E7}" srcOrd="0" destOrd="0" presId="urn:microsoft.com/office/officeart/2005/8/layout/vList3"/>
    <dgm:cxn modelId="{D54A500D-4D79-42CA-9B34-5EE855FB90E7}" srcId="{A5E31579-8006-471B-BE82-4062B04A031E}" destId="{EA14F512-8B02-4456-A36F-62E1D9E76CD9}" srcOrd="0" destOrd="0" parTransId="{871C6271-E0B2-4095-88E1-358C1E022F29}" sibTransId="{62402C3F-CE5E-45D6-A6CE-778993148B71}"/>
    <dgm:cxn modelId="{012670F7-4EED-4A68-BBF7-CC04FB66B2BF}" type="presOf" srcId="{A5E31579-8006-471B-BE82-4062B04A031E}" destId="{E0FAC502-AA17-4E86-805D-A7189E2C12EF}" srcOrd="0" destOrd="0" presId="urn:microsoft.com/office/officeart/2005/8/layout/vList3"/>
    <dgm:cxn modelId="{00A368D7-DC2B-40E8-B3A6-D014788C7BB7}" type="presParOf" srcId="{E0FAC502-AA17-4E86-805D-A7189E2C12EF}" destId="{48439D5C-D180-4249-A18C-0080B7A6DD66}" srcOrd="0" destOrd="0" presId="urn:microsoft.com/office/officeart/2005/8/layout/vList3"/>
    <dgm:cxn modelId="{D4ADA45D-4156-4463-BD8C-72E057BA338B}" type="presParOf" srcId="{48439D5C-D180-4249-A18C-0080B7A6DD66}" destId="{829155BB-29C0-4DC2-81CD-8EA827E720CA}" srcOrd="0" destOrd="0" presId="urn:microsoft.com/office/officeart/2005/8/layout/vList3"/>
    <dgm:cxn modelId="{50E33D18-DF7F-4507-A5F8-2C5BEE3DC28E}" type="presParOf" srcId="{48439D5C-D180-4249-A18C-0080B7A6DD66}" destId="{C7C814B1-34BF-404A-92CA-5E973E1FCB2A}" srcOrd="1" destOrd="0" presId="urn:microsoft.com/office/officeart/2005/8/layout/vList3"/>
    <dgm:cxn modelId="{920ADAA1-F106-4467-953F-BC00ABEE2C37}" type="presParOf" srcId="{E0FAC502-AA17-4E86-805D-A7189E2C12EF}" destId="{4880F253-4308-48E2-9ACF-5A0AF3A2565F}" srcOrd="1" destOrd="0" presId="urn:microsoft.com/office/officeart/2005/8/layout/vList3"/>
    <dgm:cxn modelId="{5A65A2AD-38B8-4AAA-8B15-01A48FDECCD7}" type="presParOf" srcId="{E0FAC502-AA17-4E86-805D-A7189E2C12EF}" destId="{65DBCF54-411E-4279-8637-BF4641FD0AC1}" srcOrd="2" destOrd="0" presId="urn:microsoft.com/office/officeart/2005/8/layout/vList3"/>
    <dgm:cxn modelId="{9716F768-AB98-4815-8154-6C95C15DA6A9}" type="presParOf" srcId="{65DBCF54-411E-4279-8637-BF4641FD0AC1}" destId="{10F59F7E-52DE-4C1F-8414-47E7C4030645}" srcOrd="0" destOrd="0" presId="urn:microsoft.com/office/officeart/2005/8/layout/vList3"/>
    <dgm:cxn modelId="{539AD0C5-9540-4442-B1F1-C408C5AD5C96}" type="presParOf" srcId="{65DBCF54-411E-4279-8637-BF4641FD0AC1}" destId="{01DF21A2-55A4-493B-9E32-09A944C8C577}" srcOrd="1" destOrd="0" presId="urn:microsoft.com/office/officeart/2005/8/layout/vList3"/>
    <dgm:cxn modelId="{F47B3574-B818-4C4A-B5C5-7368AC10E779}" type="presParOf" srcId="{E0FAC502-AA17-4E86-805D-A7189E2C12EF}" destId="{C97D0A9E-D6B2-4156-891D-A643267598B2}" srcOrd="3" destOrd="0" presId="urn:microsoft.com/office/officeart/2005/8/layout/vList3"/>
    <dgm:cxn modelId="{3A82D2DC-5339-4503-B59A-722A293B939E}" type="presParOf" srcId="{E0FAC502-AA17-4E86-805D-A7189E2C12EF}" destId="{EBC2EF33-6FE9-4CC6-BC35-AA384CA3A606}" srcOrd="4" destOrd="0" presId="urn:microsoft.com/office/officeart/2005/8/layout/vList3"/>
    <dgm:cxn modelId="{E240F81E-B0F8-4C85-8689-06BD559E42FC}" type="presParOf" srcId="{EBC2EF33-6FE9-4CC6-BC35-AA384CA3A606}" destId="{6C5388E3-CEFB-4274-AF8C-0866F013C311}" srcOrd="0" destOrd="0" presId="urn:microsoft.com/office/officeart/2005/8/layout/vList3"/>
    <dgm:cxn modelId="{1EE91858-75FD-44B9-A658-C5B976F11264}" type="presParOf" srcId="{EBC2EF33-6FE9-4CC6-BC35-AA384CA3A606}" destId="{1CCD95EF-4853-4E40-8FAF-2CD6209196E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7DFC2C-0D3B-43D0-903F-E39C0B39507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E52014C6-E41A-45CE-9F4F-1CC1AFEC34A5}">
      <dgm:prSet phldrT="[Текст]" phldr="1">
        <dgm:style>
          <a:lnRef idx="1">
            <a:schemeClr val="accent4"/>
          </a:lnRef>
          <a:fillRef idx="2">
            <a:schemeClr val="accent4"/>
          </a:fillRef>
          <a:effectRef idx="1">
            <a:schemeClr val="accent4"/>
          </a:effectRef>
          <a:fontRef idx="minor">
            <a:schemeClr val="dk1"/>
          </a:fontRef>
        </dgm:style>
      </dgm:prSet>
      <dgm:spPr/>
      <dgm:t>
        <a:bodyPr/>
        <a:lstStyle/>
        <a:p>
          <a:endParaRPr lang="ru-RU" dirty="0"/>
        </a:p>
      </dgm:t>
    </dgm:pt>
    <dgm:pt modelId="{E1DDD5D0-24F3-4586-8FB3-3D40E1CF29B2}" type="parTrans" cxnId="{7E901DB2-4601-4D38-991A-A981CF01ABD2}">
      <dgm:prSet/>
      <dgm:spPr/>
      <dgm:t>
        <a:bodyPr/>
        <a:lstStyle/>
        <a:p>
          <a:endParaRPr lang="ru-RU"/>
        </a:p>
      </dgm:t>
    </dgm:pt>
    <dgm:pt modelId="{1F3CC243-B77E-470C-AE76-978A7B8D043F}" type="sibTrans" cxnId="{7E901DB2-4601-4D38-991A-A981CF01ABD2}">
      <dgm:prSet/>
      <dgm:spPr/>
      <dgm:t>
        <a:bodyPr/>
        <a:lstStyle/>
        <a:p>
          <a:endParaRPr lang="ru-RU"/>
        </a:p>
      </dgm:t>
    </dgm:pt>
    <dgm:pt modelId="{52A6350C-98C8-446D-8BD4-DDB8D478F49C}">
      <dgm:prSet phldrT="[Текст]" custT="1"/>
      <dgm:spPr/>
      <dgm:t>
        <a:bodyPr/>
        <a:lstStyle/>
        <a:p>
          <a:r>
            <a:rPr lang="uz-Latn-UZ" sz="2200" b="1" i="0" dirty="0" smtClean="0">
              <a:latin typeface="Times New Roman" panose="02020603050405020304" pitchFamily="18" charset="0"/>
              <a:cs typeface="Times New Roman" panose="02020603050405020304" pitchFamily="18" charset="0"/>
            </a:rPr>
            <a:t>U</a:t>
          </a:r>
          <a:r>
            <a:rPr lang="en-US" sz="2200" b="1" i="0" dirty="0" err="1" smtClean="0">
              <a:latin typeface="Times New Roman" panose="02020603050405020304" pitchFamily="18" charset="0"/>
              <a:cs typeface="Times New Roman" panose="02020603050405020304" pitchFamily="18" charset="0"/>
            </a:rPr>
            <a:t>mumiy</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sanoat</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hajmi</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o‘sgani</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bilan</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ishlab</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chiqarishda</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qo‘shilgan</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qiymat</a:t>
          </a:r>
          <a:r>
            <a:rPr lang="en-US" sz="2200" b="1" i="0" dirty="0" smtClean="0">
              <a:latin typeface="Times New Roman" panose="02020603050405020304" pitchFamily="18" charset="0"/>
              <a:cs typeface="Times New Roman" panose="02020603050405020304" pitchFamily="18" charset="0"/>
            </a:rPr>
            <a:t> 40 </a:t>
          </a:r>
          <a:r>
            <a:rPr lang="en-US" sz="2200" b="1" i="0" dirty="0" err="1" smtClean="0">
              <a:latin typeface="Times New Roman" panose="02020603050405020304" pitchFamily="18" charset="0"/>
              <a:cs typeface="Times New Roman" panose="02020603050405020304" pitchFamily="18" charset="0"/>
            </a:rPr>
            <a:t>foizdan</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oshmayapti</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Bular</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asosan</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importga</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qaramlik</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energiya</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iste’moli</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yuqoriligi</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va</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ortiqcha</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xarajatlar</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ko‘pligi</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sababli</a:t>
          </a:r>
          <a:r>
            <a:rPr lang="en-US" sz="2200" b="1" i="0" dirty="0" smtClean="0">
              <a:latin typeface="Times New Roman" panose="02020603050405020304" pitchFamily="18" charset="0"/>
              <a:cs typeface="Times New Roman" panose="02020603050405020304" pitchFamily="18" charset="0"/>
            </a:rPr>
            <a:t> </a:t>
          </a:r>
          <a:r>
            <a:rPr lang="en-US" sz="2200" b="1" i="0" dirty="0" err="1" smtClean="0">
              <a:latin typeface="Times New Roman" panose="02020603050405020304" pitchFamily="18" charset="0"/>
              <a:cs typeface="Times New Roman" panose="02020603050405020304" pitchFamily="18" charset="0"/>
            </a:rPr>
            <a:t>bo‘lmoqda</a:t>
          </a:r>
          <a:r>
            <a:rPr lang="en-US" sz="2200" b="1" i="0" dirty="0" smtClean="0">
              <a:latin typeface="Times New Roman" panose="02020603050405020304" pitchFamily="18" charset="0"/>
              <a:cs typeface="Times New Roman" panose="02020603050405020304" pitchFamily="18" charset="0"/>
            </a:rPr>
            <a:t>.</a:t>
          </a:r>
          <a:endParaRPr lang="ru-RU" sz="2200" b="1" dirty="0">
            <a:latin typeface="Times New Roman" panose="02020603050405020304" pitchFamily="18" charset="0"/>
            <a:cs typeface="Times New Roman" panose="02020603050405020304" pitchFamily="18" charset="0"/>
          </a:endParaRPr>
        </a:p>
      </dgm:t>
    </dgm:pt>
    <dgm:pt modelId="{3B41D4CB-8D15-4447-B3EF-3354FE9A82E5}" type="parTrans" cxnId="{2DC24695-3654-49D9-AE2E-3D7E73A214B7}">
      <dgm:prSet/>
      <dgm:spPr/>
      <dgm:t>
        <a:bodyPr/>
        <a:lstStyle/>
        <a:p>
          <a:endParaRPr lang="ru-RU"/>
        </a:p>
      </dgm:t>
    </dgm:pt>
    <dgm:pt modelId="{A9DEA8AF-90D6-4961-99D2-6B949CB12348}" type="sibTrans" cxnId="{2DC24695-3654-49D9-AE2E-3D7E73A214B7}">
      <dgm:prSet/>
      <dgm:spPr/>
      <dgm:t>
        <a:bodyPr/>
        <a:lstStyle/>
        <a:p>
          <a:endParaRPr lang="ru-RU"/>
        </a:p>
      </dgm:t>
    </dgm:pt>
    <dgm:pt modelId="{D6EDE38D-5BF6-43B7-8477-37F592775ACA}">
      <dgm:prSet phldrT="[Текст]" phldr="1">
        <dgm:style>
          <a:lnRef idx="1">
            <a:schemeClr val="accent4"/>
          </a:lnRef>
          <a:fillRef idx="2">
            <a:schemeClr val="accent4"/>
          </a:fillRef>
          <a:effectRef idx="1">
            <a:schemeClr val="accent4"/>
          </a:effectRef>
          <a:fontRef idx="minor">
            <a:schemeClr val="dk1"/>
          </a:fontRef>
        </dgm:style>
      </dgm:prSet>
      <dgm:spPr/>
      <dgm:t>
        <a:bodyPr/>
        <a:lstStyle/>
        <a:p>
          <a:endParaRPr lang="ru-RU" dirty="0"/>
        </a:p>
      </dgm:t>
    </dgm:pt>
    <dgm:pt modelId="{44115F07-6187-4EE6-97D2-317E722E7E7C}" type="parTrans" cxnId="{E1FD26B0-918A-4ACD-BBF9-EBEC41EB471D}">
      <dgm:prSet/>
      <dgm:spPr/>
      <dgm:t>
        <a:bodyPr/>
        <a:lstStyle/>
        <a:p>
          <a:endParaRPr lang="ru-RU"/>
        </a:p>
      </dgm:t>
    </dgm:pt>
    <dgm:pt modelId="{CFD393F7-BD87-4CA2-BD60-97A990C53447}" type="sibTrans" cxnId="{E1FD26B0-918A-4ACD-BBF9-EBEC41EB471D}">
      <dgm:prSet/>
      <dgm:spPr/>
      <dgm:t>
        <a:bodyPr/>
        <a:lstStyle/>
        <a:p>
          <a:endParaRPr lang="ru-RU"/>
        </a:p>
      </dgm:t>
    </dgm:pt>
    <dgm:pt modelId="{63226B2B-3A0B-4837-AAA7-28876CE54C77}">
      <dgm:prSet phldrT="[Текст]" custT="1"/>
      <dgm:spPr/>
      <dgm:t>
        <a:bodyPr/>
        <a:lstStyle/>
        <a:p>
          <a:r>
            <a:rPr lang="uz-Latn-UZ" sz="2400" b="1" i="0" dirty="0" smtClean="0">
              <a:latin typeface="Times New Roman" panose="02020603050405020304" pitchFamily="18" charset="0"/>
              <a:cs typeface="Times New Roman" panose="02020603050405020304" pitchFamily="18" charset="0"/>
            </a:rPr>
            <a:t>I</a:t>
          </a:r>
          <a:r>
            <a:rPr lang="en-US" sz="2400" b="1" i="0" dirty="0" err="1" smtClean="0">
              <a:latin typeface="Times New Roman" panose="02020603050405020304" pitchFamily="18" charset="0"/>
              <a:cs typeface="Times New Roman" panose="02020603050405020304" pitchFamily="18" charset="0"/>
            </a:rPr>
            <a:t>qtisodiy</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kompleks</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rahbarlari</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va</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barcha</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davlat</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korxonalari</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uchun</a:t>
          </a:r>
          <a:r>
            <a:rPr lang="en-US" sz="2400" b="1" i="0" dirty="0" smtClean="0">
              <a:latin typeface="Times New Roman" panose="02020603050405020304" pitchFamily="18" charset="0"/>
              <a:cs typeface="Times New Roman" panose="02020603050405020304" pitchFamily="18" charset="0"/>
            </a:rPr>
            <a:t> </a:t>
          </a:r>
          <a:r>
            <a:rPr lang="en-US" sz="2400" b="1" i="0" dirty="0" smtClean="0">
              <a:solidFill>
                <a:srgbClr val="FF0000"/>
              </a:solidFill>
              <a:latin typeface="Times New Roman" panose="02020603050405020304" pitchFamily="18" charset="0"/>
              <a:cs typeface="Times New Roman" panose="02020603050405020304" pitchFamily="18" charset="0"/>
            </a:rPr>
            <a:t>“2024-yil – </a:t>
          </a:r>
          <a:r>
            <a:rPr lang="en-US" sz="2400" b="1" i="0" dirty="0" err="1" smtClean="0">
              <a:solidFill>
                <a:srgbClr val="FF0000"/>
              </a:solidFill>
              <a:latin typeface="Times New Roman" panose="02020603050405020304" pitchFamily="18" charset="0"/>
              <a:cs typeface="Times New Roman" panose="02020603050405020304" pitchFamily="18" charset="0"/>
            </a:rPr>
            <a:t>tannarxni</a:t>
          </a:r>
          <a:r>
            <a:rPr lang="en-US" sz="2400" b="1" i="0" dirty="0" smtClean="0">
              <a:solidFill>
                <a:srgbClr val="FF0000"/>
              </a:solidFill>
              <a:latin typeface="Times New Roman" panose="02020603050405020304" pitchFamily="18" charset="0"/>
              <a:cs typeface="Times New Roman" panose="02020603050405020304" pitchFamily="18" charset="0"/>
            </a:rPr>
            <a:t> </a:t>
          </a:r>
          <a:r>
            <a:rPr lang="en-US" sz="2400" b="1" i="0" dirty="0" err="1" smtClean="0">
              <a:solidFill>
                <a:srgbClr val="FF0000"/>
              </a:solidFill>
              <a:latin typeface="Times New Roman" panose="02020603050405020304" pitchFamily="18" charset="0"/>
              <a:cs typeface="Times New Roman" panose="02020603050405020304" pitchFamily="18" charset="0"/>
            </a:rPr>
            <a:t>qisqartirish</a:t>
          </a:r>
          <a:r>
            <a:rPr lang="en-US" sz="2400" b="1" i="0" dirty="0" smtClean="0">
              <a:solidFill>
                <a:srgbClr val="FF0000"/>
              </a:solidFill>
              <a:latin typeface="Times New Roman" panose="02020603050405020304" pitchFamily="18" charset="0"/>
              <a:cs typeface="Times New Roman" panose="02020603050405020304" pitchFamily="18" charset="0"/>
            </a:rPr>
            <a:t> </a:t>
          </a:r>
          <a:r>
            <a:rPr lang="en-US" sz="2400" b="1" i="0" dirty="0" err="1" smtClean="0">
              <a:solidFill>
                <a:srgbClr val="FF0000"/>
              </a:solidFill>
              <a:latin typeface="Times New Roman" panose="02020603050405020304" pitchFamily="18" charset="0"/>
              <a:cs typeface="Times New Roman" panose="02020603050405020304" pitchFamily="18" charset="0"/>
            </a:rPr>
            <a:t>va</a:t>
          </a:r>
          <a:r>
            <a:rPr lang="en-US" sz="2400" b="1" i="0" dirty="0" smtClean="0">
              <a:solidFill>
                <a:srgbClr val="FF0000"/>
              </a:solidFill>
              <a:latin typeface="Times New Roman" panose="02020603050405020304" pitchFamily="18" charset="0"/>
              <a:cs typeface="Times New Roman" panose="02020603050405020304" pitchFamily="18" charset="0"/>
            </a:rPr>
            <a:t> </a:t>
          </a:r>
          <a:r>
            <a:rPr lang="en-US" sz="2400" b="1" i="0" dirty="0" err="1" smtClean="0">
              <a:solidFill>
                <a:srgbClr val="FF0000"/>
              </a:solidFill>
              <a:latin typeface="Times New Roman" panose="02020603050405020304" pitchFamily="18" charset="0"/>
              <a:cs typeface="Times New Roman" panose="02020603050405020304" pitchFamily="18" charset="0"/>
            </a:rPr>
            <a:t>samaradorlik</a:t>
          </a:r>
          <a:r>
            <a:rPr lang="en-US" sz="2400" b="1" i="0" dirty="0" smtClean="0">
              <a:solidFill>
                <a:srgbClr val="FF0000"/>
              </a:solidFill>
              <a:latin typeface="Times New Roman" panose="02020603050405020304" pitchFamily="18" charset="0"/>
              <a:cs typeface="Times New Roman" panose="02020603050405020304" pitchFamily="18" charset="0"/>
            </a:rPr>
            <a:t> </a:t>
          </a:r>
          <a:r>
            <a:rPr lang="en-US" sz="2400" b="1" i="0" dirty="0" err="1" smtClean="0">
              <a:solidFill>
                <a:srgbClr val="FF0000"/>
              </a:solidFill>
              <a:latin typeface="Times New Roman" panose="02020603050405020304" pitchFamily="18" charset="0"/>
              <a:cs typeface="Times New Roman" panose="02020603050405020304" pitchFamily="18" charset="0"/>
            </a:rPr>
            <a:t>yili</a:t>
          </a:r>
          <a:r>
            <a:rPr lang="en-US" sz="2400" b="1" i="0" dirty="0" smtClean="0">
              <a:solidFill>
                <a:srgbClr val="FF0000"/>
              </a:solidFill>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bo‘lishi</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lozimligi</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ta’kidlandi</a:t>
          </a:r>
          <a:r>
            <a:rPr lang="en-US" sz="2400" b="1" i="0"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dgm:t>
    </dgm:pt>
    <dgm:pt modelId="{E7A05A1F-926E-4D1F-969C-896D976274CB}" type="parTrans" cxnId="{9A6E581E-228B-4AC1-A0E8-E71E7D1B4D4F}">
      <dgm:prSet/>
      <dgm:spPr/>
      <dgm:t>
        <a:bodyPr/>
        <a:lstStyle/>
        <a:p>
          <a:endParaRPr lang="ru-RU"/>
        </a:p>
      </dgm:t>
    </dgm:pt>
    <dgm:pt modelId="{A7654DDC-FA25-413F-B895-91D15861519D}" type="sibTrans" cxnId="{9A6E581E-228B-4AC1-A0E8-E71E7D1B4D4F}">
      <dgm:prSet/>
      <dgm:spPr/>
      <dgm:t>
        <a:bodyPr/>
        <a:lstStyle/>
        <a:p>
          <a:endParaRPr lang="ru-RU"/>
        </a:p>
      </dgm:t>
    </dgm:pt>
    <dgm:pt modelId="{EAA3C312-8D43-46FE-A623-985193943BAE}">
      <dgm:prSet phldrT="[Текст]" phldr="1">
        <dgm:style>
          <a:lnRef idx="1">
            <a:schemeClr val="accent4"/>
          </a:lnRef>
          <a:fillRef idx="2">
            <a:schemeClr val="accent4"/>
          </a:fillRef>
          <a:effectRef idx="1">
            <a:schemeClr val="accent4"/>
          </a:effectRef>
          <a:fontRef idx="minor">
            <a:schemeClr val="dk1"/>
          </a:fontRef>
        </dgm:style>
      </dgm:prSet>
      <dgm:spPr/>
      <dgm:t>
        <a:bodyPr/>
        <a:lstStyle/>
        <a:p>
          <a:endParaRPr lang="ru-RU" dirty="0"/>
        </a:p>
      </dgm:t>
    </dgm:pt>
    <dgm:pt modelId="{5FEF1578-6010-445C-848E-7AE2BD12B8B6}" type="parTrans" cxnId="{AD8E5966-39BE-4DA0-91E0-96EC3C16FC67}">
      <dgm:prSet/>
      <dgm:spPr/>
      <dgm:t>
        <a:bodyPr/>
        <a:lstStyle/>
        <a:p>
          <a:endParaRPr lang="ru-RU"/>
        </a:p>
      </dgm:t>
    </dgm:pt>
    <dgm:pt modelId="{5902CE55-EC7E-48D4-B0A4-4052989C4251}" type="sibTrans" cxnId="{AD8E5966-39BE-4DA0-91E0-96EC3C16FC67}">
      <dgm:prSet/>
      <dgm:spPr/>
      <dgm:t>
        <a:bodyPr/>
        <a:lstStyle/>
        <a:p>
          <a:endParaRPr lang="ru-RU"/>
        </a:p>
      </dgm:t>
    </dgm:pt>
    <dgm:pt modelId="{5D434AF1-7C07-4F53-AC56-199AC25F376D}">
      <dgm:prSet phldrT="[Текст]" custT="1"/>
      <dgm:spPr/>
      <dgm:t>
        <a:bodyPr/>
        <a:lstStyle/>
        <a:p>
          <a:r>
            <a:rPr lang="uz-Latn-UZ" sz="2400" b="1" i="0" dirty="0" smtClean="0">
              <a:latin typeface="Times New Roman" panose="02020603050405020304" pitchFamily="18" charset="0"/>
              <a:cs typeface="Times New Roman" panose="02020603050405020304" pitchFamily="18" charset="0"/>
            </a:rPr>
            <a:t>2024</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yilda</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yirik</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tarmoqlarda</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qo‘shilgan</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qiymatni</a:t>
          </a:r>
          <a:r>
            <a:rPr lang="en-US" sz="2400" b="1" i="0" dirty="0" smtClean="0">
              <a:latin typeface="Times New Roman" panose="02020603050405020304" pitchFamily="18" charset="0"/>
              <a:cs typeface="Times New Roman" panose="02020603050405020304" pitchFamily="18" charset="0"/>
            </a:rPr>
            <a:t> 45 </a:t>
          </a:r>
          <a:r>
            <a:rPr lang="en-US" sz="2400" b="1" i="0" dirty="0" err="1" smtClean="0">
              <a:latin typeface="Times New Roman" panose="02020603050405020304" pitchFamily="18" charset="0"/>
              <a:cs typeface="Times New Roman" panose="02020603050405020304" pitchFamily="18" charset="0"/>
            </a:rPr>
            <a:t>foizdan</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oshirish</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tannarxni</a:t>
          </a:r>
          <a:r>
            <a:rPr lang="en-US" sz="2400" b="1" i="0" dirty="0" smtClean="0">
              <a:latin typeface="Times New Roman" panose="02020603050405020304" pitchFamily="18" charset="0"/>
              <a:cs typeface="Times New Roman" panose="02020603050405020304" pitchFamily="18" charset="0"/>
            </a:rPr>
            <a:t> 15 </a:t>
          </a:r>
          <a:r>
            <a:rPr lang="en-US" sz="2400" b="1" i="0" dirty="0" err="1" smtClean="0">
              <a:latin typeface="Times New Roman" panose="02020603050405020304" pitchFamily="18" charset="0"/>
              <a:cs typeface="Times New Roman" panose="02020603050405020304" pitchFamily="18" charset="0"/>
            </a:rPr>
            <a:t>foizga</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kamaytirish</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jami</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sanoatda</a:t>
          </a:r>
          <a:r>
            <a:rPr lang="en-US" sz="2400" b="1" i="0" dirty="0" smtClean="0">
              <a:latin typeface="Times New Roman" panose="02020603050405020304" pitchFamily="18" charset="0"/>
              <a:cs typeface="Times New Roman" panose="02020603050405020304" pitchFamily="18" charset="0"/>
            </a:rPr>
            <a:t> 7 </a:t>
          </a:r>
          <a:r>
            <a:rPr lang="en-US" sz="2400" b="1" i="0" dirty="0" err="1" smtClean="0">
              <a:latin typeface="Times New Roman" panose="02020603050405020304" pitchFamily="18" charset="0"/>
              <a:cs typeface="Times New Roman" panose="02020603050405020304" pitchFamily="18" charset="0"/>
            </a:rPr>
            <a:t>foiz</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o‘sishni</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ta’minlash</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bo‘yicha</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vazifalar</a:t>
          </a:r>
          <a:r>
            <a:rPr lang="en-US" sz="2400" b="1" i="0" dirty="0" smtClean="0">
              <a:latin typeface="Times New Roman" panose="02020603050405020304" pitchFamily="18" charset="0"/>
              <a:cs typeface="Times New Roman" panose="02020603050405020304" pitchFamily="18" charset="0"/>
            </a:rPr>
            <a:t> </a:t>
          </a:r>
          <a:r>
            <a:rPr lang="en-US" sz="2400" b="1" i="0" dirty="0" err="1" smtClean="0">
              <a:latin typeface="Times New Roman" panose="02020603050405020304" pitchFamily="18" charset="0"/>
              <a:cs typeface="Times New Roman" panose="02020603050405020304" pitchFamily="18" charset="0"/>
            </a:rPr>
            <a:t>belgilandi</a:t>
          </a:r>
          <a:r>
            <a:rPr lang="en-US" sz="2400" b="1" i="0"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dgm:t>
    </dgm:pt>
    <dgm:pt modelId="{E2178CFB-4DD6-4AA3-B666-CCD9A7024D10}" type="parTrans" cxnId="{31D89B0D-DAA7-4EC4-8B13-AEDA4AD0B843}">
      <dgm:prSet/>
      <dgm:spPr/>
      <dgm:t>
        <a:bodyPr/>
        <a:lstStyle/>
        <a:p>
          <a:endParaRPr lang="ru-RU"/>
        </a:p>
      </dgm:t>
    </dgm:pt>
    <dgm:pt modelId="{701D3F7B-FD71-490F-A830-896E8C08ACFD}" type="sibTrans" cxnId="{31D89B0D-DAA7-4EC4-8B13-AEDA4AD0B843}">
      <dgm:prSet/>
      <dgm:spPr/>
      <dgm:t>
        <a:bodyPr/>
        <a:lstStyle/>
        <a:p>
          <a:endParaRPr lang="ru-RU"/>
        </a:p>
      </dgm:t>
    </dgm:pt>
    <dgm:pt modelId="{6A6D92A1-688C-49AE-915E-293F12FAF311}" type="pres">
      <dgm:prSet presAssocID="{F87DFC2C-0D3B-43D0-903F-E39C0B395070}" presName="linearFlow" presStyleCnt="0">
        <dgm:presLayoutVars>
          <dgm:dir/>
          <dgm:animLvl val="lvl"/>
          <dgm:resizeHandles val="exact"/>
        </dgm:presLayoutVars>
      </dgm:prSet>
      <dgm:spPr/>
      <dgm:t>
        <a:bodyPr/>
        <a:lstStyle/>
        <a:p>
          <a:endParaRPr lang="ru-RU"/>
        </a:p>
      </dgm:t>
    </dgm:pt>
    <dgm:pt modelId="{EFE565BF-B676-4395-AE62-E38FEC668EF7}" type="pres">
      <dgm:prSet presAssocID="{E52014C6-E41A-45CE-9F4F-1CC1AFEC34A5}" presName="composite" presStyleCnt="0"/>
      <dgm:spPr/>
    </dgm:pt>
    <dgm:pt modelId="{7DF67753-07A7-4B5F-AAA9-6F7D87D53DB3}" type="pres">
      <dgm:prSet presAssocID="{E52014C6-E41A-45CE-9F4F-1CC1AFEC34A5}" presName="parentText" presStyleLbl="alignNode1" presStyleIdx="0" presStyleCnt="3">
        <dgm:presLayoutVars>
          <dgm:chMax val="1"/>
          <dgm:bulletEnabled val="1"/>
        </dgm:presLayoutVars>
      </dgm:prSet>
      <dgm:spPr/>
      <dgm:t>
        <a:bodyPr/>
        <a:lstStyle/>
        <a:p>
          <a:endParaRPr lang="ru-RU"/>
        </a:p>
      </dgm:t>
    </dgm:pt>
    <dgm:pt modelId="{F01E31DB-1C02-45FE-811A-D5E065FA8FD0}" type="pres">
      <dgm:prSet presAssocID="{E52014C6-E41A-45CE-9F4F-1CC1AFEC34A5}" presName="descendantText" presStyleLbl="alignAcc1" presStyleIdx="0" presStyleCnt="3">
        <dgm:presLayoutVars>
          <dgm:bulletEnabled val="1"/>
        </dgm:presLayoutVars>
      </dgm:prSet>
      <dgm:spPr/>
      <dgm:t>
        <a:bodyPr/>
        <a:lstStyle/>
        <a:p>
          <a:endParaRPr lang="ru-RU"/>
        </a:p>
      </dgm:t>
    </dgm:pt>
    <dgm:pt modelId="{3388F9B6-83BC-4183-8857-ECA0B04CB496}" type="pres">
      <dgm:prSet presAssocID="{1F3CC243-B77E-470C-AE76-978A7B8D043F}" presName="sp" presStyleCnt="0"/>
      <dgm:spPr/>
    </dgm:pt>
    <dgm:pt modelId="{537BC680-FF73-4126-B888-E642FD2CCF74}" type="pres">
      <dgm:prSet presAssocID="{D6EDE38D-5BF6-43B7-8477-37F592775ACA}" presName="composite" presStyleCnt="0"/>
      <dgm:spPr/>
    </dgm:pt>
    <dgm:pt modelId="{1836F251-C009-4C0E-8273-D050EA704FA5}" type="pres">
      <dgm:prSet presAssocID="{D6EDE38D-5BF6-43B7-8477-37F592775ACA}" presName="parentText" presStyleLbl="alignNode1" presStyleIdx="1" presStyleCnt="3">
        <dgm:presLayoutVars>
          <dgm:chMax val="1"/>
          <dgm:bulletEnabled val="1"/>
        </dgm:presLayoutVars>
      </dgm:prSet>
      <dgm:spPr/>
      <dgm:t>
        <a:bodyPr/>
        <a:lstStyle/>
        <a:p>
          <a:endParaRPr lang="ru-RU"/>
        </a:p>
      </dgm:t>
    </dgm:pt>
    <dgm:pt modelId="{F1D2CE22-5313-41B6-8E4E-60AAFBBECC74}" type="pres">
      <dgm:prSet presAssocID="{D6EDE38D-5BF6-43B7-8477-37F592775ACA}" presName="descendantText" presStyleLbl="alignAcc1" presStyleIdx="1" presStyleCnt="3">
        <dgm:presLayoutVars>
          <dgm:bulletEnabled val="1"/>
        </dgm:presLayoutVars>
      </dgm:prSet>
      <dgm:spPr/>
      <dgm:t>
        <a:bodyPr/>
        <a:lstStyle/>
        <a:p>
          <a:endParaRPr lang="ru-RU"/>
        </a:p>
      </dgm:t>
    </dgm:pt>
    <dgm:pt modelId="{594C5711-D569-4276-9248-DB7A71517BC0}" type="pres">
      <dgm:prSet presAssocID="{CFD393F7-BD87-4CA2-BD60-97A990C53447}" presName="sp" presStyleCnt="0"/>
      <dgm:spPr/>
    </dgm:pt>
    <dgm:pt modelId="{79258C2C-5E51-4E0F-87A4-DE7A30819A28}" type="pres">
      <dgm:prSet presAssocID="{EAA3C312-8D43-46FE-A623-985193943BAE}" presName="composite" presStyleCnt="0"/>
      <dgm:spPr/>
    </dgm:pt>
    <dgm:pt modelId="{80355984-04E6-4BCB-BF94-F302B5E7DBBF}" type="pres">
      <dgm:prSet presAssocID="{EAA3C312-8D43-46FE-A623-985193943BAE}" presName="parentText" presStyleLbl="alignNode1" presStyleIdx="2" presStyleCnt="3">
        <dgm:presLayoutVars>
          <dgm:chMax val="1"/>
          <dgm:bulletEnabled val="1"/>
        </dgm:presLayoutVars>
      </dgm:prSet>
      <dgm:spPr/>
      <dgm:t>
        <a:bodyPr/>
        <a:lstStyle/>
        <a:p>
          <a:endParaRPr lang="ru-RU"/>
        </a:p>
      </dgm:t>
    </dgm:pt>
    <dgm:pt modelId="{E796FC67-73CE-4C3E-8085-3264A6EDA945}" type="pres">
      <dgm:prSet presAssocID="{EAA3C312-8D43-46FE-A623-985193943BAE}" presName="descendantText" presStyleLbl="alignAcc1" presStyleIdx="2" presStyleCnt="3">
        <dgm:presLayoutVars>
          <dgm:bulletEnabled val="1"/>
        </dgm:presLayoutVars>
      </dgm:prSet>
      <dgm:spPr/>
      <dgm:t>
        <a:bodyPr/>
        <a:lstStyle/>
        <a:p>
          <a:endParaRPr lang="ru-RU"/>
        </a:p>
      </dgm:t>
    </dgm:pt>
  </dgm:ptLst>
  <dgm:cxnLst>
    <dgm:cxn modelId="{E1FD26B0-918A-4ACD-BBF9-EBEC41EB471D}" srcId="{F87DFC2C-0D3B-43D0-903F-E39C0B395070}" destId="{D6EDE38D-5BF6-43B7-8477-37F592775ACA}" srcOrd="1" destOrd="0" parTransId="{44115F07-6187-4EE6-97D2-317E722E7E7C}" sibTransId="{CFD393F7-BD87-4CA2-BD60-97A990C53447}"/>
    <dgm:cxn modelId="{E6F73E74-5A41-486B-A62C-6CC116AB5257}" type="presOf" srcId="{F87DFC2C-0D3B-43D0-903F-E39C0B395070}" destId="{6A6D92A1-688C-49AE-915E-293F12FAF311}" srcOrd="0" destOrd="0" presId="urn:microsoft.com/office/officeart/2005/8/layout/chevron2"/>
    <dgm:cxn modelId="{31D89B0D-DAA7-4EC4-8B13-AEDA4AD0B843}" srcId="{EAA3C312-8D43-46FE-A623-985193943BAE}" destId="{5D434AF1-7C07-4F53-AC56-199AC25F376D}" srcOrd="0" destOrd="0" parTransId="{E2178CFB-4DD6-4AA3-B666-CCD9A7024D10}" sibTransId="{701D3F7B-FD71-490F-A830-896E8C08ACFD}"/>
    <dgm:cxn modelId="{9A6E581E-228B-4AC1-A0E8-E71E7D1B4D4F}" srcId="{D6EDE38D-5BF6-43B7-8477-37F592775ACA}" destId="{63226B2B-3A0B-4837-AAA7-28876CE54C77}" srcOrd="0" destOrd="0" parTransId="{E7A05A1F-926E-4D1F-969C-896D976274CB}" sibTransId="{A7654DDC-FA25-413F-B895-91D15861519D}"/>
    <dgm:cxn modelId="{AD8E5966-39BE-4DA0-91E0-96EC3C16FC67}" srcId="{F87DFC2C-0D3B-43D0-903F-E39C0B395070}" destId="{EAA3C312-8D43-46FE-A623-985193943BAE}" srcOrd="2" destOrd="0" parTransId="{5FEF1578-6010-445C-848E-7AE2BD12B8B6}" sibTransId="{5902CE55-EC7E-48D4-B0A4-4052989C4251}"/>
    <dgm:cxn modelId="{8E143590-361A-4F44-90EA-BCCFD9BBFBF5}" type="presOf" srcId="{63226B2B-3A0B-4837-AAA7-28876CE54C77}" destId="{F1D2CE22-5313-41B6-8E4E-60AAFBBECC74}" srcOrd="0" destOrd="0" presId="urn:microsoft.com/office/officeart/2005/8/layout/chevron2"/>
    <dgm:cxn modelId="{38684468-B1A5-4E38-BFC5-7AA40622D051}" type="presOf" srcId="{D6EDE38D-5BF6-43B7-8477-37F592775ACA}" destId="{1836F251-C009-4C0E-8273-D050EA704FA5}" srcOrd="0" destOrd="0" presId="urn:microsoft.com/office/officeart/2005/8/layout/chevron2"/>
    <dgm:cxn modelId="{B6ABD43E-9EA8-4BE9-ADA4-FDF372515F1F}" type="presOf" srcId="{5D434AF1-7C07-4F53-AC56-199AC25F376D}" destId="{E796FC67-73CE-4C3E-8085-3264A6EDA945}" srcOrd="0" destOrd="0" presId="urn:microsoft.com/office/officeart/2005/8/layout/chevron2"/>
    <dgm:cxn modelId="{7E901DB2-4601-4D38-991A-A981CF01ABD2}" srcId="{F87DFC2C-0D3B-43D0-903F-E39C0B395070}" destId="{E52014C6-E41A-45CE-9F4F-1CC1AFEC34A5}" srcOrd="0" destOrd="0" parTransId="{E1DDD5D0-24F3-4586-8FB3-3D40E1CF29B2}" sibTransId="{1F3CC243-B77E-470C-AE76-978A7B8D043F}"/>
    <dgm:cxn modelId="{11C09179-2472-4013-8322-23B253EA3E5C}" type="presOf" srcId="{E52014C6-E41A-45CE-9F4F-1CC1AFEC34A5}" destId="{7DF67753-07A7-4B5F-AAA9-6F7D87D53DB3}" srcOrd="0" destOrd="0" presId="urn:microsoft.com/office/officeart/2005/8/layout/chevron2"/>
    <dgm:cxn modelId="{452BE131-F189-4FBB-B5B0-47BA3B7BCD10}" type="presOf" srcId="{EAA3C312-8D43-46FE-A623-985193943BAE}" destId="{80355984-04E6-4BCB-BF94-F302B5E7DBBF}" srcOrd="0" destOrd="0" presId="urn:microsoft.com/office/officeart/2005/8/layout/chevron2"/>
    <dgm:cxn modelId="{2DC24695-3654-49D9-AE2E-3D7E73A214B7}" srcId="{E52014C6-E41A-45CE-9F4F-1CC1AFEC34A5}" destId="{52A6350C-98C8-446D-8BD4-DDB8D478F49C}" srcOrd="0" destOrd="0" parTransId="{3B41D4CB-8D15-4447-B3EF-3354FE9A82E5}" sibTransId="{A9DEA8AF-90D6-4961-99D2-6B949CB12348}"/>
    <dgm:cxn modelId="{09F98E85-0931-41BA-97E5-ED445D624EFE}" type="presOf" srcId="{52A6350C-98C8-446D-8BD4-DDB8D478F49C}" destId="{F01E31DB-1C02-45FE-811A-D5E065FA8FD0}" srcOrd="0" destOrd="0" presId="urn:microsoft.com/office/officeart/2005/8/layout/chevron2"/>
    <dgm:cxn modelId="{08844CF9-D48C-4C5E-B961-24A428495113}" type="presParOf" srcId="{6A6D92A1-688C-49AE-915E-293F12FAF311}" destId="{EFE565BF-B676-4395-AE62-E38FEC668EF7}" srcOrd="0" destOrd="0" presId="urn:microsoft.com/office/officeart/2005/8/layout/chevron2"/>
    <dgm:cxn modelId="{9B4FEDDB-F38C-476B-847C-A1564C239BA3}" type="presParOf" srcId="{EFE565BF-B676-4395-AE62-E38FEC668EF7}" destId="{7DF67753-07A7-4B5F-AAA9-6F7D87D53DB3}" srcOrd="0" destOrd="0" presId="urn:microsoft.com/office/officeart/2005/8/layout/chevron2"/>
    <dgm:cxn modelId="{49D709E0-9833-476E-8370-0BD44C1E91FD}" type="presParOf" srcId="{EFE565BF-B676-4395-AE62-E38FEC668EF7}" destId="{F01E31DB-1C02-45FE-811A-D5E065FA8FD0}" srcOrd="1" destOrd="0" presId="urn:microsoft.com/office/officeart/2005/8/layout/chevron2"/>
    <dgm:cxn modelId="{2BE4F4AB-B996-48E8-AC38-27982B05BB05}" type="presParOf" srcId="{6A6D92A1-688C-49AE-915E-293F12FAF311}" destId="{3388F9B6-83BC-4183-8857-ECA0B04CB496}" srcOrd="1" destOrd="0" presId="urn:microsoft.com/office/officeart/2005/8/layout/chevron2"/>
    <dgm:cxn modelId="{42CB30B1-E78B-4510-8ECE-CD04643F064F}" type="presParOf" srcId="{6A6D92A1-688C-49AE-915E-293F12FAF311}" destId="{537BC680-FF73-4126-B888-E642FD2CCF74}" srcOrd="2" destOrd="0" presId="urn:microsoft.com/office/officeart/2005/8/layout/chevron2"/>
    <dgm:cxn modelId="{6089F31F-B28A-40B6-A044-66E49C09C717}" type="presParOf" srcId="{537BC680-FF73-4126-B888-E642FD2CCF74}" destId="{1836F251-C009-4C0E-8273-D050EA704FA5}" srcOrd="0" destOrd="0" presId="urn:microsoft.com/office/officeart/2005/8/layout/chevron2"/>
    <dgm:cxn modelId="{14068DC2-3C9A-4993-BB9F-C4D086D8961D}" type="presParOf" srcId="{537BC680-FF73-4126-B888-E642FD2CCF74}" destId="{F1D2CE22-5313-41B6-8E4E-60AAFBBECC74}" srcOrd="1" destOrd="0" presId="urn:microsoft.com/office/officeart/2005/8/layout/chevron2"/>
    <dgm:cxn modelId="{ADEFD032-AE71-4A3E-BC94-86961373583F}" type="presParOf" srcId="{6A6D92A1-688C-49AE-915E-293F12FAF311}" destId="{594C5711-D569-4276-9248-DB7A71517BC0}" srcOrd="3" destOrd="0" presId="urn:microsoft.com/office/officeart/2005/8/layout/chevron2"/>
    <dgm:cxn modelId="{669A81C1-46A6-463E-88D9-3212AC05F2AB}" type="presParOf" srcId="{6A6D92A1-688C-49AE-915E-293F12FAF311}" destId="{79258C2C-5E51-4E0F-87A4-DE7A30819A28}" srcOrd="4" destOrd="0" presId="urn:microsoft.com/office/officeart/2005/8/layout/chevron2"/>
    <dgm:cxn modelId="{B659E382-34EA-4B39-8B95-4BCF51B9541A}" type="presParOf" srcId="{79258C2C-5E51-4E0F-87A4-DE7A30819A28}" destId="{80355984-04E6-4BCB-BF94-F302B5E7DBBF}" srcOrd="0" destOrd="0" presId="urn:microsoft.com/office/officeart/2005/8/layout/chevron2"/>
    <dgm:cxn modelId="{15AFCD33-D7B7-4971-B479-A303141D91D1}" type="presParOf" srcId="{79258C2C-5E51-4E0F-87A4-DE7A30819A28}" destId="{E796FC67-73CE-4C3E-8085-3264A6EDA94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09A2DD-A265-42B9-BDBF-F47F98094A59}"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EE62746B-4D7B-4196-BC14-4E9A6DEE0789}">
      <dgm:prSet phldrT="[Текст]" custT="1"/>
      <dgm:spPr>
        <a:solidFill>
          <a:schemeClr val="accent6">
            <a:lumMod val="20000"/>
            <a:lumOff val="80000"/>
          </a:schemeClr>
        </a:solidFill>
      </dgm:spPr>
      <dgm:t>
        <a:bodyPr/>
        <a:lstStyle/>
        <a:p>
          <a:pPr>
            <a:spcAft>
              <a:spcPts val="0"/>
            </a:spcAft>
          </a:pPr>
          <a:r>
            <a:rPr lang="uz-Latn-UZ" sz="2400" b="0" i="0" dirty="0" smtClean="0">
              <a:solidFill>
                <a:schemeClr val="bg1"/>
              </a:solidFill>
              <a:latin typeface="Times New Roman" panose="02020603050405020304" pitchFamily="18" charset="0"/>
              <a:cs typeface="Times New Roman" panose="02020603050405020304" pitchFamily="18" charset="0"/>
            </a:rPr>
            <a:t>2023</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yili</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inflyatsiya</a:t>
          </a:r>
          <a:r>
            <a:rPr lang="en-US" sz="2400" b="0" i="0" dirty="0" smtClean="0">
              <a:solidFill>
                <a:schemeClr val="bg1"/>
              </a:solidFill>
              <a:latin typeface="Times New Roman" panose="02020603050405020304" pitchFamily="18" charset="0"/>
              <a:cs typeface="Times New Roman" panose="02020603050405020304" pitchFamily="18" charset="0"/>
            </a:rPr>
            <a:t> 9 </a:t>
          </a:r>
          <a:r>
            <a:rPr lang="en-US" sz="2400" b="0" i="0" dirty="0" err="1" smtClean="0">
              <a:solidFill>
                <a:schemeClr val="bg1"/>
              </a:solidFill>
              <a:latin typeface="Times New Roman" panose="02020603050405020304" pitchFamily="18" charset="0"/>
              <a:cs typeface="Times New Roman" panose="02020603050405020304" pitchFamily="18" charset="0"/>
            </a:rPr>
            <a:t>foizdan</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oshmadi</a:t>
          </a:r>
          <a:r>
            <a:rPr lang="en-US" sz="2400" b="0" i="0" dirty="0" smtClean="0">
              <a:solidFill>
                <a:schemeClr val="bg1"/>
              </a:solidFill>
              <a:latin typeface="Times New Roman" panose="02020603050405020304" pitchFamily="18" charset="0"/>
              <a:cs typeface="Times New Roman" panose="02020603050405020304" pitchFamily="18" charset="0"/>
            </a:rPr>
            <a:t>.</a:t>
          </a:r>
        </a:p>
        <a:p>
          <a:pPr>
            <a:spcAft>
              <a:spcPts val="0"/>
            </a:spcAft>
          </a:pPr>
          <a:r>
            <a:rPr lang="en-US" sz="2400" b="0" i="0" dirty="0" err="1" smtClean="0">
              <a:solidFill>
                <a:schemeClr val="bg1"/>
              </a:solidFill>
              <a:latin typeface="Times New Roman" panose="02020603050405020304" pitchFamily="18" charset="0"/>
              <a:cs typeface="Times New Roman" panose="02020603050405020304" pitchFamily="18" charset="0"/>
            </a:rPr>
            <a:t>Mahsulotlar</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inflyatsiyasini</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oziq-ovqatni</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ko‘paytirish</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orqali</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jilovlash</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mumkin</a:t>
          </a:r>
          <a:endParaRPr lang="en-US" sz="2400" b="0" i="0" dirty="0" smtClean="0">
            <a:solidFill>
              <a:schemeClr val="bg1"/>
            </a:solidFill>
            <a:latin typeface="Times New Roman" panose="02020603050405020304" pitchFamily="18" charset="0"/>
            <a:cs typeface="Times New Roman" panose="02020603050405020304" pitchFamily="18" charset="0"/>
          </a:endParaRPr>
        </a:p>
        <a:p>
          <a:pPr>
            <a:spcAft>
              <a:spcPts val="0"/>
            </a:spcAft>
          </a:pPr>
          <a:r>
            <a:rPr lang="uz-Latn-UZ" sz="2400" b="0" i="0" dirty="0" smtClean="0">
              <a:solidFill>
                <a:schemeClr val="bg1"/>
              </a:solidFill>
              <a:latin typeface="Times New Roman" panose="02020603050405020304" pitchFamily="18" charset="0"/>
              <a:cs typeface="Times New Roman" panose="02020603050405020304" pitchFamily="18" charset="0"/>
            </a:rPr>
            <a:t>2024</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yilda</a:t>
          </a:r>
          <a:r>
            <a:rPr lang="en-US" sz="2400" b="0" i="0" dirty="0" smtClean="0">
              <a:solidFill>
                <a:schemeClr val="bg1"/>
              </a:solidFill>
              <a:latin typeface="Times New Roman" panose="02020603050405020304" pitchFamily="18" charset="0"/>
              <a:cs typeface="Times New Roman" panose="02020603050405020304" pitchFamily="18" charset="0"/>
            </a:rPr>
            <a:t> ham </a:t>
          </a:r>
          <a:r>
            <a:rPr lang="en-US" sz="2400" b="0" i="0" dirty="0" err="1" smtClean="0">
              <a:solidFill>
                <a:schemeClr val="bg1"/>
              </a:solidFill>
              <a:latin typeface="Times New Roman" panose="02020603050405020304" pitchFamily="18" charset="0"/>
              <a:cs typeface="Times New Roman" panose="02020603050405020304" pitchFamily="18" charset="0"/>
            </a:rPr>
            <a:t>inflyatsiyani</a:t>
          </a:r>
          <a:r>
            <a:rPr lang="en-US" sz="2400" b="0" i="0" dirty="0" smtClean="0">
              <a:solidFill>
                <a:schemeClr val="bg1"/>
              </a:solidFill>
              <a:latin typeface="Times New Roman" panose="02020603050405020304" pitchFamily="18" charset="0"/>
              <a:cs typeface="Times New Roman" panose="02020603050405020304" pitchFamily="18" charset="0"/>
            </a:rPr>
            <a:t> 9 </a:t>
          </a:r>
          <a:r>
            <a:rPr lang="en-US" sz="2400" b="0" i="0" dirty="0" err="1" smtClean="0">
              <a:solidFill>
                <a:schemeClr val="bg1"/>
              </a:solidFill>
              <a:latin typeface="Times New Roman" panose="02020603050405020304" pitchFamily="18" charset="0"/>
              <a:cs typeface="Times New Roman" panose="02020603050405020304" pitchFamily="18" charset="0"/>
            </a:rPr>
            <a:t>foizdan</a:t>
          </a:r>
          <a:r>
            <a:rPr lang="en-US" sz="2400" b="0" i="0" dirty="0" smtClean="0">
              <a:solidFill>
                <a:schemeClr val="bg1"/>
              </a:solidFill>
              <a:latin typeface="Times New Roman" panose="02020603050405020304" pitchFamily="18" charset="0"/>
              <a:cs typeface="Times New Roman" panose="02020603050405020304" pitchFamily="18" charset="0"/>
            </a:rPr>
            <a:t> </a:t>
          </a:r>
          <a:r>
            <a:rPr lang="en-US" sz="2400" b="0" i="0" dirty="0" err="1" smtClean="0">
              <a:solidFill>
                <a:schemeClr val="bg1"/>
              </a:solidFill>
              <a:latin typeface="Times New Roman" panose="02020603050405020304" pitchFamily="18" charset="0"/>
              <a:cs typeface="Times New Roman" panose="02020603050405020304" pitchFamily="18" charset="0"/>
            </a:rPr>
            <a:t>tushirish</a:t>
          </a:r>
          <a:r>
            <a:rPr lang="en-US" sz="2400" b="0" i="0" dirty="0" smtClean="0">
              <a:solidFill>
                <a:schemeClr val="bg1"/>
              </a:solidFill>
              <a:latin typeface="Times New Roman" panose="02020603050405020304" pitchFamily="18" charset="0"/>
              <a:cs typeface="Times New Roman" panose="02020603050405020304" pitchFamily="18" charset="0"/>
            </a:rPr>
            <a:t> </a:t>
          </a:r>
          <a:r>
            <a:rPr lang="uz-Latn-UZ" sz="2400" b="0" i="0" dirty="0" smtClean="0">
              <a:solidFill>
                <a:schemeClr val="bg1"/>
              </a:solidFill>
              <a:latin typeface="Times New Roman" panose="02020603050405020304" pitchFamily="18" charset="0"/>
              <a:cs typeface="Times New Roman" panose="02020603050405020304" pitchFamily="18" charset="0"/>
            </a:rPr>
            <a:t>rejalashtirilgan</a:t>
          </a:r>
          <a:endParaRPr lang="ru-RU" sz="2400" dirty="0">
            <a:solidFill>
              <a:schemeClr val="bg1"/>
            </a:solidFill>
            <a:latin typeface="Times New Roman" panose="02020603050405020304" pitchFamily="18" charset="0"/>
            <a:cs typeface="Times New Roman" panose="02020603050405020304" pitchFamily="18" charset="0"/>
          </a:endParaRPr>
        </a:p>
      </dgm:t>
    </dgm:pt>
    <dgm:pt modelId="{3EE9B7C1-30D0-418C-9621-B2B397D10B08}" type="parTrans" cxnId="{FCD8C670-B26B-4960-979B-D2F366D917BC}">
      <dgm:prSet/>
      <dgm:spPr/>
      <dgm:t>
        <a:bodyPr/>
        <a:lstStyle/>
        <a:p>
          <a:endParaRPr lang="ru-RU"/>
        </a:p>
      </dgm:t>
    </dgm:pt>
    <dgm:pt modelId="{1F7BA2DB-322B-4928-9A54-DD4DA9725839}" type="sibTrans" cxnId="{FCD8C670-B26B-4960-979B-D2F366D917BC}">
      <dgm:prSet/>
      <dgm:spPr/>
      <dgm:t>
        <a:bodyPr/>
        <a:lstStyle/>
        <a:p>
          <a:endParaRPr lang="ru-RU"/>
        </a:p>
      </dgm:t>
    </dgm:pt>
    <dgm:pt modelId="{70EB571C-6A72-4897-A44D-127E58A961E4}">
      <dgm:prSet phldrT="[Текст]" custT="1"/>
      <dgm:spPr>
        <a:solidFill>
          <a:schemeClr val="accent6">
            <a:lumMod val="20000"/>
            <a:lumOff val="80000"/>
          </a:schemeClr>
        </a:solidFill>
      </dgm:spPr>
      <dgm:t>
        <a:bodyPr/>
        <a:lstStyle/>
        <a:p>
          <a:r>
            <a:rPr lang="en-US" sz="2800" b="0" i="0" dirty="0" err="1" smtClean="0">
              <a:solidFill>
                <a:schemeClr val="bg1"/>
              </a:solidFill>
              <a:latin typeface="Times New Roman" panose="02020603050405020304" pitchFamily="18" charset="0"/>
              <a:cs typeface="Times New Roman" panose="02020603050405020304" pitchFamily="18" charset="0"/>
            </a:rPr>
            <a:t>Markaziy</a:t>
          </a:r>
          <a:r>
            <a:rPr lang="en-US" sz="2800" b="0" i="0" dirty="0" smtClean="0">
              <a:solidFill>
                <a:schemeClr val="bg1"/>
              </a:solidFill>
              <a:latin typeface="Times New Roman" panose="02020603050405020304" pitchFamily="18" charset="0"/>
              <a:cs typeface="Times New Roman" panose="02020603050405020304" pitchFamily="18" charset="0"/>
            </a:rPr>
            <a:t> bank </a:t>
          </a:r>
          <a:r>
            <a:rPr lang="en-US" sz="2800" b="0" i="0" dirty="0" err="1" smtClean="0">
              <a:solidFill>
                <a:schemeClr val="bg1"/>
              </a:solidFill>
              <a:latin typeface="Times New Roman" panose="02020603050405020304" pitchFamily="18" charset="0"/>
              <a:cs typeface="Times New Roman" panose="02020603050405020304" pitchFamily="18" charset="0"/>
            </a:rPr>
            <a:t>boshqaruvi</a:t>
          </a:r>
          <a:r>
            <a:rPr lang="en-US" sz="2800" b="0" i="0" dirty="0" smtClean="0">
              <a:solidFill>
                <a:schemeClr val="bg1"/>
              </a:solidFill>
              <a:latin typeface="Times New Roman" panose="02020603050405020304" pitchFamily="18" charset="0"/>
              <a:cs typeface="Times New Roman" panose="02020603050405020304" pitchFamily="18" charset="0"/>
            </a:rPr>
            <a:t> 2024-yil 25-iyuldagi </a:t>
          </a:r>
          <a:r>
            <a:rPr lang="en-US" sz="2800" b="0" i="0" dirty="0" err="1" smtClean="0">
              <a:solidFill>
                <a:schemeClr val="bg1"/>
              </a:solidFill>
              <a:latin typeface="Times New Roman" panose="02020603050405020304" pitchFamily="18" charset="0"/>
              <a:cs typeface="Times New Roman" panose="02020603050405020304" pitchFamily="18" charset="0"/>
            </a:rPr>
            <a:t>yigʻilishida</a:t>
          </a:r>
          <a:r>
            <a:rPr lang="en-US" sz="2800" b="0" i="0" dirty="0" smtClean="0">
              <a:solidFill>
                <a:schemeClr val="bg1"/>
              </a:solidFill>
              <a:latin typeface="Times New Roman" panose="02020603050405020304" pitchFamily="18" charset="0"/>
              <a:cs typeface="Times New Roman" panose="02020603050405020304" pitchFamily="18" charset="0"/>
            </a:rPr>
            <a:t> </a:t>
          </a:r>
          <a:r>
            <a:rPr lang="en-US" sz="2800" b="0" i="0" dirty="0" err="1" smtClean="0">
              <a:solidFill>
                <a:schemeClr val="bg1"/>
              </a:solidFill>
              <a:latin typeface="Times New Roman" panose="02020603050405020304" pitchFamily="18" charset="0"/>
              <a:cs typeface="Times New Roman" panose="02020603050405020304" pitchFamily="18" charset="0"/>
            </a:rPr>
            <a:t>asosiy</a:t>
          </a:r>
          <a:r>
            <a:rPr lang="en-US" sz="2800" b="0" i="0" dirty="0" smtClean="0">
              <a:solidFill>
                <a:schemeClr val="bg1"/>
              </a:solidFill>
              <a:latin typeface="Times New Roman" panose="02020603050405020304" pitchFamily="18" charset="0"/>
              <a:cs typeface="Times New Roman" panose="02020603050405020304" pitchFamily="18" charset="0"/>
            </a:rPr>
            <a:t> </a:t>
          </a:r>
          <a:r>
            <a:rPr lang="en-US" sz="2800" b="0" i="0" dirty="0" err="1" smtClean="0">
              <a:solidFill>
                <a:schemeClr val="bg1"/>
              </a:solidFill>
              <a:latin typeface="Times New Roman" panose="02020603050405020304" pitchFamily="18" charset="0"/>
              <a:cs typeface="Times New Roman" panose="02020603050405020304" pitchFamily="18" charset="0"/>
            </a:rPr>
            <a:t>stavkani</a:t>
          </a:r>
          <a:r>
            <a:rPr lang="en-US" sz="2800" b="0" i="0" dirty="0" smtClean="0">
              <a:solidFill>
                <a:schemeClr val="bg1"/>
              </a:solidFill>
              <a:latin typeface="Times New Roman" panose="02020603050405020304" pitchFamily="18" charset="0"/>
              <a:cs typeface="Times New Roman" panose="02020603050405020304" pitchFamily="18" charset="0"/>
            </a:rPr>
            <a:t> 0,5 </a:t>
          </a:r>
          <a:r>
            <a:rPr lang="en-US" sz="2800" b="0" i="0" dirty="0" err="1" smtClean="0">
              <a:solidFill>
                <a:schemeClr val="bg1"/>
              </a:solidFill>
              <a:latin typeface="Times New Roman" panose="02020603050405020304" pitchFamily="18" charset="0"/>
              <a:cs typeface="Times New Roman" panose="02020603050405020304" pitchFamily="18" charset="0"/>
            </a:rPr>
            <a:t>foiz</a:t>
          </a:r>
          <a:r>
            <a:rPr lang="en-US" sz="2800" b="0" i="0" dirty="0" smtClean="0">
              <a:solidFill>
                <a:schemeClr val="bg1"/>
              </a:solidFill>
              <a:latin typeface="Times New Roman" panose="02020603050405020304" pitchFamily="18" charset="0"/>
              <a:cs typeface="Times New Roman" panose="02020603050405020304" pitchFamily="18" charset="0"/>
            </a:rPr>
            <a:t> </a:t>
          </a:r>
          <a:r>
            <a:rPr lang="en-US" sz="2800" b="0" i="0" dirty="0" err="1" smtClean="0">
              <a:solidFill>
                <a:schemeClr val="bg1"/>
              </a:solidFill>
              <a:latin typeface="Times New Roman" panose="02020603050405020304" pitchFamily="18" charset="0"/>
              <a:cs typeface="Times New Roman" panose="02020603050405020304" pitchFamily="18" charset="0"/>
            </a:rPr>
            <a:t>bandga</a:t>
          </a:r>
          <a:r>
            <a:rPr lang="en-US" sz="2800" b="0" i="0" dirty="0" smtClean="0">
              <a:solidFill>
                <a:schemeClr val="bg1"/>
              </a:solidFill>
              <a:latin typeface="Times New Roman" panose="02020603050405020304" pitchFamily="18" charset="0"/>
              <a:cs typeface="Times New Roman" panose="02020603050405020304" pitchFamily="18" charset="0"/>
            </a:rPr>
            <a:t> </a:t>
          </a:r>
          <a:r>
            <a:rPr lang="en-US" sz="2800" b="0" i="0" dirty="0" err="1" smtClean="0">
              <a:solidFill>
                <a:schemeClr val="bg1"/>
              </a:solidFill>
              <a:latin typeface="Times New Roman" panose="02020603050405020304" pitchFamily="18" charset="0"/>
              <a:cs typeface="Times New Roman" panose="02020603050405020304" pitchFamily="18" charset="0"/>
            </a:rPr>
            <a:t>pasaytirib</a:t>
          </a:r>
          <a:r>
            <a:rPr lang="en-US" sz="2800" b="0" i="0" dirty="0" smtClean="0">
              <a:solidFill>
                <a:schemeClr val="bg1"/>
              </a:solidFill>
              <a:latin typeface="Times New Roman" panose="02020603050405020304" pitchFamily="18" charset="0"/>
              <a:cs typeface="Times New Roman" panose="02020603050405020304" pitchFamily="18" charset="0"/>
            </a:rPr>
            <a:t>, </a:t>
          </a:r>
          <a:r>
            <a:rPr lang="en-US" sz="2800" b="0" i="0" dirty="0" err="1" smtClean="0">
              <a:solidFill>
                <a:schemeClr val="bg1"/>
              </a:solidFill>
              <a:latin typeface="Times New Roman" panose="02020603050405020304" pitchFamily="18" charset="0"/>
              <a:cs typeface="Times New Roman" panose="02020603050405020304" pitchFamily="18" charset="0"/>
            </a:rPr>
            <a:t>yillik</a:t>
          </a:r>
          <a:r>
            <a:rPr lang="en-US" sz="2800" b="0" i="0" dirty="0" smtClean="0">
              <a:solidFill>
                <a:schemeClr val="bg1"/>
              </a:solidFill>
              <a:latin typeface="Times New Roman" panose="02020603050405020304" pitchFamily="18" charset="0"/>
              <a:cs typeface="Times New Roman" panose="02020603050405020304" pitchFamily="18" charset="0"/>
            </a:rPr>
            <a:t> 13,5 </a:t>
          </a:r>
          <a:r>
            <a:rPr lang="en-US" sz="2800" b="0" i="0" dirty="0" err="1" smtClean="0">
              <a:solidFill>
                <a:schemeClr val="bg1"/>
              </a:solidFill>
              <a:latin typeface="Times New Roman" panose="02020603050405020304" pitchFamily="18" charset="0"/>
              <a:cs typeface="Times New Roman" panose="02020603050405020304" pitchFamily="18" charset="0"/>
            </a:rPr>
            <a:t>foiz</a:t>
          </a:r>
          <a:r>
            <a:rPr lang="en-US" sz="2800" b="0" i="0" dirty="0" smtClean="0">
              <a:solidFill>
                <a:schemeClr val="bg1"/>
              </a:solidFill>
              <a:latin typeface="Times New Roman" panose="02020603050405020304" pitchFamily="18" charset="0"/>
              <a:cs typeface="Times New Roman" panose="02020603050405020304" pitchFamily="18" charset="0"/>
            </a:rPr>
            <a:t> </a:t>
          </a:r>
          <a:r>
            <a:rPr lang="en-US" sz="2800" b="0" i="0" dirty="0" err="1" smtClean="0">
              <a:solidFill>
                <a:schemeClr val="bg1"/>
              </a:solidFill>
              <a:latin typeface="Times New Roman" panose="02020603050405020304" pitchFamily="18" charset="0"/>
              <a:cs typeface="Times New Roman" panose="02020603050405020304" pitchFamily="18" charset="0"/>
            </a:rPr>
            <a:t>darajasida</a:t>
          </a:r>
          <a:r>
            <a:rPr lang="en-US" sz="2800" b="0" i="0" dirty="0" smtClean="0">
              <a:solidFill>
                <a:schemeClr val="bg1"/>
              </a:solidFill>
              <a:latin typeface="Times New Roman" panose="02020603050405020304" pitchFamily="18" charset="0"/>
              <a:cs typeface="Times New Roman" panose="02020603050405020304" pitchFamily="18" charset="0"/>
            </a:rPr>
            <a:t> </a:t>
          </a:r>
          <a:r>
            <a:rPr lang="en-US" sz="2800" b="0" i="0" dirty="0" err="1" smtClean="0">
              <a:solidFill>
                <a:schemeClr val="bg1"/>
              </a:solidFill>
              <a:latin typeface="Times New Roman" panose="02020603050405020304" pitchFamily="18" charset="0"/>
              <a:cs typeface="Times New Roman" panose="02020603050405020304" pitchFamily="18" charset="0"/>
            </a:rPr>
            <a:t>belgila</a:t>
          </a:r>
          <a:r>
            <a:rPr lang="uz-Latn-UZ" sz="2800" b="0" i="0" dirty="0" smtClean="0">
              <a:solidFill>
                <a:schemeClr val="bg1"/>
              </a:solidFill>
              <a:latin typeface="Times New Roman" panose="02020603050405020304" pitchFamily="18" charset="0"/>
              <a:cs typeface="Times New Roman" panose="02020603050405020304" pitchFamily="18" charset="0"/>
            </a:rPr>
            <a:t>ndi.</a:t>
          </a:r>
          <a:r>
            <a:rPr lang="en-US" sz="2800" b="0" i="0" dirty="0" smtClean="0">
              <a:solidFill>
                <a:schemeClr val="bg1"/>
              </a:solidFill>
              <a:latin typeface="Times New Roman" panose="02020603050405020304" pitchFamily="18" charset="0"/>
              <a:cs typeface="Times New Roman" panose="02020603050405020304" pitchFamily="18" charset="0"/>
            </a:rPr>
            <a:t> </a:t>
          </a:r>
          <a:r>
            <a:rPr lang="uz-Latn-UZ" sz="2800" b="0" i="0" dirty="0" smtClean="0">
              <a:solidFill>
                <a:schemeClr val="bg1"/>
              </a:solidFill>
              <a:latin typeface="Times New Roman" panose="02020603050405020304" pitchFamily="18" charset="0"/>
              <a:cs typeface="Times New Roman" panose="02020603050405020304" pitchFamily="18" charset="0"/>
            </a:rPr>
            <a:t>Ishsizlik </a:t>
          </a:r>
          <a:r>
            <a:rPr lang="uz-Latn-UZ" sz="2800" b="0" i="0" dirty="0" smtClean="0">
              <a:solidFill>
                <a:schemeClr val="bg1"/>
              </a:solidFill>
              <a:latin typeface="Times New Roman" panose="02020603050405020304" pitchFamily="18" charset="0"/>
              <a:cs typeface="Times New Roman" panose="02020603050405020304" pitchFamily="18" charset="0"/>
            </a:rPr>
            <a:t>8,1 </a:t>
          </a:r>
          <a:r>
            <a:rPr lang="uz-Latn-UZ" sz="2800" b="0" i="0" dirty="0" smtClean="0">
              <a:solidFill>
                <a:schemeClr val="bg1"/>
              </a:solidFill>
              <a:latin typeface="Times New Roman" panose="02020603050405020304" pitchFamily="18" charset="0"/>
              <a:cs typeface="Times New Roman" panose="02020603050405020304" pitchFamily="18" charset="0"/>
            </a:rPr>
            <a:t>% 2023 </a:t>
          </a:r>
          <a:r>
            <a:rPr lang="uz-Latn-UZ" sz="2800" b="0" i="0" dirty="0" smtClean="0">
              <a:solidFill>
                <a:schemeClr val="bg1"/>
              </a:solidFill>
              <a:latin typeface="Times New Roman" panose="02020603050405020304" pitchFamily="18" charset="0"/>
              <a:cs typeface="Times New Roman" panose="02020603050405020304" pitchFamily="18" charset="0"/>
            </a:rPr>
            <a:t>yilda, 6.8 2024 yilda.</a:t>
          </a:r>
          <a:endParaRPr lang="ru-RU" sz="2800" dirty="0">
            <a:solidFill>
              <a:schemeClr val="bg1"/>
            </a:solidFill>
            <a:latin typeface="Times New Roman" panose="02020603050405020304" pitchFamily="18" charset="0"/>
            <a:cs typeface="Times New Roman" panose="02020603050405020304" pitchFamily="18" charset="0"/>
          </a:endParaRPr>
        </a:p>
      </dgm:t>
    </dgm:pt>
    <dgm:pt modelId="{B76E0FA4-292F-4994-A84C-B94B515A5066}" type="parTrans" cxnId="{9798F22B-6DF6-4E68-9DC1-6B389E668473}">
      <dgm:prSet/>
      <dgm:spPr/>
      <dgm:t>
        <a:bodyPr/>
        <a:lstStyle/>
        <a:p>
          <a:endParaRPr lang="ru-RU"/>
        </a:p>
      </dgm:t>
    </dgm:pt>
    <dgm:pt modelId="{F18273DD-67CF-4F7B-BCEC-09197E4A2A01}" type="sibTrans" cxnId="{9798F22B-6DF6-4E68-9DC1-6B389E668473}">
      <dgm:prSet/>
      <dgm:spPr/>
      <dgm:t>
        <a:bodyPr/>
        <a:lstStyle/>
        <a:p>
          <a:endParaRPr lang="ru-RU"/>
        </a:p>
      </dgm:t>
    </dgm:pt>
    <dgm:pt modelId="{9E3C6E75-2076-4D47-99CE-6548C34F40F0}">
      <dgm:prSet phldrT="[Текст]" phldr="1"/>
      <dgm:spPr>
        <a:solidFill>
          <a:schemeClr val="accent6">
            <a:lumMod val="20000"/>
            <a:lumOff val="80000"/>
          </a:schemeClr>
        </a:solidFill>
      </dgm:spPr>
      <dgm:t>
        <a:bodyPr/>
        <a:lstStyle/>
        <a:p>
          <a:endParaRPr lang="ru-RU" sz="1700"/>
        </a:p>
      </dgm:t>
    </dgm:pt>
    <dgm:pt modelId="{E0ADCCD9-F05B-410F-AA81-D45431917872}" type="parTrans" cxnId="{0944AA10-78F7-4DCB-9D91-A33B5DEB5CD7}">
      <dgm:prSet/>
      <dgm:spPr/>
      <dgm:t>
        <a:bodyPr/>
        <a:lstStyle/>
        <a:p>
          <a:endParaRPr lang="ru-RU"/>
        </a:p>
      </dgm:t>
    </dgm:pt>
    <dgm:pt modelId="{C06726BC-9B37-4AFE-B2F0-2E10F69EFC1C}" type="sibTrans" cxnId="{0944AA10-78F7-4DCB-9D91-A33B5DEB5CD7}">
      <dgm:prSet/>
      <dgm:spPr/>
      <dgm:t>
        <a:bodyPr/>
        <a:lstStyle/>
        <a:p>
          <a:endParaRPr lang="ru-RU"/>
        </a:p>
      </dgm:t>
    </dgm:pt>
    <dgm:pt modelId="{A376E804-67C6-4139-A6B2-D8A93DB5A529}">
      <dgm:prSet phldrT="[Текст]" phldr="1"/>
      <dgm:spPr>
        <a:solidFill>
          <a:schemeClr val="accent6">
            <a:lumMod val="20000"/>
            <a:lumOff val="80000"/>
          </a:schemeClr>
        </a:solidFill>
      </dgm:spPr>
      <dgm:t>
        <a:bodyPr/>
        <a:lstStyle/>
        <a:p>
          <a:endParaRPr lang="ru-RU" sz="1700"/>
        </a:p>
      </dgm:t>
    </dgm:pt>
    <dgm:pt modelId="{B59E93B3-E750-4CEC-9A89-11C157A2418E}" type="parTrans" cxnId="{0FC70F09-006A-4D21-8C7D-6FCA34D4D5BF}">
      <dgm:prSet/>
      <dgm:spPr/>
      <dgm:t>
        <a:bodyPr/>
        <a:lstStyle/>
        <a:p>
          <a:endParaRPr lang="ru-RU"/>
        </a:p>
      </dgm:t>
    </dgm:pt>
    <dgm:pt modelId="{44F2ECE9-768D-4607-BACC-77723F70F88F}" type="sibTrans" cxnId="{0FC70F09-006A-4D21-8C7D-6FCA34D4D5BF}">
      <dgm:prSet/>
      <dgm:spPr/>
      <dgm:t>
        <a:bodyPr/>
        <a:lstStyle/>
        <a:p>
          <a:endParaRPr lang="ru-RU"/>
        </a:p>
      </dgm:t>
    </dgm:pt>
    <dgm:pt modelId="{27603E31-8C79-4D2D-AB8B-81D8BC1BF802}">
      <dgm:prSet phldrT="[Текст]"/>
      <dgm:spPr>
        <a:solidFill>
          <a:schemeClr val="accent6">
            <a:lumMod val="20000"/>
            <a:lumOff val="80000"/>
          </a:schemeClr>
        </a:solidFill>
      </dgm:spPr>
      <dgm:t>
        <a:bodyPr/>
        <a:lstStyle/>
        <a:p>
          <a:r>
            <a:rPr lang="en-US" b="1" i="0" dirty="0" err="1" smtClean="0">
              <a:solidFill>
                <a:schemeClr val="bg1"/>
              </a:solidFill>
              <a:latin typeface="Times New Roman" panose="02020603050405020304" pitchFamily="18" charset="0"/>
              <a:cs typeface="Times New Roman" panose="02020603050405020304" pitchFamily="18" charset="0"/>
            </a:rPr>
            <a:t>O‘zbekistonda</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yil</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boshida</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ishsizlar</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soni</a:t>
          </a:r>
          <a:r>
            <a:rPr lang="en-US" b="1" i="0" dirty="0" smtClean="0">
              <a:solidFill>
                <a:schemeClr val="bg1"/>
              </a:solidFill>
              <a:latin typeface="Times New Roman" panose="02020603050405020304" pitchFamily="18" charset="0"/>
              <a:cs typeface="Times New Roman" panose="02020603050405020304" pitchFamily="18" charset="0"/>
            </a:rPr>
            <a:t> 1,3 </a:t>
          </a:r>
          <a:r>
            <a:rPr lang="en-US" b="1" i="0" dirty="0" err="1" smtClean="0">
              <a:solidFill>
                <a:schemeClr val="bg1"/>
              </a:solidFill>
              <a:latin typeface="Times New Roman" panose="02020603050405020304" pitchFamily="18" charset="0"/>
              <a:cs typeface="Times New Roman" panose="02020603050405020304" pitchFamily="18" charset="0"/>
            </a:rPr>
            <a:t>mln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kishini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tashkil</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etgan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bo‘lsa</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bu</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yil</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yana</a:t>
          </a:r>
          <a:r>
            <a:rPr lang="en-US" b="1" i="0" dirty="0" smtClean="0">
              <a:solidFill>
                <a:schemeClr val="bg1"/>
              </a:solidFill>
              <a:latin typeface="Times New Roman" panose="02020603050405020304" pitchFamily="18" charset="0"/>
              <a:cs typeface="Times New Roman" panose="02020603050405020304" pitchFamily="18" charset="0"/>
            </a:rPr>
            <a:t> 2,4 </a:t>
          </a:r>
          <a:r>
            <a:rPr lang="en-US" b="1" i="0" dirty="0" err="1" smtClean="0">
              <a:solidFill>
                <a:schemeClr val="bg1"/>
              </a:solidFill>
              <a:latin typeface="Times New Roman" panose="02020603050405020304" pitchFamily="18" charset="0"/>
              <a:cs typeface="Times New Roman" panose="02020603050405020304" pitchFamily="18" charset="0"/>
            </a:rPr>
            <a:t>mln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kishi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mehnat</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bozoriga</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kiradi</a:t>
          </a:r>
          <a:r>
            <a:rPr lang="en-US" b="1" i="0" dirty="0" smtClean="0">
              <a:solidFill>
                <a:schemeClr val="bg1"/>
              </a:solidFill>
              <a:latin typeface="Times New Roman" panose="02020603050405020304" pitchFamily="18" charset="0"/>
              <a:cs typeface="Times New Roman" panose="02020603050405020304" pitchFamily="18" charset="0"/>
            </a:rPr>
            <a:t>. 2024-yilda 5 </a:t>
          </a:r>
          <a:r>
            <a:rPr lang="en-US" b="1" i="0" dirty="0" err="1" smtClean="0">
              <a:solidFill>
                <a:schemeClr val="bg1"/>
              </a:solidFill>
              <a:latin typeface="Times New Roman" panose="02020603050405020304" pitchFamily="18" charset="0"/>
              <a:cs typeface="Times New Roman" panose="02020603050405020304" pitchFamily="18" charset="0"/>
            </a:rPr>
            <a:t>mln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aholi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ish</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bilan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ta’minlanishi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kutilmoqda</a:t>
          </a:r>
          <a:r>
            <a:rPr lang="en-US" b="1" i="0" dirty="0" smtClean="0">
              <a:solidFill>
                <a:schemeClr val="bg1"/>
              </a:solidFill>
              <a:latin typeface="Times New Roman" panose="02020603050405020304" pitchFamily="18" charset="0"/>
              <a:cs typeface="Times New Roman" panose="02020603050405020304" pitchFamily="18" charset="0"/>
            </a:rPr>
            <a:t>.</a:t>
          </a:r>
          <a:r>
            <a:rPr lang="uz-Latn-UZ"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Jumladan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xizmatlar</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sohasida</a:t>
          </a:r>
          <a:r>
            <a:rPr lang="en-US" b="1" i="0" dirty="0" smtClean="0">
              <a:solidFill>
                <a:schemeClr val="bg1"/>
              </a:solidFill>
              <a:latin typeface="Times New Roman" panose="02020603050405020304" pitchFamily="18" charset="0"/>
              <a:cs typeface="Times New Roman" panose="02020603050405020304" pitchFamily="18" charset="0"/>
            </a:rPr>
            <a:t> 2,5 </a:t>
          </a:r>
          <a:r>
            <a:rPr lang="en-US" b="1" i="0" dirty="0" err="1" smtClean="0">
              <a:solidFill>
                <a:schemeClr val="bg1"/>
              </a:solidFill>
              <a:latin typeface="Times New Roman" panose="02020603050405020304" pitchFamily="18" charset="0"/>
              <a:cs typeface="Times New Roman" panose="02020603050405020304" pitchFamily="18" charset="0"/>
            </a:rPr>
            <a:t>mln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qishloq</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xo‘jaligida</a:t>
          </a:r>
          <a:r>
            <a:rPr lang="en-US" b="1" i="0" dirty="0" smtClean="0">
              <a:solidFill>
                <a:schemeClr val="bg1"/>
              </a:solidFill>
              <a:latin typeface="Times New Roman" panose="02020603050405020304" pitchFamily="18" charset="0"/>
              <a:cs typeface="Times New Roman" panose="02020603050405020304" pitchFamily="18" charset="0"/>
            </a:rPr>
            <a:t> 2,1 </a:t>
          </a:r>
          <a:r>
            <a:rPr lang="en-US" b="1" i="0" dirty="0" err="1" smtClean="0">
              <a:solidFill>
                <a:schemeClr val="bg1"/>
              </a:solidFill>
              <a:latin typeface="Times New Roman" panose="02020603050405020304" pitchFamily="18" charset="0"/>
              <a:cs typeface="Times New Roman" panose="02020603050405020304" pitchFamily="18" charset="0"/>
            </a:rPr>
            <a:t>mln</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investitsiya</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loyihalari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va</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sanoatda</a:t>
          </a:r>
          <a:r>
            <a:rPr lang="en-US" b="1" i="0" dirty="0" smtClean="0">
              <a:solidFill>
                <a:schemeClr val="bg1"/>
              </a:solidFill>
              <a:latin typeface="Times New Roman" panose="02020603050405020304" pitchFamily="18" charset="0"/>
              <a:cs typeface="Times New Roman" panose="02020603050405020304" pitchFamily="18" charset="0"/>
            </a:rPr>
            <a:t> 250 </a:t>
          </a:r>
          <a:r>
            <a:rPr lang="en-US" b="1" i="0" dirty="0" err="1" smtClean="0">
              <a:solidFill>
                <a:schemeClr val="bg1"/>
              </a:solidFill>
              <a:latin typeface="Times New Roman" panose="02020603050405020304" pitchFamily="18" charset="0"/>
              <a:cs typeface="Times New Roman" panose="02020603050405020304" pitchFamily="18" charset="0"/>
            </a:rPr>
            <a:t>ming</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qurilishda</a:t>
          </a:r>
          <a:r>
            <a:rPr lang="en-US" b="1" i="0" dirty="0" smtClean="0">
              <a:solidFill>
                <a:schemeClr val="bg1"/>
              </a:solidFill>
              <a:latin typeface="Times New Roman" panose="02020603050405020304" pitchFamily="18" charset="0"/>
              <a:cs typeface="Times New Roman" panose="02020603050405020304" pitchFamily="18" charset="0"/>
            </a:rPr>
            <a:t> 140 </a:t>
          </a:r>
          <a:r>
            <a:rPr lang="en-US" b="1" i="0" dirty="0" err="1" smtClean="0">
              <a:solidFill>
                <a:schemeClr val="bg1"/>
              </a:solidFill>
              <a:latin typeface="Times New Roman" panose="02020603050405020304" pitchFamily="18" charset="0"/>
              <a:cs typeface="Times New Roman" panose="02020603050405020304" pitchFamily="18" charset="0"/>
            </a:rPr>
            <a:t>ming</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ish</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joyi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yaratish</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imkoniyati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bor</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deya</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ta’kidlandi</a:t>
          </a:r>
          <a:r>
            <a:rPr lang="en-US" b="1" i="0" dirty="0" smtClean="0">
              <a:solidFill>
                <a:schemeClr val="bg1"/>
              </a:solidFill>
              <a:latin typeface="Times New Roman" panose="02020603050405020304" pitchFamily="18" charset="0"/>
              <a:cs typeface="Times New Roman" panose="02020603050405020304" pitchFamily="18" charset="0"/>
            </a:rPr>
            <a:t> </a:t>
          </a:r>
          <a:r>
            <a:rPr lang="en-US" b="1" i="0" dirty="0" err="1" smtClean="0">
              <a:solidFill>
                <a:schemeClr val="bg1"/>
              </a:solidFill>
              <a:latin typeface="Times New Roman" panose="02020603050405020304" pitchFamily="18" charset="0"/>
              <a:cs typeface="Times New Roman" panose="02020603050405020304" pitchFamily="18" charset="0"/>
            </a:rPr>
            <a:t>taqdimotda</a:t>
          </a:r>
          <a:r>
            <a:rPr lang="en-US" b="0" i="0" dirty="0" smtClean="0"/>
            <a:t>.</a:t>
          </a:r>
          <a:endParaRPr lang="ru-RU" dirty="0">
            <a:solidFill>
              <a:schemeClr val="bg1"/>
            </a:solidFill>
            <a:latin typeface="Times New Roman" panose="02020603050405020304" pitchFamily="18" charset="0"/>
            <a:cs typeface="Times New Roman" panose="02020603050405020304" pitchFamily="18" charset="0"/>
          </a:endParaRPr>
        </a:p>
      </dgm:t>
    </dgm:pt>
    <dgm:pt modelId="{ED5BBF4D-14DC-44A0-9325-FA9214CD9CDD}" type="parTrans" cxnId="{3633152C-7F86-4059-9493-3650AF12252C}">
      <dgm:prSet/>
      <dgm:spPr/>
      <dgm:t>
        <a:bodyPr/>
        <a:lstStyle/>
        <a:p>
          <a:endParaRPr lang="ru-RU"/>
        </a:p>
      </dgm:t>
    </dgm:pt>
    <dgm:pt modelId="{39ECB061-8F21-4E0B-994A-CCC65327C726}" type="sibTrans" cxnId="{3633152C-7F86-4059-9493-3650AF12252C}">
      <dgm:prSet/>
      <dgm:spPr/>
      <dgm:t>
        <a:bodyPr/>
        <a:lstStyle/>
        <a:p>
          <a:endParaRPr lang="ru-RU"/>
        </a:p>
      </dgm:t>
    </dgm:pt>
    <dgm:pt modelId="{E20E1A8E-128A-41C1-9193-746557509916}" type="pres">
      <dgm:prSet presAssocID="{8A09A2DD-A265-42B9-BDBF-F47F98094A59}" presName="linear" presStyleCnt="0">
        <dgm:presLayoutVars>
          <dgm:dir/>
          <dgm:resizeHandles val="exact"/>
        </dgm:presLayoutVars>
      </dgm:prSet>
      <dgm:spPr/>
      <dgm:t>
        <a:bodyPr/>
        <a:lstStyle/>
        <a:p>
          <a:endParaRPr lang="ru-RU"/>
        </a:p>
      </dgm:t>
    </dgm:pt>
    <dgm:pt modelId="{992E506C-32D3-417F-B112-6876FC83C3C9}" type="pres">
      <dgm:prSet presAssocID="{EE62746B-4D7B-4196-BC14-4E9A6DEE0789}" presName="comp" presStyleCnt="0"/>
      <dgm:spPr/>
    </dgm:pt>
    <dgm:pt modelId="{A031B0A2-D8D7-4E9B-9BD9-DC8F0DEED7C4}" type="pres">
      <dgm:prSet presAssocID="{EE62746B-4D7B-4196-BC14-4E9A6DEE0789}" presName="box" presStyleLbl="node1" presStyleIdx="0" presStyleCnt="3" custScaleY="72919"/>
      <dgm:spPr/>
      <dgm:t>
        <a:bodyPr/>
        <a:lstStyle/>
        <a:p>
          <a:endParaRPr lang="ru-RU"/>
        </a:p>
      </dgm:t>
    </dgm:pt>
    <dgm:pt modelId="{F2543F50-0AA7-4A90-930F-0BF9941B4838}" type="pres">
      <dgm:prSet presAssocID="{EE62746B-4D7B-4196-BC14-4E9A6DEE0789}" presName="img" presStyleLbl="fgImgPlace1" presStyleIdx="0" presStyleCnt="3" custScaleY="66140">
        <dgm:style>
          <a:lnRef idx="2">
            <a:schemeClr val="accent6">
              <a:shade val="50000"/>
            </a:schemeClr>
          </a:lnRef>
          <a:fillRef idx="1">
            <a:schemeClr val="accent6"/>
          </a:fillRef>
          <a:effectRef idx="0">
            <a:schemeClr val="accent6"/>
          </a:effectRef>
          <a:fontRef idx="minor">
            <a:schemeClr val="lt1"/>
          </a:fontRef>
        </dgm:style>
      </dgm:prSet>
      <dgm:spPr/>
    </dgm:pt>
    <dgm:pt modelId="{E818A218-8E92-4D89-9257-CB116B4348AA}" type="pres">
      <dgm:prSet presAssocID="{EE62746B-4D7B-4196-BC14-4E9A6DEE0789}" presName="text" presStyleLbl="node1" presStyleIdx="0" presStyleCnt="3">
        <dgm:presLayoutVars>
          <dgm:bulletEnabled val="1"/>
        </dgm:presLayoutVars>
      </dgm:prSet>
      <dgm:spPr/>
      <dgm:t>
        <a:bodyPr/>
        <a:lstStyle/>
        <a:p>
          <a:endParaRPr lang="ru-RU"/>
        </a:p>
      </dgm:t>
    </dgm:pt>
    <dgm:pt modelId="{0610B710-FC05-47EF-ACBC-B25CB67A54F2}" type="pres">
      <dgm:prSet presAssocID="{1F7BA2DB-322B-4928-9A54-DD4DA9725839}" presName="spacer" presStyleCnt="0"/>
      <dgm:spPr/>
    </dgm:pt>
    <dgm:pt modelId="{01EE8F23-EF7A-4DE8-8276-FEBB63B85ED6}" type="pres">
      <dgm:prSet presAssocID="{70EB571C-6A72-4897-A44D-127E58A961E4}" presName="comp" presStyleCnt="0"/>
      <dgm:spPr/>
    </dgm:pt>
    <dgm:pt modelId="{5B37FC82-8CD7-49E2-BDE1-6C1E8CCB22FC}" type="pres">
      <dgm:prSet presAssocID="{70EB571C-6A72-4897-A44D-127E58A961E4}" presName="box" presStyleLbl="node1" presStyleIdx="1" presStyleCnt="3" custScaleY="79449" custLinFactNeighborX="1680" custLinFactNeighborY="-9654"/>
      <dgm:spPr/>
      <dgm:t>
        <a:bodyPr/>
        <a:lstStyle/>
        <a:p>
          <a:endParaRPr lang="ru-RU"/>
        </a:p>
      </dgm:t>
    </dgm:pt>
    <dgm:pt modelId="{9FE595CD-585A-4D4A-8412-4588D98D5D73}" type="pres">
      <dgm:prSet presAssocID="{70EB571C-6A72-4897-A44D-127E58A961E4}" presName="img" presStyleLbl="fgImgPlace1" presStyleIdx="1" presStyleCnt="3" custScaleY="72159" custLinFactNeighborX="-5118" custLinFactNeighborY="-8615">
        <dgm:style>
          <a:lnRef idx="2">
            <a:schemeClr val="accent6">
              <a:shade val="50000"/>
            </a:schemeClr>
          </a:lnRef>
          <a:fillRef idx="1">
            <a:schemeClr val="accent6"/>
          </a:fillRef>
          <a:effectRef idx="0">
            <a:schemeClr val="accent6"/>
          </a:effectRef>
          <a:fontRef idx="minor">
            <a:schemeClr val="lt1"/>
          </a:fontRef>
        </dgm:style>
      </dgm:prSet>
      <dgm:spPr/>
    </dgm:pt>
    <dgm:pt modelId="{A288E11B-626E-4316-8C1C-94E36759836E}" type="pres">
      <dgm:prSet presAssocID="{70EB571C-6A72-4897-A44D-127E58A961E4}" presName="text" presStyleLbl="node1" presStyleIdx="1" presStyleCnt="3">
        <dgm:presLayoutVars>
          <dgm:bulletEnabled val="1"/>
        </dgm:presLayoutVars>
      </dgm:prSet>
      <dgm:spPr/>
      <dgm:t>
        <a:bodyPr/>
        <a:lstStyle/>
        <a:p>
          <a:endParaRPr lang="ru-RU"/>
        </a:p>
      </dgm:t>
    </dgm:pt>
    <dgm:pt modelId="{7AD38FEE-3EFE-4321-A6C3-766C58029F00}" type="pres">
      <dgm:prSet presAssocID="{F18273DD-67CF-4F7B-BCEC-09197E4A2A01}" presName="spacer" presStyleCnt="0"/>
      <dgm:spPr/>
    </dgm:pt>
    <dgm:pt modelId="{8410B931-EA37-45A8-82EF-1B4859BFF7B9}" type="pres">
      <dgm:prSet presAssocID="{27603E31-8C79-4D2D-AB8B-81D8BC1BF802}" presName="comp" presStyleCnt="0"/>
      <dgm:spPr/>
    </dgm:pt>
    <dgm:pt modelId="{56D55898-8E6C-44AB-A4C4-4B1A2490442A}" type="pres">
      <dgm:prSet presAssocID="{27603E31-8C79-4D2D-AB8B-81D8BC1BF802}" presName="box" presStyleLbl="node1" presStyleIdx="2" presStyleCnt="3" custLinFactNeighborX="8" custLinFactNeighborY="-7571"/>
      <dgm:spPr/>
      <dgm:t>
        <a:bodyPr/>
        <a:lstStyle/>
        <a:p>
          <a:endParaRPr lang="ru-RU"/>
        </a:p>
      </dgm:t>
    </dgm:pt>
    <dgm:pt modelId="{5045C805-4473-453B-B23B-42BEF880BF24}" type="pres">
      <dgm:prSet presAssocID="{27603E31-8C79-4D2D-AB8B-81D8BC1BF802}" presName="img" presStyleLbl="fgImgPlace1" presStyleIdx="2" presStyleCnt="3" custScaleY="76505">
        <dgm:style>
          <a:lnRef idx="2">
            <a:schemeClr val="accent6">
              <a:shade val="50000"/>
            </a:schemeClr>
          </a:lnRef>
          <a:fillRef idx="1">
            <a:schemeClr val="accent6"/>
          </a:fillRef>
          <a:effectRef idx="0">
            <a:schemeClr val="accent6"/>
          </a:effectRef>
          <a:fontRef idx="minor">
            <a:schemeClr val="lt1"/>
          </a:fontRef>
        </dgm:style>
      </dgm:prSet>
      <dgm:spPr/>
    </dgm:pt>
    <dgm:pt modelId="{B42CAE52-8446-433A-91B1-FACA97C9FB1D}" type="pres">
      <dgm:prSet presAssocID="{27603E31-8C79-4D2D-AB8B-81D8BC1BF802}" presName="text" presStyleLbl="node1" presStyleIdx="2" presStyleCnt="3">
        <dgm:presLayoutVars>
          <dgm:bulletEnabled val="1"/>
        </dgm:presLayoutVars>
      </dgm:prSet>
      <dgm:spPr/>
      <dgm:t>
        <a:bodyPr/>
        <a:lstStyle/>
        <a:p>
          <a:endParaRPr lang="ru-RU"/>
        </a:p>
      </dgm:t>
    </dgm:pt>
  </dgm:ptLst>
  <dgm:cxnLst>
    <dgm:cxn modelId="{533119B1-422D-4FE8-8C37-ED7BF173F33C}" type="presOf" srcId="{9E3C6E75-2076-4D47-99CE-6548C34F40F0}" destId="{A288E11B-626E-4316-8C1C-94E36759836E}" srcOrd="1" destOrd="1" presId="urn:microsoft.com/office/officeart/2005/8/layout/vList4"/>
    <dgm:cxn modelId="{0944AA10-78F7-4DCB-9D91-A33B5DEB5CD7}" srcId="{70EB571C-6A72-4897-A44D-127E58A961E4}" destId="{9E3C6E75-2076-4D47-99CE-6548C34F40F0}" srcOrd="0" destOrd="0" parTransId="{E0ADCCD9-F05B-410F-AA81-D45431917872}" sibTransId="{C06726BC-9B37-4AFE-B2F0-2E10F69EFC1C}"/>
    <dgm:cxn modelId="{1905983D-D8A8-47EB-BF14-063F22DCDE94}" type="presOf" srcId="{EE62746B-4D7B-4196-BC14-4E9A6DEE0789}" destId="{A031B0A2-D8D7-4E9B-9BD9-DC8F0DEED7C4}" srcOrd="0" destOrd="0" presId="urn:microsoft.com/office/officeart/2005/8/layout/vList4"/>
    <dgm:cxn modelId="{1A55D024-E7B0-4B9B-ACC8-4DABD04B5E35}" type="presOf" srcId="{70EB571C-6A72-4897-A44D-127E58A961E4}" destId="{5B37FC82-8CD7-49E2-BDE1-6C1E8CCB22FC}" srcOrd="0" destOrd="0" presId="urn:microsoft.com/office/officeart/2005/8/layout/vList4"/>
    <dgm:cxn modelId="{0FC70F09-006A-4D21-8C7D-6FCA34D4D5BF}" srcId="{70EB571C-6A72-4897-A44D-127E58A961E4}" destId="{A376E804-67C6-4139-A6B2-D8A93DB5A529}" srcOrd="1" destOrd="0" parTransId="{B59E93B3-E750-4CEC-9A89-11C157A2418E}" sibTransId="{44F2ECE9-768D-4607-BACC-77723F70F88F}"/>
    <dgm:cxn modelId="{C69F0A4C-3941-4263-A3D3-CF7B491BF075}" type="presOf" srcId="{A376E804-67C6-4139-A6B2-D8A93DB5A529}" destId="{5B37FC82-8CD7-49E2-BDE1-6C1E8CCB22FC}" srcOrd="0" destOrd="2" presId="urn:microsoft.com/office/officeart/2005/8/layout/vList4"/>
    <dgm:cxn modelId="{22CF678A-7345-4FD1-B775-79FE9C1C8A16}" type="presOf" srcId="{EE62746B-4D7B-4196-BC14-4E9A6DEE0789}" destId="{E818A218-8E92-4D89-9257-CB116B4348AA}" srcOrd="1" destOrd="0" presId="urn:microsoft.com/office/officeart/2005/8/layout/vList4"/>
    <dgm:cxn modelId="{AA06041C-DE11-402F-A2AB-3870120D70C7}" type="presOf" srcId="{8A09A2DD-A265-42B9-BDBF-F47F98094A59}" destId="{E20E1A8E-128A-41C1-9193-746557509916}" srcOrd="0" destOrd="0" presId="urn:microsoft.com/office/officeart/2005/8/layout/vList4"/>
    <dgm:cxn modelId="{85BF754F-10E0-4266-8F79-9D010E45E962}" type="presOf" srcId="{9E3C6E75-2076-4D47-99CE-6548C34F40F0}" destId="{5B37FC82-8CD7-49E2-BDE1-6C1E8CCB22FC}" srcOrd="0" destOrd="1" presId="urn:microsoft.com/office/officeart/2005/8/layout/vList4"/>
    <dgm:cxn modelId="{44E84625-F67E-40D4-8256-D4B549D87093}" type="presOf" srcId="{27603E31-8C79-4D2D-AB8B-81D8BC1BF802}" destId="{B42CAE52-8446-433A-91B1-FACA97C9FB1D}" srcOrd="1" destOrd="0" presId="urn:microsoft.com/office/officeart/2005/8/layout/vList4"/>
    <dgm:cxn modelId="{FCD8C670-B26B-4960-979B-D2F366D917BC}" srcId="{8A09A2DD-A265-42B9-BDBF-F47F98094A59}" destId="{EE62746B-4D7B-4196-BC14-4E9A6DEE0789}" srcOrd="0" destOrd="0" parTransId="{3EE9B7C1-30D0-418C-9621-B2B397D10B08}" sibTransId="{1F7BA2DB-322B-4928-9A54-DD4DA9725839}"/>
    <dgm:cxn modelId="{3633152C-7F86-4059-9493-3650AF12252C}" srcId="{8A09A2DD-A265-42B9-BDBF-F47F98094A59}" destId="{27603E31-8C79-4D2D-AB8B-81D8BC1BF802}" srcOrd="2" destOrd="0" parTransId="{ED5BBF4D-14DC-44A0-9325-FA9214CD9CDD}" sibTransId="{39ECB061-8F21-4E0B-994A-CCC65327C726}"/>
    <dgm:cxn modelId="{E851DCC6-2DF3-41CA-9A49-48B2A344F359}" type="presOf" srcId="{70EB571C-6A72-4897-A44D-127E58A961E4}" destId="{A288E11B-626E-4316-8C1C-94E36759836E}" srcOrd="1" destOrd="0" presId="urn:microsoft.com/office/officeart/2005/8/layout/vList4"/>
    <dgm:cxn modelId="{9798F22B-6DF6-4E68-9DC1-6B389E668473}" srcId="{8A09A2DD-A265-42B9-BDBF-F47F98094A59}" destId="{70EB571C-6A72-4897-A44D-127E58A961E4}" srcOrd="1" destOrd="0" parTransId="{B76E0FA4-292F-4994-A84C-B94B515A5066}" sibTransId="{F18273DD-67CF-4F7B-BCEC-09197E4A2A01}"/>
    <dgm:cxn modelId="{D1024980-0663-4CC3-83EB-AA829D8268F9}" type="presOf" srcId="{27603E31-8C79-4D2D-AB8B-81D8BC1BF802}" destId="{56D55898-8E6C-44AB-A4C4-4B1A2490442A}" srcOrd="0" destOrd="0" presId="urn:microsoft.com/office/officeart/2005/8/layout/vList4"/>
    <dgm:cxn modelId="{F70161E4-98D9-4550-9E58-80D3B0617F3D}" type="presOf" srcId="{A376E804-67C6-4139-A6B2-D8A93DB5A529}" destId="{A288E11B-626E-4316-8C1C-94E36759836E}" srcOrd="1" destOrd="2" presId="urn:microsoft.com/office/officeart/2005/8/layout/vList4"/>
    <dgm:cxn modelId="{6AA043ED-D1D8-48A3-8257-CCF81F1FB635}" type="presParOf" srcId="{E20E1A8E-128A-41C1-9193-746557509916}" destId="{992E506C-32D3-417F-B112-6876FC83C3C9}" srcOrd="0" destOrd="0" presId="urn:microsoft.com/office/officeart/2005/8/layout/vList4"/>
    <dgm:cxn modelId="{6C2F8DB2-2A65-4D69-9B42-73DB133BDB8B}" type="presParOf" srcId="{992E506C-32D3-417F-B112-6876FC83C3C9}" destId="{A031B0A2-D8D7-4E9B-9BD9-DC8F0DEED7C4}" srcOrd="0" destOrd="0" presId="urn:microsoft.com/office/officeart/2005/8/layout/vList4"/>
    <dgm:cxn modelId="{CC7F2B9C-7B52-431A-8D7F-992C9514CE21}" type="presParOf" srcId="{992E506C-32D3-417F-B112-6876FC83C3C9}" destId="{F2543F50-0AA7-4A90-930F-0BF9941B4838}" srcOrd="1" destOrd="0" presId="urn:microsoft.com/office/officeart/2005/8/layout/vList4"/>
    <dgm:cxn modelId="{780F1AC5-E2F9-4D5F-B11A-FF0036BAC24A}" type="presParOf" srcId="{992E506C-32D3-417F-B112-6876FC83C3C9}" destId="{E818A218-8E92-4D89-9257-CB116B4348AA}" srcOrd="2" destOrd="0" presId="urn:microsoft.com/office/officeart/2005/8/layout/vList4"/>
    <dgm:cxn modelId="{12E69D5C-6748-4BBC-8775-69625A193441}" type="presParOf" srcId="{E20E1A8E-128A-41C1-9193-746557509916}" destId="{0610B710-FC05-47EF-ACBC-B25CB67A54F2}" srcOrd="1" destOrd="0" presId="urn:microsoft.com/office/officeart/2005/8/layout/vList4"/>
    <dgm:cxn modelId="{14FF8726-369A-4849-80E4-FB9C3FA801CB}" type="presParOf" srcId="{E20E1A8E-128A-41C1-9193-746557509916}" destId="{01EE8F23-EF7A-4DE8-8276-FEBB63B85ED6}" srcOrd="2" destOrd="0" presId="urn:microsoft.com/office/officeart/2005/8/layout/vList4"/>
    <dgm:cxn modelId="{52F1FE89-F6B5-4E82-90B8-1D3283C5BD03}" type="presParOf" srcId="{01EE8F23-EF7A-4DE8-8276-FEBB63B85ED6}" destId="{5B37FC82-8CD7-49E2-BDE1-6C1E8CCB22FC}" srcOrd="0" destOrd="0" presId="urn:microsoft.com/office/officeart/2005/8/layout/vList4"/>
    <dgm:cxn modelId="{4C3CDEFB-D9CB-4467-8F9A-CF65778B4745}" type="presParOf" srcId="{01EE8F23-EF7A-4DE8-8276-FEBB63B85ED6}" destId="{9FE595CD-585A-4D4A-8412-4588D98D5D73}" srcOrd="1" destOrd="0" presId="urn:microsoft.com/office/officeart/2005/8/layout/vList4"/>
    <dgm:cxn modelId="{6E39AED5-931A-4BEA-9B54-3F5D3CD7910A}" type="presParOf" srcId="{01EE8F23-EF7A-4DE8-8276-FEBB63B85ED6}" destId="{A288E11B-626E-4316-8C1C-94E36759836E}" srcOrd="2" destOrd="0" presId="urn:microsoft.com/office/officeart/2005/8/layout/vList4"/>
    <dgm:cxn modelId="{BB7BB55D-BB8C-4A71-9934-EFDE5CF3F19F}" type="presParOf" srcId="{E20E1A8E-128A-41C1-9193-746557509916}" destId="{7AD38FEE-3EFE-4321-A6C3-766C58029F00}" srcOrd="3" destOrd="0" presId="urn:microsoft.com/office/officeart/2005/8/layout/vList4"/>
    <dgm:cxn modelId="{7DD8EF2B-91AC-4BF7-B756-AE4491EBE095}" type="presParOf" srcId="{E20E1A8E-128A-41C1-9193-746557509916}" destId="{8410B931-EA37-45A8-82EF-1B4859BFF7B9}" srcOrd="4" destOrd="0" presId="urn:microsoft.com/office/officeart/2005/8/layout/vList4"/>
    <dgm:cxn modelId="{11BD2117-28B1-4A33-891A-E47705001A57}" type="presParOf" srcId="{8410B931-EA37-45A8-82EF-1B4859BFF7B9}" destId="{56D55898-8E6C-44AB-A4C4-4B1A2490442A}" srcOrd="0" destOrd="0" presId="urn:microsoft.com/office/officeart/2005/8/layout/vList4"/>
    <dgm:cxn modelId="{249ED404-BA93-44F8-8943-A6ED9877B92E}" type="presParOf" srcId="{8410B931-EA37-45A8-82EF-1B4859BFF7B9}" destId="{5045C805-4473-453B-B23B-42BEF880BF24}" srcOrd="1" destOrd="0" presId="urn:microsoft.com/office/officeart/2005/8/layout/vList4"/>
    <dgm:cxn modelId="{25171AFC-C2F2-47DB-81A0-1AAF9148D7D4}" type="presParOf" srcId="{8410B931-EA37-45A8-82EF-1B4859BFF7B9}" destId="{B42CAE52-8446-433A-91B1-FACA97C9FB1D}"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CD1423-4DDC-4A80-9D4E-F76CDCA3A6A0}"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ru-RU"/>
        </a:p>
      </dgm:t>
    </dgm:pt>
    <dgm:pt modelId="{A65B08C7-6E52-44BE-88E9-5E3C5AAB3B8A}">
      <dgm:prSet custT="1"/>
      <dgm:spPr>
        <a:solidFill>
          <a:srgbClr val="FFFF99"/>
        </a:solidFill>
      </dgm:spPr>
      <dgm:t>
        <a:bodyPr/>
        <a:lstStyle/>
        <a:p>
          <a:pPr rtl="0"/>
          <a:r>
            <a:rPr lang="uz-Latn-UZ" sz="2400" b="1" dirty="0" smtClean="0">
              <a:solidFill>
                <a:srgbClr val="FF0000"/>
              </a:solidFill>
              <a:latin typeface="Times New Roman" panose="02020603050405020304" pitchFamily="18" charset="0"/>
              <a:cs typeface="Times New Roman" panose="02020603050405020304" pitchFamily="18" charset="0"/>
            </a:rPr>
            <a:t>“</a:t>
          </a:r>
          <a:r>
            <a:rPr lang="uz-Cyrl-UZ" sz="2400" b="1" dirty="0" smtClean="0">
              <a:solidFill>
                <a:srgbClr val="FF0000"/>
              </a:solidFill>
              <a:latin typeface="Times New Roman" panose="02020603050405020304" pitchFamily="18" charset="0"/>
              <a:cs typeface="Times New Roman" panose="02020603050405020304" pitchFamily="18" charset="0"/>
            </a:rPr>
            <a:t>Infratuzilma</a:t>
          </a:r>
          <a:r>
            <a:rPr lang="uz-Latn-UZ" sz="2400" b="1" dirty="0" smtClean="0">
              <a:solidFill>
                <a:srgbClr val="FF0000"/>
              </a:solidFill>
              <a:latin typeface="Times New Roman" panose="02020603050405020304" pitchFamily="18" charset="0"/>
              <a:cs typeface="Times New Roman" panose="02020603050405020304" pitchFamily="18" charset="0"/>
            </a:rPr>
            <a:t>”</a:t>
          </a:r>
          <a:r>
            <a:rPr lang="uz-Cyrl-UZ" sz="2400" b="1" dirty="0" smtClean="0">
              <a:solidFill>
                <a:srgbClr val="FF0000"/>
              </a:solidFill>
              <a:latin typeface="Times New Roman" panose="02020603050405020304" pitchFamily="18" charset="0"/>
              <a:cs typeface="Times New Roman" panose="02020603050405020304" pitchFamily="18" charset="0"/>
            </a:rPr>
            <a:t> </a:t>
          </a:r>
          <a:r>
            <a:rPr lang="uz-Cyrl-UZ" sz="2400" dirty="0" smtClean="0">
              <a:latin typeface="Times New Roman" panose="02020603050405020304" pitchFamily="18" charset="0"/>
              <a:cs typeface="Times New Roman" panose="02020603050405020304" pitchFamily="18" charset="0"/>
            </a:rPr>
            <a:t>atamasi ilk bor bir necha ilmiy maktablarning izlanishlarida qo‘llanilgan va an</a:t>
          </a:r>
          <a:r>
            <a:rPr lang="uz-Latn-UZ" sz="2400" dirty="0" smtClean="0">
              <a:latin typeface="Times New Roman" panose="02020603050405020304" pitchFamily="18" charset="0"/>
              <a:cs typeface="Times New Roman" panose="02020603050405020304" pitchFamily="18" charset="0"/>
            </a:rPr>
            <a:t>’</a:t>
          </a:r>
          <a:r>
            <a:rPr lang="uz-Cyrl-UZ" sz="2400" dirty="0" smtClean="0">
              <a:latin typeface="Times New Roman" panose="02020603050405020304" pitchFamily="18" charset="0"/>
              <a:cs typeface="Times New Roman" panose="02020603050405020304" pitchFamily="18" charset="0"/>
            </a:rPr>
            <a:t>anaviy ravishda uning kelib chiqishini izohlashning bir nechta yo‘nalishlari mavjud. Ba’zi birlari infratuzilmaning vujudga kelishini qurilish ishlab chiqarishi bilan bog‘laydi, uni tuzilmaning poydevori deb hisoblaydi. </a:t>
          </a:r>
          <a:endParaRPr lang="ru-RU" sz="2400" dirty="0">
            <a:latin typeface="Times New Roman" panose="02020603050405020304" pitchFamily="18" charset="0"/>
            <a:cs typeface="Times New Roman" panose="02020603050405020304" pitchFamily="18" charset="0"/>
          </a:endParaRPr>
        </a:p>
      </dgm:t>
    </dgm:pt>
    <dgm:pt modelId="{4DF47E08-0DA3-4C7C-BC70-FA05AC3C30FF}" type="parTrans" cxnId="{2D254725-02C4-4583-B17D-E6ED850AEDE7}">
      <dgm:prSet/>
      <dgm:spPr/>
      <dgm:t>
        <a:bodyPr/>
        <a:lstStyle/>
        <a:p>
          <a:endParaRPr lang="ru-RU"/>
        </a:p>
      </dgm:t>
    </dgm:pt>
    <dgm:pt modelId="{56643850-3040-440C-A618-17CA1E41894B}" type="sibTrans" cxnId="{2D254725-02C4-4583-B17D-E6ED850AEDE7}">
      <dgm:prSet/>
      <dgm:spPr/>
      <dgm:t>
        <a:bodyPr/>
        <a:lstStyle/>
        <a:p>
          <a:endParaRPr lang="ru-RU"/>
        </a:p>
      </dgm:t>
    </dgm:pt>
    <dgm:pt modelId="{EED30D16-C4A9-4FD8-8FDA-E2A9E77E4B6D}">
      <dgm:prSet custT="1"/>
      <dgm:spPr>
        <a:solidFill>
          <a:srgbClr val="FFFF99"/>
        </a:solidFill>
      </dgm:spPr>
      <dgm:t>
        <a:bodyPr/>
        <a:lstStyle/>
        <a:p>
          <a:pPr rtl="0"/>
          <a:r>
            <a:rPr lang="uz-Cyrl-UZ" sz="2400" dirty="0" smtClean="0">
              <a:latin typeface="Times New Roman" panose="02020603050405020304" pitchFamily="18" charset="0"/>
              <a:cs typeface="Times New Roman" panose="02020603050405020304" pitchFamily="18" charset="0"/>
            </a:rPr>
            <a:t>Ilmiy maktablarning  yo‘nalishlaridan biri  infratuzilma atamasining kelib chiqishini harbiy kompaniyalarning tashkil etilishini muvaffaqiyatli harbiy operatsiyalarni ta</a:t>
          </a:r>
          <a:r>
            <a:rPr lang="uz-Latn-UZ" sz="2400" dirty="0" smtClean="0">
              <a:latin typeface="Times New Roman" panose="02020603050405020304" pitchFamily="18" charset="0"/>
              <a:cs typeface="Times New Roman" panose="02020603050405020304" pitchFamily="18" charset="0"/>
            </a:rPr>
            <a:t>’</a:t>
          </a:r>
          <a:r>
            <a:rPr lang="uz-Cyrl-UZ" sz="2400" dirty="0" smtClean="0">
              <a:latin typeface="Times New Roman" panose="02020603050405020304" pitchFamily="18" charset="0"/>
              <a:cs typeface="Times New Roman" panose="02020603050405020304" pitchFamily="18" charset="0"/>
            </a:rPr>
            <a:t>minlaydigan tuzilmalar va aloqa vositalari majmuasi sifatida ko‘rib chiqadi. </a:t>
          </a:r>
          <a:endParaRPr lang="ru-RU" sz="2400" dirty="0">
            <a:latin typeface="Times New Roman" panose="02020603050405020304" pitchFamily="18" charset="0"/>
            <a:cs typeface="Times New Roman" panose="02020603050405020304" pitchFamily="18" charset="0"/>
          </a:endParaRPr>
        </a:p>
      </dgm:t>
    </dgm:pt>
    <dgm:pt modelId="{695E4EDB-A401-45DE-A9A8-A4ECC5C1FD6C}" type="parTrans" cxnId="{822A475D-573A-48D7-95A1-91017C188D3C}">
      <dgm:prSet/>
      <dgm:spPr/>
      <dgm:t>
        <a:bodyPr/>
        <a:lstStyle/>
        <a:p>
          <a:endParaRPr lang="ru-RU"/>
        </a:p>
      </dgm:t>
    </dgm:pt>
    <dgm:pt modelId="{4E842AF7-F2CA-4A49-BE04-46A2AC2090D0}" type="sibTrans" cxnId="{822A475D-573A-48D7-95A1-91017C188D3C}">
      <dgm:prSet/>
      <dgm:spPr/>
      <dgm:t>
        <a:bodyPr/>
        <a:lstStyle/>
        <a:p>
          <a:endParaRPr lang="ru-RU"/>
        </a:p>
      </dgm:t>
    </dgm:pt>
    <dgm:pt modelId="{EA029D0D-D12E-4EA7-829B-FFDBF02E2A01}">
      <dgm:prSet custT="1"/>
      <dgm:spPr>
        <a:solidFill>
          <a:srgbClr val="FFFF99"/>
        </a:solidFill>
      </dgm:spPr>
      <dgm:t>
        <a:bodyPr/>
        <a:lstStyle/>
        <a:p>
          <a:pPr rtl="0"/>
          <a:r>
            <a:rPr lang="uz-Cyrl-UZ" sz="2400" dirty="0" smtClean="0">
              <a:latin typeface="Times New Roman" panose="02020603050405020304" pitchFamily="18" charset="0"/>
              <a:cs typeface="Times New Roman" panose="02020603050405020304" pitchFamily="18" charset="0"/>
            </a:rPr>
            <a:t>XX asrning 50-yillari o‘rtalarida “</a:t>
          </a:r>
          <a:r>
            <a:rPr lang="uz-Latn-UZ" sz="2400" dirty="0" smtClean="0">
              <a:latin typeface="Times New Roman" panose="02020603050405020304" pitchFamily="18" charset="0"/>
              <a:cs typeface="Times New Roman" panose="02020603050405020304" pitchFamily="18" charset="0"/>
            </a:rPr>
            <a:t>i</a:t>
          </a:r>
          <a:r>
            <a:rPr lang="uz-Cyrl-UZ" sz="2400" dirty="0" smtClean="0">
              <a:latin typeface="Times New Roman" panose="02020603050405020304" pitchFamily="18" charset="0"/>
              <a:cs typeface="Times New Roman" panose="02020603050405020304" pitchFamily="18" charset="0"/>
            </a:rPr>
            <a:t>nfratuzilma” atamasining iqtisodiy adabiyotlarda paydo bo‘lishi avstriyalik iqtisodchi </a:t>
          </a:r>
          <a:r>
            <a:rPr lang="uz-Cyrl-UZ" sz="2400" dirty="0" smtClean="0">
              <a:solidFill>
                <a:srgbClr val="FF0000"/>
              </a:solidFill>
              <a:latin typeface="Times New Roman" panose="02020603050405020304" pitchFamily="18" charset="0"/>
              <a:cs typeface="Times New Roman" panose="02020603050405020304" pitchFamily="18" charset="0"/>
            </a:rPr>
            <a:t>P.Rozenshteyn-Rodan</a:t>
          </a:r>
          <a:r>
            <a:rPr lang="uz-Cyrl-UZ" sz="2400" dirty="0" smtClean="0">
              <a:latin typeface="Times New Roman" panose="02020603050405020304" pitchFamily="18" charset="0"/>
              <a:cs typeface="Times New Roman" panose="02020603050405020304" pitchFamily="18" charset="0"/>
            </a:rPr>
            <a:t> nomi bilan bog‘liq bo‘lib, u infratuzilmani “iqtisodiyotning asosiy tarmoqlarida xususiy tadbirkorlikning qulay rivojlanishini ta’minlaydigan va aholi ehtiyojlarini qondiradigan umumiy shart-sharoitlar majmui” deb tushungan</a:t>
          </a:r>
          <a:endParaRPr lang="ru-RU" sz="2400" dirty="0">
            <a:latin typeface="Times New Roman" panose="02020603050405020304" pitchFamily="18" charset="0"/>
            <a:cs typeface="Times New Roman" panose="02020603050405020304" pitchFamily="18" charset="0"/>
          </a:endParaRPr>
        </a:p>
      </dgm:t>
    </dgm:pt>
    <dgm:pt modelId="{C405D6BB-849E-4592-BCFA-1D9969396305}" type="parTrans" cxnId="{21C41FD3-613E-4964-8DC4-B5FCBBF53D22}">
      <dgm:prSet/>
      <dgm:spPr/>
      <dgm:t>
        <a:bodyPr/>
        <a:lstStyle/>
        <a:p>
          <a:endParaRPr lang="ru-RU"/>
        </a:p>
      </dgm:t>
    </dgm:pt>
    <dgm:pt modelId="{84FC3F2D-4E6A-46D8-B82F-28E60D9B66E8}" type="sibTrans" cxnId="{21C41FD3-613E-4964-8DC4-B5FCBBF53D22}">
      <dgm:prSet/>
      <dgm:spPr/>
      <dgm:t>
        <a:bodyPr/>
        <a:lstStyle/>
        <a:p>
          <a:endParaRPr lang="ru-RU"/>
        </a:p>
      </dgm:t>
    </dgm:pt>
    <dgm:pt modelId="{7B2A1A81-634E-48BF-8CFB-56DFC2BE6D5E}" type="pres">
      <dgm:prSet presAssocID="{6CCD1423-4DDC-4A80-9D4E-F76CDCA3A6A0}" presName="linear" presStyleCnt="0">
        <dgm:presLayoutVars>
          <dgm:animLvl val="lvl"/>
          <dgm:resizeHandles val="exact"/>
        </dgm:presLayoutVars>
      </dgm:prSet>
      <dgm:spPr/>
    </dgm:pt>
    <dgm:pt modelId="{9B02A098-06BD-4863-AF60-23474C2DD527}" type="pres">
      <dgm:prSet presAssocID="{A65B08C7-6E52-44BE-88E9-5E3C5AAB3B8A}" presName="parentText" presStyleLbl="node1" presStyleIdx="0" presStyleCnt="3">
        <dgm:presLayoutVars>
          <dgm:chMax val="0"/>
          <dgm:bulletEnabled val="1"/>
        </dgm:presLayoutVars>
      </dgm:prSet>
      <dgm:spPr/>
    </dgm:pt>
    <dgm:pt modelId="{CCBDFF1B-EFBE-458A-B284-97C0EB7B38A5}" type="pres">
      <dgm:prSet presAssocID="{56643850-3040-440C-A618-17CA1E41894B}" presName="spacer" presStyleCnt="0"/>
      <dgm:spPr/>
    </dgm:pt>
    <dgm:pt modelId="{32B8BBEF-DB88-4067-B736-5F97BFFF2807}" type="pres">
      <dgm:prSet presAssocID="{EED30D16-C4A9-4FD8-8FDA-E2A9E77E4B6D}" presName="parentText" presStyleLbl="node1" presStyleIdx="1" presStyleCnt="3" custScaleY="90749">
        <dgm:presLayoutVars>
          <dgm:chMax val="0"/>
          <dgm:bulletEnabled val="1"/>
        </dgm:presLayoutVars>
      </dgm:prSet>
      <dgm:spPr/>
    </dgm:pt>
    <dgm:pt modelId="{59D8F419-620F-4AE7-8C21-56F62794567D}" type="pres">
      <dgm:prSet presAssocID="{4E842AF7-F2CA-4A49-BE04-46A2AC2090D0}" presName="spacer" presStyleCnt="0"/>
      <dgm:spPr/>
    </dgm:pt>
    <dgm:pt modelId="{4A9C5CE8-7031-402B-BDF5-765991984B84}" type="pres">
      <dgm:prSet presAssocID="{EA029D0D-D12E-4EA7-829B-FFDBF02E2A01}" presName="parentText" presStyleLbl="node1" presStyleIdx="2" presStyleCnt="3">
        <dgm:presLayoutVars>
          <dgm:chMax val="0"/>
          <dgm:bulletEnabled val="1"/>
        </dgm:presLayoutVars>
      </dgm:prSet>
      <dgm:spPr/>
    </dgm:pt>
  </dgm:ptLst>
  <dgm:cxnLst>
    <dgm:cxn modelId="{093ED1C3-351C-4277-96A0-3AE11A89688A}" type="presOf" srcId="{EA029D0D-D12E-4EA7-829B-FFDBF02E2A01}" destId="{4A9C5CE8-7031-402B-BDF5-765991984B84}" srcOrd="0" destOrd="0" presId="urn:microsoft.com/office/officeart/2005/8/layout/vList2"/>
    <dgm:cxn modelId="{21C41FD3-613E-4964-8DC4-B5FCBBF53D22}" srcId="{6CCD1423-4DDC-4A80-9D4E-F76CDCA3A6A0}" destId="{EA029D0D-D12E-4EA7-829B-FFDBF02E2A01}" srcOrd="2" destOrd="0" parTransId="{C405D6BB-849E-4592-BCFA-1D9969396305}" sibTransId="{84FC3F2D-4E6A-46D8-B82F-28E60D9B66E8}"/>
    <dgm:cxn modelId="{F2F8AEE7-B765-42B2-961D-119C4A8327CF}" type="presOf" srcId="{EED30D16-C4A9-4FD8-8FDA-E2A9E77E4B6D}" destId="{32B8BBEF-DB88-4067-B736-5F97BFFF2807}" srcOrd="0" destOrd="0" presId="urn:microsoft.com/office/officeart/2005/8/layout/vList2"/>
    <dgm:cxn modelId="{846C605A-A9D7-4007-ABDA-B0C307D64314}" type="presOf" srcId="{A65B08C7-6E52-44BE-88E9-5E3C5AAB3B8A}" destId="{9B02A098-06BD-4863-AF60-23474C2DD527}" srcOrd="0" destOrd="0" presId="urn:microsoft.com/office/officeart/2005/8/layout/vList2"/>
    <dgm:cxn modelId="{109EE848-484A-4910-BA8A-01CC1ABE3762}" type="presOf" srcId="{6CCD1423-4DDC-4A80-9D4E-F76CDCA3A6A0}" destId="{7B2A1A81-634E-48BF-8CFB-56DFC2BE6D5E}" srcOrd="0" destOrd="0" presId="urn:microsoft.com/office/officeart/2005/8/layout/vList2"/>
    <dgm:cxn modelId="{822A475D-573A-48D7-95A1-91017C188D3C}" srcId="{6CCD1423-4DDC-4A80-9D4E-F76CDCA3A6A0}" destId="{EED30D16-C4A9-4FD8-8FDA-E2A9E77E4B6D}" srcOrd="1" destOrd="0" parTransId="{695E4EDB-A401-45DE-A9A8-A4ECC5C1FD6C}" sibTransId="{4E842AF7-F2CA-4A49-BE04-46A2AC2090D0}"/>
    <dgm:cxn modelId="{2D254725-02C4-4583-B17D-E6ED850AEDE7}" srcId="{6CCD1423-4DDC-4A80-9D4E-F76CDCA3A6A0}" destId="{A65B08C7-6E52-44BE-88E9-5E3C5AAB3B8A}" srcOrd="0" destOrd="0" parTransId="{4DF47E08-0DA3-4C7C-BC70-FA05AC3C30FF}" sibTransId="{56643850-3040-440C-A618-17CA1E41894B}"/>
    <dgm:cxn modelId="{EA4B3CF3-C217-4594-9B62-DFFB5AC47DDB}" type="presParOf" srcId="{7B2A1A81-634E-48BF-8CFB-56DFC2BE6D5E}" destId="{9B02A098-06BD-4863-AF60-23474C2DD527}" srcOrd="0" destOrd="0" presId="urn:microsoft.com/office/officeart/2005/8/layout/vList2"/>
    <dgm:cxn modelId="{1E139D43-2C46-4D5D-A27A-80E86AFF9C7E}" type="presParOf" srcId="{7B2A1A81-634E-48BF-8CFB-56DFC2BE6D5E}" destId="{CCBDFF1B-EFBE-458A-B284-97C0EB7B38A5}" srcOrd="1" destOrd="0" presId="urn:microsoft.com/office/officeart/2005/8/layout/vList2"/>
    <dgm:cxn modelId="{8BB0612C-6890-4E6F-AAA1-7B437184ED96}" type="presParOf" srcId="{7B2A1A81-634E-48BF-8CFB-56DFC2BE6D5E}" destId="{32B8BBEF-DB88-4067-B736-5F97BFFF2807}" srcOrd="2" destOrd="0" presId="urn:microsoft.com/office/officeart/2005/8/layout/vList2"/>
    <dgm:cxn modelId="{F63E5B70-9A1B-4F71-AB85-ADAC6F72B292}" type="presParOf" srcId="{7B2A1A81-634E-48BF-8CFB-56DFC2BE6D5E}" destId="{59D8F419-620F-4AE7-8C21-56F62794567D}" srcOrd="3" destOrd="0" presId="urn:microsoft.com/office/officeart/2005/8/layout/vList2"/>
    <dgm:cxn modelId="{45E39431-D212-40B3-B3BF-291DE8A94665}" type="presParOf" srcId="{7B2A1A81-634E-48BF-8CFB-56DFC2BE6D5E}" destId="{4A9C5CE8-7031-402B-BDF5-765991984B8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BD51CE-2AAF-4956-BF9D-3F5D4AEFEA01}"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ru-RU"/>
        </a:p>
      </dgm:t>
    </dgm:pt>
    <dgm:pt modelId="{2FE18FB0-7282-4D66-8D6C-7479041032A5}">
      <dgm:prSet/>
      <dgm:spPr/>
      <dgm:t>
        <a:bodyPr/>
        <a:lstStyle/>
        <a:p>
          <a:pPr rtl="0"/>
          <a:r>
            <a:rPr lang="en-US" b="1" i="0" dirty="0" err="1" smtClean="0">
              <a:solidFill>
                <a:srgbClr val="FF0000"/>
              </a:solidFill>
              <a:latin typeface="Times New Roman" panose="02020603050405020304" pitchFamily="18" charset="0"/>
              <a:cs typeface="Times New Roman" panose="02020603050405020304" pitchFamily="18" charset="0"/>
            </a:rPr>
            <a:t>Bozor</a:t>
          </a:r>
          <a:r>
            <a:rPr lang="en-US" b="1" i="0" dirty="0" smtClean="0">
              <a:solidFill>
                <a:srgbClr val="FF0000"/>
              </a:solidFill>
              <a:latin typeface="Times New Roman" panose="02020603050405020304" pitchFamily="18" charset="0"/>
              <a:cs typeface="Times New Roman" panose="02020603050405020304" pitchFamily="18" charset="0"/>
            </a:rPr>
            <a:t> </a:t>
          </a:r>
          <a:r>
            <a:rPr lang="en-US" b="1" i="0" dirty="0" err="1" smtClean="0">
              <a:solidFill>
                <a:srgbClr val="FF0000"/>
              </a:solidFill>
              <a:latin typeface="Times New Roman" panose="02020603050405020304" pitchFamily="18" charset="0"/>
              <a:cs typeface="Times New Roman" panose="02020603050405020304" pitchFamily="18" charset="0"/>
            </a:rPr>
            <a:t>infratuzilmasining</a:t>
          </a:r>
          <a:r>
            <a:rPr lang="en-US" b="1" i="0" dirty="0" smtClean="0">
              <a:solidFill>
                <a:srgbClr val="FF0000"/>
              </a:solidFill>
              <a:latin typeface="Times New Roman" panose="02020603050405020304" pitchFamily="18" charset="0"/>
              <a:cs typeface="Times New Roman" panose="02020603050405020304" pitchFamily="18" charset="0"/>
            </a:rPr>
            <a:t> </a:t>
          </a:r>
          <a:r>
            <a:rPr lang="en-US" b="1" i="0" dirty="0" err="1" smtClean="0">
              <a:solidFill>
                <a:srgbClr val="FF0000"/>
              </a:solidFill>
              <a:latin typeface="Times New Roman" panose="02020603050405020304" pitchFamily="18" charset="0"/>
              <a:cs typeface="Times New Roman" panose="02020603050405020304" pitchFamily="18" charset="0"/>
            </a:rPr>
            <a:t>maqsadi</a:t>
          </a:r>
          <a:r>
            <a:rPr lang="en-US" b="1" i="0" dirty="0" smtClean="0">
              <a:solidFill>
                <a:srgbClr val="FF0000"/>
              </a:solidFill>
              <a:latin typeface="Times New Roman" panose="02020603050405020304" pitchFamily="18" charset="0"/>
              <a:cs typeface="Times New Roman" panose="02020603050405020304" pitchFamily="18" charset="0"/>
            </a:rPr>
            <a:t> </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bu</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cheklangan</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to‘lovga</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qobil</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talab</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sharoitida</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bozor</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ishtirokchilari</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manfaatlari</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muvozanatini</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ta’minlash</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borasidagi</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kelishuv</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asosida</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foydasini</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maksimallashtirishdan</a:t>
          </a:r>
          <a:r>
            <a:rPr lang="en-US" b="0" i="0" dirty="0" smtClean="0">
              <a:latin typeface="Times New Roman" panose="02020603050405020304" pitchFamily="18" charset="0"/>
              <a:cs typeface="Times New Roman" panose="02020603050405020304" pitchFamily="18" charset="0"/>
            </a:rPr>
            <a:t> </a:t>
          </a:r>
          <a:r>
            <a:rPr lang="en-US" b="0" i="0" dirty="0" err="1" smtClean="0">
              <a:latin typeface="Times New Roman" panose="02020603050405020304" pitchFamily="18" charset="0"/>
              <a:cs typeface="Times New Roman" panose="02020603050405020304" pitchFamily="18" charset="0"/>
            </a:rPr>
            <a:t>iborat</a:t>
          </a:r>
          <a:r>
            <a:rPr lang="en-US" b="0" i="0"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961DDD6-47E0-4FC8-928D-1174FC05ADD7}" type="parTrans" cxnId="{6B695F53-E376-4AD6-8D51-977FABB9A311}">
      <dgm:prSet/>
      <dgm:spPr/>
      <dgm:t>
        <a:bodyPr/>
        <a:lstStyle/>
        <a:p>
          <a:endParaRPr lang="ru-RU"/>
        </a:p>
      </dgm:t>
    </dgm:pt>
    <dgm:pt modelId="{FD10E540-86B5-4ACB-B465-CB748BDB1F2C}" type="sibTrans" cxnId="{6B695F53-E376-4AD6-8D51-977FABB9A311}">
      <dgm:prSet/>
      <dgm:spPr/>
      <dgm:t>
        <a:bodyPr/>
        <a:lstStyle/>
        <a:p>
          <a:endParaRPr lang="ru-RU"/>
        </a:p>
      </dgm:t>
    </dgm:pt>
    <dgm:pt modelId="{1D7428A0-917D-41E1-B585-74A9B15565AC}" type="pres">
      <dgm:prSet presAssocID="{D0BD51CE-2AAF-4956-BF9D-3F5D4AEFEA01}" presName="Name0" presStyleCnt="0">
        <dgm:presLayoutVars>
          <dgm:chMax val="7"/>
          <dgm:dir/>
          <dgm:animLvl val="lvl"/>
          <dgm:resizeHandles val="exact"/>
        </dgm:presLayoutVars>
      </dgm:prSet>
      <dgm:spPr/>
    </dgm:pt>
    <dgm:pt modelId="{02E69289-F867-4690-A4A2-E0520835422E}" type="pres">
      <dgm:prSet presAssocID="{2FE18FB0-7282-4D66-8D6C-7479041032A5}" presName="circle1" presStyleLbl="node1" presStyleIdx="0" presStyleCnt="1">
        <dgm:style>
          <a:lnRef idx="1">
            <a:schemeClr val="accent2"/>
          </a:lnRef>
          <a:fillRef idx="2">
            <a:schemeClr val="accent2"/>
          </a:fillRef>
          <a:effectRef idx="1">
            <a:schemeClr val="accent2"/>
          </a:effectRef>
          <a:fontRef idx="minor">
            <a:schemeClr val="dk1"/>
          </a:fontRef>
        </dgm:style>
      </dgm:prSet>
      <dgm:spPr/>
    </dgm:pt>
    <dgm:pt modelId="{B261A6C2-0894-4839-90A8-8270F7759C86}" type="pres">
      <dgm:prSet presAssocID="{2FE18FB0-7282-4D66-8D6C-7479041032A5}" presName="space" presStyleCnt="0"/>
      <dgm:spPr/>
    </dgm:pt>
    <dgm:pt modelId="{D2AC1348-C15E-4A31-82AB-C7E956193FC7}" type="pres">
      <dgm:prSet presAssocID="{2FE18FB0-7282-4D66-8D6C-7479041032A5}" presName="rect1" presStyleLbl="alignAcc1" presStyleIdx="0" presStyleCnt="1"/>
      <dgm:spPr/>
    </dgm:pt>
    <dgm:pt modelId="{5DD0F49C-2E14-451B-862C-88F87D2442A6}" type="pres">
      <dgm:prSet presAssocID="{2FE18FB0-7282-4D66-8D6C-7479041032A5}" presName="rect1ParTxNoCh" presStyleLbl="alignAcc1" presStyleIdx="0" presStyleCnt="1">
        <dgm:presLayoutVars>
          <dgm:chMax val="1"/>
          <dgm:bulletEnabled val="1"/>
        </dgm:presLayoutVars>
      </dgm:prSet>
      <dgm:spPr/>
    </dgm:pt>
  </dgm:ptLst>
  <dgm:cxnLst>
    <dgm:cxn modelId="{F885C6C8-3789-4D63-A09A-45F4252BCBB5}" type="presOf" srcId="{D0BD51CE-2AAF-4956-BF9D-3F5D4AEFEA01}" destId="{1D7428A0-917D-41E1-B585-74A9B15565AC}" srcOrd="0" destOrd="0" presId="urn:microsoft.com/office/officeart/2005/8/layout/target3"/>
    <dgm:cxn modelId="{6B695F53-E376-4AD6-8D51-977FABB9A311}" srcId="{D0BD51CE-2AAF-4956-BF9D-3F5D4AEFEA01}" destId="{2FE18FB0-7282-4D66-8D6C-7479041032A5}" srcOrd="0" destOrd="0" parTransId="{F961DDD6-47E0-4FC8-928D-1174FC05ADD7}" sibTransId="{FD10E540-86B5-4ACB-B465-CB748BDB1F2C}"/>
    <dgm:cxn modelId="{D0F69B02-5DA4-484A-8506-0800A9AA01D8}" type="presOf" srcId="{2FE18FB0-7282-4D66-8D6C-7479041032A5}" destId="{D2AC1348-C15E-4A31-82AB-C7E956193FC7}" srcOrd="0" destOrd="0" presId="urn:microsoft.com/office/officeart/2005/8/layout/target3"/>
    <dgm:cxn modelId="{3291EAC1-837F-4E0E-9828-209DC490B7E9}" type="presOf" srcId="{2FE18FB0-7282-4D66-8D6C-7479041032A5}" destId="{5DD0F49C-2E14-451B-862C-88F87D2442A6}" srcOrd="1" destOrd="0" presId="urn:microsoft.com/office/officeart/2005/8/layout/target3"/>
    <dgm:cxn modelId="{FE4C1BD7-DB9B-4FED-86F1-B0FFE122F507}" type="presParOf" srcId="{1D7428A0-917D-41E1-B585-74A9B15565AC}" destId="{02E69289-F867-4690-A4A2-E0520835422E}" srcOrd="0" destOrd="0" presId="urn:microsoft.com/office/officeart/2005/8/layout/target3"/>
    <dgm:cxn modelId="{F060FAE3-640F-4EF2-BEFA-01C44CC60E34}" type="presParOf" srcId="{1D7428A0-917D-41E1-B585-74A9B15565AC}" destId="{B261A6C2-0894-4839-90A8-8270F7759C86}" srcOrd="1" destOrd="0" presId="urn:microsoft.com/office/officeart/2005/8/layout/target3"/>
    <dgm:cxn modelId="{3861A29C-812D-4270-91B2-8C62E311542F}" type="presParOf" srcId="{1D7428A0-917D-41E1-B585-74A9B15565AC}" destId="{D2AC1348-C15E-4A31-82AB-C7E956193FC7}" srcOrd="2" destOrd="0" presId="urn:microsoft.com/office/officeart/2005/8/layout/target3"/>
    <dgm:cxn modelId="{091C496F-FF61-4DCC-92A1-ABF0E9BA44FC}" type="presParOf" srcId="{1D7428A0-917D-41E1-B585-74A9B15565AC}" destId="{5DD0F49C-2E14-451B-862C-88F87D2442A6}"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814B1-34BF-404A-92CA-5E973E1FCB2A}">
      <dsp:nvSpPr>
        <dsp:cNvPr id="0" name=""/>
        <dsp:cNvSpPr/>
      </dsp:nvSpPr>
      <dsp:spPr>
        <a:xfrm rot="10800000">
          <a:off x="1769766" y="4305"/>
          <a:ext cx="5458926" cy="1579093"/>
        </a:xfrm>
        <a:prstGeom prst="homePlate">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96336" tIns="91440" rIns="170688" bIns="91440" numCol="1" spcCol="1270" anchor="ctr" anchorCtr="0">
          <a:noAutofit/>
        </a:bodyPr>
        <a:lstStyle/>
        <a:p>
          <a:pPr lvl="0" algn="ctr" defTabSz="1066800">
            <a:lnSpc>
              <a:spcPct val="90000"/>
            </a:lnSpc>
            <a:spcBef>
              <a:spcPct val="0"/>
            </a:spcBef>
            <a:spcAft>
              <a:spcPct val="35000"/>
            </a:spcAft>
          </a:pPr>
          <a:r>
            <a:rPr lang="uz-Latn-UZ" sz="2400" b="1" kern="1200" dirty="0" smtClean="0"/>
            <a:t>1.</a:t>
          </a:r>
          <a:r>
            <a:rPr lang="uz-Cyrl-UZ" sz="2400" b="1" kern="1200" dirty="0" smtClean="0">
              <a:solidFill>
                <a:schemeClr val="bg1"/>
              </a:solidFill>
            </a:rPr>
            <a:t>2024 yilda makroiqtisodiy barqarorlik va iqtisodiy rivojlanishni ta’minlash bo‘yicha ustuvor vazifalar</a:t>
          </a:r>
          <a:r>
            <a:rPr lang="uz-Cyrl-UZ" sz="2400" kern="1200" dirty="0" smtClean="0"/>
            <a:t>. </a:t>
          </a:r>
          <a:r>
            <a:rPr lang="uz-Cyrl-UZ" sz="2400" kern="1200" dirty="0" smtClean="0">
              <a:solidFill>
                <a:srgbClr val="FF0000"/>
              </a:solidFill>
              <a:latin typeface="Times New Roman" pitchFamily="18" charset="0"/>
              <a:cs typeface="Times New Roman" pitchFamily="18" charset="0"/>
            </a:rPr>
            <a:t>.</a:t>
          </a:r>
          <a:endParaRPr lang="ru-RU" sz="2400" kern="1200" dirty="0"/>
        </a:p>
      </dsp:txBody>
      <dsp:txXfrm rot="10800000">
        <a:off x="2164539" y="4305"/>
        <a:ext cx="5064153" cy="1579093"/>
      </dsp:txXfrm>
    </dsp:sp>
    <dsp:sp modelId="{829155BB-29C0-4DC2-81CD-8EA827E720CA}">
      <dsp:nvSpPr>
        <dsp:cNvPr id="0" name=""/>
        <dsp:cNvSpPr/>
      </dsp:nvSpPr>
      <dsp:spPr>
        <a:xfrm>
          <a:off x="144010" y="72016"/>
          <a:ext cx="1579093" cy="1579093"/>
        </a:xfrm>
        <a:prstGeom prst="ellipse">
          <a:avLst/>
        </a:prstGeom>
        <a:gradFill rotWithShape="1">
          <a:gsLst>
            <a:gs pos="0">
              <a:schemeClr val="accent2">
                <a:tint val="64000"/>
                <a:lumMod val="118000"/>
              </a:schemeClr>
            </a:gs>
            <a:gs pos="100000">
              <a:schemeClr val="accent2">
                <a:tint val="92000"/>
                <a:alpha val="100000"/>
                <a:lumMod val="110000"/>
              </a:schemeClr>
            </a:gs>
          </a:gsLst>
          <a:lin ang="5400000" scaled="0"/>
        </a:gradFill>
        <a:ln w="9525" cap="rnd"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sp>
    <dsp:sp modelId="{01DF21A2-55A4-493B-9E32-09A944C8C577}">
      <dsp:nvSpPr>
        <dsp:cNvPr id="0" name=""/>
        <dsp:cNvSpPr/>
      </dsp:nvSpPr>
      <dsp:spPr>
        <a:xfrm rot="10800000">
          <a:off x="1769766" y="2054769"/>
          <a:ext cx="5458926" cy="1579093"/>
        </a:xfrm>
        <a:prstGeom prst="homePlate">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96336" tIns="91440" rIns="170688" bIns="91440" numCol="1" spcCol="1270" anchor="ctr" anchorCtr="0">
          <a:noAutofit/>
        </a:bodyPr>
        <a:lstStyle/>
        <a:p>
          <a:pPr lvl="0" algn="ctr" defTabSz="1066800">
            <a:lnSpc>
              <a:spcPct val="90000"/>
            </a:lnSpc>
            <a:spcBef>
              <a:spcPct val="0"/>
            </a:spcBef>
            <a:spcAft>
              <a:spcPct val="35000"/>
            </a:spcAft>
          </a:pPr>
          <a:r>
            <a:rPr lang="uz-Latn-UZ" sz="2400" b="1" kern="1200" dirty="0" smtClean="0"/>
            <a:t>2.Bozor i</a:t>
          </a:r>
          <a:r>
            <a:rPr lang="uz-Cyrl-UZ" sz="2400" b="1" kern="1200" dirty="0" smtClean="0"/>
            <a:t>nfratuzilma</a:t>
          </a:r>
          <a:r>
            <a:rPr lang="uz-Latn-UZ" sz="2400" b="1" kern="1200" dirty="0" smtClean="0"/>
            <a:t>si</a:t>
          </a:r>
          <a:r>
            <a:rPr lang="uz-Cyrl-UZ" sz="2400" b="1" kern="1200" dirty="0" smtClean="0"/>
            <a:t> fanining predmeti </a:t>
          </a:r>
          <a:r>
            <a:rPr lang="uz-Latn-UZ" sz="2400" b="1" kern="1200" dirty="0" smtClean="0"/>
            <a:t>va</a:t>
          </a:r>
          <a:r>
            <a:rPr lang="uz-Cyrl-UZ" sz="2400" b="1" kern="1200" dirty="0" smtClean="0"/>
            <a:t> asosiy vazifalari.</a:t>
          </a:r>
          <a:endParaRPr lang="ru-RU" sz="2400" kern="1200" dirty="0">
            <a:solidFill>
              <a:schemeClr val="tx1">
                <a:lumMod val="95000"/>
              </a:schemeClr>
            </a:solidFill>
          </a:endParaRPr>
        </a:p>
      </dsp:txBody>
      <dsp:txXfrm rot="10800000">
        <a:off x="2164539" y="2054769"/>
        <a:ext cx="5064153" cy="1579093"/>
      </dsp:txXfrm>
    </dsp:sp>
    <dsp:sp modelId="{10F59F7E-52DE-4C1F-8414-47E7C4030645}">
      <dsp:nvSpPr>
        <dsp:cNvPr id="0" name=""/>
        <dsp:cNvSpPr/>
      </dsp:nvSpPr>
      <dsp:spPr>
        <a:xfrm>
          <a:off x="144010" y="1944217"/>
          <a:ext cx="1579093" cy="1579093"/>
        </a:xfrm>
        <a:prstGeom prst="ellipse">
          <a:avLst/>
        </a:prstGeom>
        <a:gradFill rotWithShape="1">
          <a:gsLst>
            <a:gs pos="0">
              <a:schemeClr val="accent2">
                <a:tint val="64000"/>
                <a:lumMod val="118000"/>
              </a:schemeClr>
            </a:gs>
            <a:gs pos="100000">
              <a:schemeClr val="accent2">
                <a:tint val="92000"/>
                <a:alpha val="100000"/>
                <a:lumMod val="110000"/>
              </a:schemeClr>
            </a:gs>
          </a:gsLst>
          <a:lin ang="5400000" scaled="0"/>
        </a:gradFill>
        <a:ln w="9525" cap="rnd"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sp>
    <dsp:sp modelId="{1CCD95EF-4853-4E40-8FAF-2CD6209196E7}">
      <dsp:nvSpPr>
        <dsp:cNvPr id="0" name=""/>
        <dsp:cNvSpPr/>
      </dsp:nvSpPr>
      <dsp:spPr>
        <a:xfrm rot="10800000">
          <a:off x="1769766" y="4105233"/>
          <a:ext cx="5458926" cy="1579093"/>
        </a:xfrm>
        <a:prstGeom prst="homePlate">
          <a:avLst/>
        </a:prstGeom>
        <a:gradFill rotWithShape="1">
          <a:gsLst>
            <a:gs pos="0">
              <a:schemeClr val="accent6">
                <a:tint val="64000"/>
                <a:lumMod val="118000"/>
              </a:schemeClr>
            </a:gs>
            <a:gs pos="100000">
              <a:schemeClr val="accent6">
                <a:tint val="92000"/>
                <a:alpha val="100000"/>
                <a:lumMod val="110000"/>
              </a:schemeClr>
            </a:gs>
          </a:gsLst>
          <a:lin ang="5400000" scaled="0"/>
        </a:gradFill>
        <a:ln w="9525" cap="rnd"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96336" tIns="91440" rIns="170688" bIns="91440" numCol="1" spcCol="1270" anchor="ctr" anchorCtr="0">
          <a:noAutofit/>
        </a:bodyPr>
        <a:lstStyle/>
        <a:p>
          <a:pPr lvl="0" algn="ctr" defTabSz="1066800">
            <a:lnSpc>
              <a:spcPct val="90000"/>
            </a:lnSpc>
            <a:spcBef>
              <a:spcPct val="0"/>
            </a:spcBef>
            <a:spcAft>
              <a:spcPct val="35000"/>
            </a:spcAft>
          </a:pPr>
          <a:r>
            <a:rPr lang="uz-Latn-UZ" sz="2400" b="1" kern="1200" dirty="0" smtClean="0"/>
            <a:t>3. Bozor i</a:t>
          </a:r>
          <a:r>
            <a:rPr lang="uz-Cyrl-UZ" sz="2400" b="1" kern="1200" dirty="0" smtClean="0"/>
            <a:t>nfratuzilma</a:t>
          </a:r>
          <a:r>
            <a:rPr lang="uz-Latn-UZ" sz="2400" b="1" kern="1200" dirty="0" smtClean="0"/>
            <a:t>si</a:t>
          </a:r>
          <a:r>
            <a:rPr lang="uz-Cyrl-UZ" sz="2400" b="1" kern="1200" dirty="0" smtClean="0"/>
            <a:t> fanining boshqa iqtisodiy fanlar bilan o’zaro aloqasi.</a:t>
          </a:r>
          <a:endParaRPr lang="ru-RU" sz="2400" b="1" kern="1200" dirty="0">
            <a:solidFill>
              <a:schemeClr val="tx1">
                <a:lumMod val="95000"/>
              </a:schemeClr>
            </a:solidFill>
          </a:endParaRPr>
        </a:p>
      </dsp:txBody>
      <dsp:txXfrm rot="10800000">
        <a:off x="2164539" y="4105233"/>
        <a:ext cx="5064153" cy="1579093"/>
      </dsp:txXfrm>
    </dsp:sp>
    <dsp:sp modelId="{6C5388E3-CEFB-4274-AF8C-0866F013C311}">
      <dsp:nvSpPr>
        <dsp:cNvPr id="0" name=""/>
        <dsp:cNvSpPr/>
      </dsp:nvSpPr>
      <dsp:spPr>
        <a:xfrm>
          <a:off x="72003" y="3960446"/>
          <a:ext cx="1579093" cy="1579093"/>
        </a:xfrm>
        <a:prstGeom prst="ellipse">
          <a:avLst/>
        </a:prstGeom>
        <a:gradFill rotWithShape="1">
          <a:gsLst>
            <a:gs pos="0">
              <a:schemeClr val="accent2">
                <a:tint val="64000"/>
                <a:lumMod val="118000"/>
              </a:schemeClr>
            </a:gs>
            <a:gs pos="100000">
              <a:schemeClr val="accent2">
                <a:tint val="92000"/>
                <a:alpha val="100000"/>
                <a:lumMod val="110000"/>
              </a:schemeClr>
            </a:gs>
          </a:gsLst>
          <a:lin ang="5400000" scaled="0"/>
        </a:gradFill>
        <a:ln w="9525" cap="rnd"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F67753-07A7-4B5F-AAA9-6F7D87D53DB3}">
      <dsp:nvSpPr>
        <dsp:cNvPr id="0" name=""/>
        <dsp:cNvSpPr/>
      </dsp:nvSpPr>
      <dsp:spPr>
        <a:xfrm rot="5400000">
          <a:off x="-324246" y="331308"/>
          <a:ext cx="2161642" cy="1513150"/>
        </a:xfrm>
        <a:prstGeom prst="chevron">
          <a:avLst/>
        </a:prstGeom>
        <a:gradFill rotWithShape="1">
          <a:gsLst>
            <a:gs pos="0">
              <a:schemeClr val="accent4">
                <a:tint val="64000"/>
                <a:lumMod val="118000"/>
              </a:schemeClr>
            </a:gs>
            <a:gs pos="100000">
              <a:schemeClr val="accent4">
                <a:tint val="92000"/>
                <a:alpha val="100000"/>
                <a:lumMod val="110000"/>
              </a:schemeClr>
            </a:gs>
          </a:gsLst>
          <a:lin ang="5400000" scaled="0"/>
        </a:gradFill>
        <a:ln w="9525" cap="rnd" cmpd="sng" algn="ctr">
          <a:solidFill>
            <a:schemeClr val="accent4"/>
          </a:solidFill>
          <a:prstDash val="solid"/>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endParaRPr lang="ru-RU" sz="3400" kern="1200" dirty="0"/>
        </a:p>
      </dsp:txBody>
      <dsp:txXfrm rot="-5400000">
        <a:off x="0" y="763637"/>
        <a:ext cx="1513150" cy="648492"/>
      </dsp:txXfrm>
    </dsp:sp>
    <dsp:sp modelId="{F01E31DB-1C02-45FE-811A-D5E065FA8FD0}">
      <dsp:nvSpPr>
        <dsp:cNvPr id="0" name=""/>
        <dsp:cNvSpPr/>
      </dsp:nvSpPr>
      <dsp:spPr>
        <a:xfrm rot="5400000">
          <a:off x="4194501" y="-2674289"/>
          <a:ext cx="1405067" cy="676776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uz-Latn-UZ" sz="2200" b="1" i="0" kern="1200" dirty="0" smtClean="0">
              <a:latin typeface="Times New Roman" panose="02020603050405020304" pitchFamily="18" charset="0"/>
              <a:cs typeface="Times New Roman" panose="02020603050405020304" pitchFamily="18" charset="0"/>
            </a:rPr>
            <a:t>U</a:t>
          </a:r>
          <a:r>
            <a:rPr lang="en-US" sz="2200" b="1" i="0" kern="1200" dirty="0" err="1" smtClean="0">
              <a:latin typeface="Times New Roman" panose="02020603050405020304" pitchFamily="18" charset="0"/>
              <a:cs typeface="Times New Roman" panose="02020603050405020304" pitchFamily="18" charset="0"/>
            </a:rPr>
            <a:t>mumiy</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sanoat</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hajmi</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o‘sgani</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bilan</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ishlab</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chiqarishda</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qo‘shilgan</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qiymat</a:t>
          </a:r>
          <a:r>
            <a:rPr lang="en-US" sz="2200" b="1" i="0" kern="1200" dirty="0" smtClean="0">
              <a:latin typeface="Times New Roman" panose="02020603050405020304" pitchFamily="18" charset="0"/>
              <a:cs typeface="Times New Roman" panose="02020603050405020304" pitchFamily="18" charset="0"/>
            </a:rPr>
            <a:t> 40 </a:t>
          </a:r>
          <a:r>
            <a:rPr lang="en-US" sz="2200" b="1" i="0" kern="1200" dirty="0" err="1" smtClean="0">
              <a:latin typeface="Times New Roman" panose="02020603050405020304" pitchFamily="18" charset="0"/>
              <a:cs typeface="Times New Roman" panose="02020603050405020304" pitchFamily="18" charset="0"/>
            </a:rPr>
            <a:t>foizdan</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oshmayapti</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Bular</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asosan</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importga</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qaramlik</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energiya</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iste’moli</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yuqoriligi</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va</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ortiqcha</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xarajatlar</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ko‘pligi</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sababli</a:t>
          </a:r>
          <a:r>
            <a:rPr lang="en-US" sz="2200" b="1" i="0" kern="1200" dirty="0" smtClean="0">
              <a:latin typeface="Times New Roman" panose="02020603050405020304" pitchFamily="18" charset="0"/>
              <a:cs typeface="Times New Roman" panose="02020603050405020304" pitchFamily="18" charset="0"/>
            </a:rPr>
            <a:t> </a:t>
          </a:r>
          <a:r>
            <a:rPr lang="en-US" sz="2200" b="1" i="0" kern="1200" dirty="0" err="1" smtClean="0">
              <a:latin typeface="Times New Roman" panose="02020603050405020304" pitchFamily="18" charset="0"/>
              <a:cs typeface="Times New Roman" panose="02020603050405020304" pitchFamily="18" charset="0"/>
            </a:rPr>
            <a:t>bo‘lmoqda</a:t>
          </a:r>
          <a:r>
            <a:rPr lang="en-US" sz="2200" b="1" i="0" kern="1200" dirty="0" smtClean="0">
              <a:latin typeface="Times New Roman" panose="02020603050405020304" pitchFamily="18" charset="0"/>
              <a:cs typeface="Times New Roman" panose="02020603050405020304" pitchFamily="18" charset="0"/>
            </a:rPr>
            <a:t>.</a:t>
          </a:r>
          <a:endParaRPr lang="ru-RU" sz="2200" b="1" kern="1200" dirty="0">
            <a:latin typeface="Times New Roman" panose="02020603050405020304" pitchFamily="18" charset="0"/>
            <a:cs typeface="Times New Roman" panose="02020603050405020304" pitchFamily="18" charset="0"/>
          </a:endParaRPr>
        </a:p>
      </dsp:txBody>
      <dsp:txXfrm rot="-5400000">
        <a:off x="1513150" y="75652"/>
        <a:ext cx="6699179" cy="1267887"/>
      </dsp:txXfrm>
    </dsp:sp>
    <dsp:sp modelId="{1836F251-C009-4C0E-8273-D050EA704FA5}">
      <dsp:nvSpPr>
        <dsp:cNvPr id="0" name=""/>
        <dsp:cNvSpPr/>
      </dsp:nvSpPr>
      <dsp:spPr>
        <a:xfrm rot="5400000">
          <a:off x="-324246" y="2303764"/>
          <a:ext cx="2161642" cy="1513150"/>
        </a:xfrm>
        <a:prstGeom prst="chevron">
          <a:avLst/>
        </a:prstGeom>
        <a:gradFill rotWithShape="1">
          <a:gsLst>
            <a:gs pos="0">
              <a:schemeClr val="accent4">
                <a:tint val="64000"/>
                <a:lumMod val="118000"/>
              </a:schemeClr>
            </a:gs>
            <a:gs pos="100000">
              <a:schemeClr val="accent4">
                <a:tint val="92000"/>
                <a:alpha val="100000"/>
                <a:lumMod val="110000"/>
              </a:schemeClr>
            </a:gs>
          </a:gsLst>
          <a:lin ang="5400000" scaled="0"/>
        </a:gradFill>
        <a:ln w="9525" cap="rnd" cmpd="sng" algn="ctr">
          <a:solidFill>
            <a:schemeClr val="accent4"/>
          </a:solidFill>
          <a:prstDash val="solid"/>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endParaRPr lang="ru-RU" sz="3400" kern="1200" dirty="0"/>
        </a:p>
      </dsp:txBody>
      <dsp:txXfrm rot="-5400000">
        <a:off x="0" y="2736093"/>
        <a:ext cx="1513150" cy="648492"/>
      </dsp:txXfrm>
    </dsp:sp>
    <dsp:sp modelId="{F1D2CE22-5313-41B6-8E4E-60AAFBBECC74}">
      <dsp:nvSpPr>
        <dsp:cNvPr id="0" name=""/>
        <dsp:cNvSpPr/>
      </dsp:nvSpPr>
      <dsp:spPr>
        <a:xfrm rot="5400000">
          <a:off x="4194501" y="-701832"/>
          <a:ext cx="1405067" cy="676776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z-Latn-UZ" sz="2400" b="1" i="0" kern="1200" dirty="0" smtClean="0">
              <a:latin typeface="Times New Roman" panose="02020603050405020304" pitchFamily="18" charset="0"/>
              <a:cs typeface="Times New Roman" panose="02020603050405020304" pitchFamily="18" charset="0"/>
            </a:rPr>
            <a:t>I</a:t>
          </a:r>
          <a:r>
            <a:rPr lang="en-US" sz="2400" b="1" i="0" kern="1200" dirty="0" err="1" smtClean="0">
              <a:latin typeface="Times New Roman" panose="02020603050405020304" pitchFamily="18" charset="0"/>
              <a:cs typeface="Times New Roman" panose="02020603050405020304" pitchFamily="18" charset="0"/>
            </a:rPr>
            <a:t>qtisodiy</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kompleks</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rahbarlari</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va</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barcha</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davlat</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korxonalari</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uchun</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smtClean="0">
              <a:solidFill>
                <a:srgbClr val="FF0000"/>
              </a:solidFill>
              <a:latin typeface="Times New Roman" panose="02020603050405020304" pitchFamily="18" charset="0"/>
              <a:cs typeface="Times New Roman" panose="02020603050405020304" pitchFamily="18" charset="0"/>
            </a:rPr>
            <a:t>“2024-yil – </a:t>
          </a:r>
          <a:r>
            <a:rPr lang="en-US" sz="2400" b="1" i="0" kern="1200" dirty="0" err="1" smtClean="0">
              <a:solidFill>
                <a:srgbClr val="FF0000"/>
              </a:solidFill>
              <a:latin typeface="Times New Roman" panose="02020603050405020304" pitchFamily="18" charset="0"/>
              <a:cs typeface="Times New Roman" panose="02020603050405020304" pitchFamily="18" charset="0"/>
            </a:rPr>
            <a:t>tannarxni</a:t>
          </a:r>
          <a:r>
            <a:rPr lang="en-US" sz="2400" b="1" i="0" kern="1200" dirty="0" smtClean="0">
              <a:solidFill>
                <a:srgbClr val="FF0000"/>
              </a:solidFill>
              <a:latin typeface="Times New Roman" panose="02020603050405020304" pitchFamily="18" charset="0"/>
              <a:cs typeface="Times New Roman" panose="02020603050405020304" pitchFamily="18" charset="0"/>
            </a:rPr>
            <a:t> </a:t>
          </a:r>
          <a:r>
            <a:rPr lang="en-US" sz="2400" b="1" i="0" kern="1200" dirty="0" err="1" smtClean="0">
              <a:solidFill>
                <a:srgbClr val="FF0000"/>
              </a:solidFill>
              <a:latin typeface="Times New Roman" panose="02020603050405020304" pitchFamily="18" charset="0"/>
              <a:cs typeface="Times New Roman" panose="02020603050405020304" pitchFamily="18" charset="0"/>
            </a:rPr>
            <a:t>qisqartirish</a:t>
          </a:r>
          <a:r>
            <a:rPr lang="en-US" sz="2400" b="1" i="0" kern="1200" dirty="0" smtClean="0">
              <a:solidFill>
                <a:srgbClr val="FF0000"/>
              </a:solidFill>
              <a:latin typeface="Times New Roman" panose="02020603050405020304" pitchFamily="18" charset="0"/>
              <a:cs typeface="Times New Roman" panose="02020603050405020304" pitchFamily="18" charset="0"/>
            </a:rPr>
            <a:t> </a:t>
          </a:r>
          <a:r>
            <a:rPr lang="en-US" sz="2400" b="1" i="0" kern="1200" dirty="0" err="1" smtClean="0">
              <a:solidFill>
                <a:srgbClr val="FF0000"/>
              </a:solidFill>
              <a:latin typeface="Times New Roman" panose="02020603050405020304" pitchFamily="18" charset="0"/>
              <a:cs typeface="Times New Roman" panose="02020603050405020304" pitchFamily="18" charset="0"/>
            </a:rPr>
            <a:t>va</a:t>
          </a:r>
          <a:r>
            <a:rPr lang="en-US" sz="2400" b="1" i="0" kern="1200" dirty="0" smtClean="0">
              <a:solidFill>
                <a:srgbClr val="FF0000"/>
              </a:solidFill>
              <a:latin typeface="Times New Roman" panose="02020603050405020304" pitchFamily="18" charset="0"/>
              <a:cs typeface="Times New Roman" panose="02020603050405020304" pitchFamily="18" charset="0"/>
            </a:rPr>
            <a:t> </a:t>
          </a:r>
          <a:r>
            <a:rPr lang="en-US" sz="2400" b="1" i="0" kern="1200" dirty="0" err="1" smtClean="0">
              <a:solidFill>
                <a:srgbClr val="FF0000"/>
              </a:solidFill>
              <a:latin typeface="Times New Roman" panose="02020603050405020304" pitchFamily="18" charset="0"/>
              <a:cs typeface="Times New Roman" panose="02020603050405020304" pitchFamily="18" charset="0"/>
            </a:rPr>
            <a:t>samaradorlik</a:t>
          </a:r>
          <a:r>
            <a:rPr lang="en-US" sz="2400" b="1" i="0" kern="1200" dirty="0" smtClean="0">
              <a:solidFill>
                <a:srgbClr val="FF0000"/>
              </a:solidFill>
              <a:latin typeface="Times New Roman" panose="02020603050405020304" pitchFamily="18" charset="0"/>
              <a:cs typeface="Times New Roman" panose="02020603050405020304" pitchFamily="18" charset="0"/>
            </a:rPr>
            <a:t> </a:t>
          </a:r>
          <a:r>
            <a:rPr lang="en-US" sz="2400" b="1" i="0" kern="1200" dirty="0" err="1" smtClean="0">
              <a:solidFill>
                <a:srgbClr val="FF0000"/>
              </a:solidFill>
              <a:latin typeface="Times New Roman" panose="02020603050405020304" pitchFamily="18" charset="0"/>
              <a:cs typeface="Times New Roman" panose="02020603050405020304" pitchFamily="18" charset="0"/>
            </a:rPr>
            <a:t>yili</a:t>
          </a:r>
          <a:r>
            <a:rPr lang="en-US" sz="2400" b="1" i="0" kern="1200" dirty="0" smtClean="0">
              <a:solidFill>
                <a:srgbClr val="FF0000"/>
              </a:solidFill>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bo‘lishi</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lozimligi</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ta’kidlandi</a:t>
          </a:r>
          <a:r>
            <a:rPr lang="en-US" sz="2400" b="1" i="0" kern="1200" dirty="0" smtClean="0">
              <a:latin typeface="Times New Roman" panose="02020603050405020304" pitchFamily="18" charset="0"/>
              <a:cs typeface="Times New Roman" panose="02020603050405020304" pitchFamily="18" charset="0"/>
            </a:rPr>
            <a:t>.</a:t>
          </a:r>
          <a:endParaRPr lang="ru-RU" sz="2400" b="1" kern="1200" dirty="0">
            <a:latin typeface="Times New Roman" panose="02020603050405020304" pitchFamily="18" charset="0"/>
            <a:cs typeface="Times New Roman" panose="02020603050405020304" pitchFamily="18" charset="0"/>
          </a:endParaRPr>
        </a:p>
      </dsp:txBody>
      <dsp:txXfrm rot="-5400000">
        <a:off x="1513150" y="2048109"/>
        <a:ext cx="6699179" cy="1267887"/>
      </dsp:txXfrm>
    </dsp:sp>
    <dsp:sp modelId="{80355984-04E6-4BCB-BF94-F302B5E7DBBF}">
      <dsp:nvSpPr>
        <dsp:cNvPr id="0" name=""/>
        <dsp:cNvSpPr/>
      </dsp:nvSpPr>
      <dsp:spPr>
        <a:xfrm rot="5400000">
          <a:off x="-324246" y="4276221"/>
          <a:ext cx="2161642" cy="1513150"/>
        </a:xfrm>
        <a:prstGeom prst="chevron">
          <a:avLst/>
        </a:prstGeom>
        <a:gradFill rotWithShape="1">
          <a:gsLst>
            <a:gs pos="0">
              <a:schemeClr val="accent4">
                <a:tint val="64000"/>
                <a:lumMod val="118000"/>
              </a:schemeClr>
            </a:gs>
            <a:gs pos="100000">
              <a:schemeClr val="accent4">
                <a:tint val="92000"/>
                <a:alpha val="100000"/>
                <a:lumMod val="110000"/>
              </a:schemeClr>
            </a:gs>
          </a:gsLst>
          <a:lin ang="5400000" scaled="0"/>
        </a:gradFill>
        <a:ln w="9525" cap="rnd" cmpd="sng" algn="ctr">
          <a:solidFill>
            <a:schemeClr val="accent4"/>
          </a:solidFill>
          <a:prstDash val="solid"/>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endParaRPr lang="ru-RU" sz="3400" kern="1200" dirty="0"/>
        </a:p>
      </dsp:txBody>
      <dsp:txXfrm rot="-5400000">
        <a:off x="0" y="4708550"/>
        <a:ext cx="1513150" cy="648492"/>
      </dsp:txXfrm>
    </dsp:sp>
    <dsp:sp modelId="{E796FC67-73CE-4C3E-8085-3264A6EDA945}">
      <dsp:nvSpPr>
        <dsp:cNvPr id="0" name=""/>
        <dsp:cNvSpPr/>
      </dsp:nvSpPr>
      <dsp:spPr>
        <a:xfrm rot="5400000">
          <a:off x="4194501" y="1270624"/>
          <a:ext cx="1405067" cy="676776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z-Latn-UZ" sz="2400" b="1" i="0" kern="1200" dirty="0" smtClean="0">
              <a:latin typeface="Times New Roman" panose="02020603050405020304" pitchFamily="18" charset="0"/>
              <a:cs typeface="Times New Roman" panose="02020603050405020304" pitchFamily="18" charset="0"/>
            </a:rPr>
            <a:t>2024</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yilda</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yirik</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tarmoqlarda</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qo‘shilgan</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qiymatni</a:t>
          </a:r>
          <a:r>
            <a:rPr lang="en-US" sz="2400" b="1" i="0" kern="1200" dirty="0" smtClean="0">
              <a:latin typeface="Times New Roman" panose="02020603050405020304" pitchFamily="18" charset="0"/>
              <a:cs typeface="Times New Roman" panose="02020603050405020304" pitchFamily="18" charset="0"/>
            </a:rPr>
            <a:t> 45 </a:t>
          </a:r>
          <a:r>
            <a:rPr lang="en-US" sz="2400" b="1" i="0" kern="1200" dirty="0" err="1" smtClean="0">
              <a:latin typeface="Times New Roman" panose="02020603050405020304" pitchFamily="18" charset="0"/>
              <a:cs typeface="Times New Roman" panose="02020603050405020304" pitchFamily="18" charset="0"/>
            </a:rPr>
            <a:t>foizdan</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oshirish</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tannarxni</a:t>
          </a:r>
          <a:r>
            <a:rPr lang="en-US" sz="2400" b="1" i="0" kern="1200" dirty="0" smtClean="0">
              <a:latin typeface="Times New Roman" panose="02020603050405020304" pitchFamily="18" charset="0"/>
              <a:cs typeface="Times New Roman" panose="02020603050405020304" pitchFamily="18" charset="0"/>
            </a:rPr>
            <a:t> 15 </a:t>
          </a:r>
          <a:r>
            <a:rPr lang="en-US" sz="2400" b="1" i="0" kern="1200" dirty="0" err="1" smtClean="0">
              <a:latin typeface="Times New Roman" panose="02020603050405020304" pitchFamily="18" charset="0"/>
              <a:cs typeface="Times New Roman" panose="02020603050405020304" pitchFamily="18" charset="0"/>
            </a:rPr>
            <a:t>foizga</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kamaytirish</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jami</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sanoatda</a:t>
          </a:r>
          <a:r>
            <a:rPr lang="en-US" sz="2400" b="1" i="0" kern="1200" dirty="0" smtClean="0">
              <a:latin typeface="Times New Roman" panose="02020603050405020304" pitchFamily="18" charset="0"/>
              <a:cs typeface="Times New Roman" panose="02020603050405020304" pitchFamily="18" charset="0"/>
            </a:rPr>
            <a:t> 7 </a:t>
          </a:r>
          <a:r>
            <a:rPr lang="en-US" sz="2400" b="1" i="0" kern="1200" dirty="0" err="1" smtClean="0">
              <a:latin typeface="Times New Roman" panose="02020603050405020304" pitchFamily="18" charset="0"/>
              <a:cs typeface="Times New Roman" panose="02020603050405020304" pitchFamily="18" charset="0"/>
            </a:rPr>
            <a:t>foiz</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o‘sishni</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ta’minlash</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bo‘yicha</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vazifalar</a:t>
          </a:r>
          <a:r>
            <a:rPr lang="en-US" sz="2400" b="1" i="0" kern="1200" dirty="0" smtClean="0">
              <a:latin typeface="Times New Roman" panose="02020603050405020304" pitchFamily="18" charset="0"/>
              <a:cs typeface="Times New Roman" panose="02020603050405020304" pitchFamily="18" charset="0"/>
            </a:rPr>
            <a:t> </a:t>
          </a:r>
          <a:r>
            <a:rPr lang="en-US" sz="2400" b="1" i="0" kern="1200" dirty="0" err="1" smtClean="0">
              <a:latin typeface="Times New Roman" panose="02020603050405020304" pitchFamily="18" charset="0"/>
              <a:cs typeface="Times New Roman" panose="02020603050405020304" pitchFamily="18" charset="0"/>
            </a:rPr>
            <a:t>belgilandi</a:t>
          </a:r>
          <a:r>
            <a:rPr lang="en-US" sz="2400" b="1" i="0" kern="1200" dirty="0" smtClean="0">
              <a:latin typeface="Times New Roman" panose="02020603050405020304" pitchFamily="18" charset="0"/>
              <a:cs typeface="Times New Roman" panose="02020603050405020304" pitchFamily="18" charset="0"/>
            </a:rPr>
            <a:t>.</a:t>
          </a:r>
          <a:endParaRPr lang="ru-RU" sz="2400" b="1" kern="1200" dirty="0">
            <a:latin typeface="Times New Roman" panose="02020603050405020304" pitchFamily="18" charset="0"/>
            <a:cs typeface="Times New Roman" panose="02020603050405020304" pitchFamily="18" charset="0"/>
          </a:endParaRPr>
        </a:p>
      </dsp:txBody>
      <dsp:txXfrm rot="-5400000">
        <a:off x="1513150" y="4020565"/>
        <a:ext cx="6699179" cy="1267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1B0A2-D8D7-4E9B-9BD9-DC8F0DEED7C4}">
      <dsp:nvSpPr>
        <dsp:cNvPr id="0" name=""/>
        <dsp:cNvSpPr/>
      </dsp:nvSpPr>
      <dsp:spPr>
        <a:xfrm>
          <a:off x="0" y="0"/>
          <a:ext cx="8713788" cy="1752282"/>
        </a:xfrm>
        <a:prstGeom prst="roundRect">
          <a:avLst>
            <a:gd name="adj" fmla="val 10000"/>
          </a:avLst>
        </a:prstGeom>
        <a:solidFill>
          <a:schemeClr val="accent6">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ts val="0"/>
            </a:spcAft>
          </a:pPr>
          <a:r>
            <a:rPr lang="uz-Latn-UZ" sz="2400" b="0" i="0" kern="1200" dirty="0" smtClean="0">
              <a:solidFill>
                <a:schemeClr val="bg1"/>
              </a:solidFill>
              <a:latin typeface="Times New Roman" panose="02020603050405020304" pitchFamily="18" charset="0"/>
              <a:cs typeface="Times New Roman" panose="02020603050405020304" pitchFamily="18" charset="0"/>
            </a:rPr>
            <a:t>2023</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yili</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inflyatsiya</a:t>
          </a:r>
          <a:r>
            <a:rPr lang="en-US" sz="2400" b="0" i="0" kern="1200" dirty="0" smtClean="0">
              <a:solidFill>
                <a:schemeClr val="bg1"/>
              </a:solidFill>
              <a:latin typeface="Times New Roman" panose="02020603050405020304" pitchFamily="18" charset="0"/>
              <a:cs typeface="Times New Roman" panose="02020603050405020304" pitchFamily="18" charset="0"/>
            </a:rPr>
            <a:t> 9 </a:t>
          </a:r>
          <a:r>
            <a:rPr lang="en-US" sz="2400" b="0" i="0" kern="1200" dirty="0" err="1" smtClean="0">
              <a:solidFill>
                <a:schemeClr val="bg1"/>
              </a:solidFill>
              <a:latin typeface="Times New Roman" panose="02020603050405020304" pitchFamily="18" charset="0"/>
              <a:cs typeface="Times New Roman" panose="02020603050405020304" pitchFamily="18" charset="0"/>
            </a:rPr>
            <a:t>foizdan</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oshmadi</a:t>
          </a:r>
          <a:r>
            <a:rPr lang="en-US" sz="2400" b="0" i="0" kern="1200" dirty="0" smtClean="0">
              <a:solidFill>
                <a:schemeClr val="bg1"/>
              </a:solidFill>
              <a:latin typeface="Times New Roman" panose="02020603050405020304" pitchFamily="18" charset="0"/>
              <a:cs typeface="Times New Roman" panose="02020603050405020304" pitchFamily="18" charset="0"/>
            </a:rPr>
            <a:t>.</a:t>
          </a:r>
        </a:p>
        <a:p>
          <a:pPr lvl="0" algn="l" defTabSz="1066800">
            <a:lnSpc>
              <a:spcPct val="90000"/>
            </a:lnSpc>
            <a:spcBef>
              <a:spcPct val="0"/>
            </a:spcBef>
            <a:spcAft>
              <a:spcPts val="0"/>
            </a:spcAft>
          </a:pPr>
          <a:r>
            <a:rPr lang="en-US" sz="2400" b="0" i="0" kern="1200" dirty="0" err="1" smtClean="0">
              <a:solidFill>
                <a:schemeClr val="bg1"/>
              </a:solidFill>
              <a:latin typeface="Times New Roman" panose="02020603050405020304" pitchFamily="18" charset="0"/>
              <a:cs typeface="Times New Roman" panose="02020603050405020304" pitchFamily="18" charset="0"/>
            </a:rPr>
            <a:t>Mahsulotlar</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inflyatsiyasini</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oziq-ovqatni</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ko‘paytirish</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orqali</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jilovlash</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mumkin</a:t>
          </a:r>
          <a:endParaRPr lang="en-US" sz="2400" b="0" i="0" kern="1200" dirty="0" smtClean="0">
            <a:solidFill>
              <a:schemeClr val="bg1"/>
            </a:solidFill>
            <a:latin typeface="Times New Roman" panose="02020603050405020304" pitchFamily="18" charset="0"/>
            <a:cs typeface="Times New Roman" panose="02020603050405020304" pitchFamily="18" charset="0"/>
          </a:endParaRPr>
        </a:p>
        <a:p>
          <a:pPr lvl="0" algn="l" defTabSz="1066800">
            <a:lnSpc>
              <a:spcPct val="90000"/>
            </a:lnSpc>
            <a:spcBef>
              <a:spcPct val="0"/>
            </a:spcBef>
            <a:spcAft>
              <a:spcPts val="0"/>
            </a:spcAft>
          </a:pPr>
          <a:r>
            <a:rPr lang="uz-Latn-UZ" sz="2400" b="0" i="0" kern="1200" dirty="0" smtClean="0">
              <a:solidFill>
                <a:schemeClr val="bg1"/>
              </a:solidFill>
              <a:latin typeface="Times New Roman" panose="02020603050405020304" pitchFamily="18" charset="0"/>
              <a:cs typeface="Times New Roman" panose="02020603050405020304" pitchFamily="18" charset="0"/>
            </a:rPr>
            <a:t>2024</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yilda</a:t>
          </a:r>
          <a:r>
            <a:rPr lang="en-US" sz="2400" b="0" i="0" kern="1200" dirty="0" smtClean="0">
              <a:solidFill>
                <a:schemeClr val="bg1"/>
              </a:solidFill>
              <a:latin typeface="Times New Roman" panose="02020603050405020304" pitchFamily="18" charset="0"/>
              <a:cs typeface="Times New Roman" panose="02020603050405020304" pitchFamily="18" charset="0"/>
            </a:rPr>
            <a:t> ham </a:t>
          </a:r>
          <a:r>
            <a:rPr lang="en-US" sz="2400" b="0" i="0" kern="1200" dirty="0" err="1" smtClean="0">
              <a:solidFill>
                <a:schemeClr val="bg1"/>
              </a:solidFill>
              <a:latin typeface="Times New Roman" panose="02020603050405020304" pitchFamily="18" charset="0"/>
              <a:cs typeface="Times New Roman" panose="02020603050405020304" pitchFamily="18" charset="0"/>
            </a:rPr>
            <a:t>inflyatsiyani</a:t>
          </a:r>
          <a:r>
            <a:rPr lang="en-US" sz="2400" b="0" i="0" kern="1200" dirty="0" smtClean="0">
              <a:solidFill>
                <a:schemeClr val="bg1"/>
              </a:solidFill>
              <a:latin typeface="Times New Roman" panose="02020603050405020304" pitchFamily="18" charset="0"/>
              <a:cs typeface="Times New Roman" panose="02020603050405020304" pitchFamily="18" charset="0"/>
            </a:rPr>
            <a:t> 9 </a:t>
          </a:r>
          <a:r>
            <a:rPr lang="en-US" sz="2400" b="0" i="0" kern="1200" dirty="0" err="1" smtClean="0">
              <a:solidFill>
                <a:schemeClr val="bg1"/>
              </a:solidFill>
              <a:latin typeface="Times New Roman" panose="02020603050405020304" pitchFamily="18" charset="0"/>
              <a:cs typeface="Times New Roman" panose="02020603050405020304" pitchFamily="18" charset="0"/>
            </a:rPr>
            <a:t>foizdan</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en-US" sz="2400" b="0" i="0" kern="1200" dirty="0" err="1" smtClean="0">
              <a:solidFill>
                <a:schemeClr val="bg1"/>
              </a:solidFill>
              <a:latin typeface="Times New Roman" panose="02020603050405020304" pitchFamily="18" charset="0"/>
              <a:cs typeface="Times New Roman" panose="02020603050405020304" pitchFamily="18" charset="0"/>
            </a:rPr>
            <a:t>tushirish</a:t>
          </a:r>
          <a:r>
            <a:rPr lang="en-US" sz="2400" b="0" i="0" kern="1200" dirty="0" smtClean="0">
              <a:solidFill>
                <a:schemeClr val="bg1"/>
              </a:solidFill>
              <a:latin typeface="Times New Roman" panose="02020603050405020304" pitchFamily="18" charset="0"/>
              <a:cs typeface="Times New Roman" panose="02020603050405020304" pitchFamily="18" charset="0"/>
            </a:rPr>
            <a:t> </a:t>
          </a:r>
          <a:r>
            <a:rPr lang="uz-Latn-UZ" sz="2400" b="0" i="0" kern="1200" dirty="0" smtClean="0">
              <a:solidFill>
                <a:schemeClr val="bg1"/>
              </a:solidFill>
              <a:latin typeface="Times New Roman" panose="02020603050405020304" pitchFamily="18" charset="0"/>
              <a:cs typeface="Times New Roman" panose="02020603050405020304" pitchFamily="18" charset="0"/>
            </a:rPr>
            <a:t>rejalashtirilgan</a:t>
          </a:r>
          <a:endParaRPr lang="ru-RU" sz="2400" kern="1200" dirty="0">
            <a:solidFill>
              <a:schemeClr val="bg1"/>
            </a:solidFill>
            <a:latin typeface="Times New Roman" panose="02020603050405020304" pitchFamily="18" charset="0"/>
            <a:cs typeface="Times New Roman" panose="02020603050405020304" pitchFamily="18" charset="0"/>
          </a:endParaRPr>
        </a:p>
      </dsp:txBody>
      <dsp:txXfrm>
        <a:off x="1983062" y="0"/>
        <a:ext cx="6730725" cy="1752282"/>
      </dsp:txXfrm>
    </dsp:sp>
    <dsp:sp modelId="{F2543F50-0AA7-4A90-930F-0BF9941B4838}">
      <dsp:nvSpPr>
        <dsp:cNvPr id="0" name=""/>
        <dsp:cNvSpPr/>
      </dsp:nvSpPr>
      <dsp:spPr>
        <a:xfrm>
          <a:off x="240305" y="240389"/>
          <a:ext cx="1742757" cy="1271503"/>
        </a:xfrm>
        <a:prstGeom prst="roundRect">
          <a:avLst>
            <a:gd name="adj" fmla="val 10000"/>
          </a:avLst>
        </a:prstGeom>
        <a:solidFill>
          <a:schemeClr val="accent6"/>
        </a:solidFill>
        <a:ln w="19050" cap="rnd"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sp>
    <dsp:sp modelId="{5B37FC82-8CD7-49E2-BDE1-6C1E8CCB22FC}">
      <dsp:nvSpPr>
        <dsp:cNvPr id="0" name=""/>
        <dsp:cNvSpPr/>
      </dsp:nvSpPr>
      <dsp:spPr>
        <a:xfrm>
          <a:off x="0" y="1760597"/>
          <a:ext cx="8713788" cy="1909201"/>
        </a:xfrm>
        <a:prstGeom prst="roundRect">
          <a:avLst>
            <a:gd name="adj" fmla="val 10000"/>
          </a:avLst>
        </a:prstGeom>
        <a:solidFill>
          <a:schemeClr val="accent6">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b="0" i="0" kern="1200" dirty="0" err="1" smtClean="0">
              <a:solidFill>
                <a:schemeClr val="bg1"/>
              </a:solidFill>
              <a:latin typeface="Times New Roman" panose="02020603050405020304" pitchFamily="18" charset="0"/>
              <a:cs typeface="Times New Roman" panose="02020603050405020304" pitchFamily="18" charset="0"/>
            </a:rPr>
            <a:t>Markaziy</a:t>
          </a:r>
          <a:r>
            <a:rPr lang="en-US" sz="2800" b="0" i="0" kern="1200" dirty="0" smtClean="0">
              <a:solidFill>
                <a:schemeClr val="bg1"/>
              </a:solidFill>
              <a:latin typeface="Times New Roman" panose="02020603050405020304" pitchFamily="18" charset="0"/>
              <a:cs typeface="Times New Roman" panose="02020603050405020304" pitchFamily="18" charset="0"/>
            </a:rPr>
            <a:t> bank </a:t>
          </a:r>
          <a:r>
            <a:rPr lang="en-US" sz="2800" b="0" i="0" kern="1200" dirty="0" err="1" smtClean="0">
              <a:solidFill>
                <a:schemeClr val="bg1"/>
              </a:solidFill>
              <a:latin typeface="Times New Roman" panose="02020603050405020304" pitchFamily="18" charset="0"/>
              <a:cs typeface="Times New Roman" panose="02020603050405020304" pitchFamily="18" charset="0"/>
            </a:rPr>
            <a:t>boshqaruvi</a:t>
          </a:r>
          <a:r>
            <a:rPr lang="en-US" sz="2800" b="0" i="0" kern="1200" dirty="0" smtClean="0">
              <a:solidFill>
                <a:schemeClr val="bg1"/>
              </a:solidFill>
              <a:latin typeface="Times New Roman" panose="02020603050405020304" pitchFamily="18" charset="0"/>
              <a:cs typeface="Times New Roman" panose="02020603050405020304" pitchFamily="18" charset="0"/>
            </a:rPr>
            <a:t> 2024-yil 25-iyuldagi </a:t>
          </a:r>
          <a:r>
            <a:rPr lang="en-US" sz="2800" b="0" i="0" kern="1200" dirty="0" err="1" smtClean="0">
              <a:solidFill>
                <a:schemeClr val="bg1"/>
              </a:solidFill>
              <a:latin typeface="Times New Roman" panose="02020603050405020304" pitchFamily="18" charset="0"/>
              <a:cs typeface="Times New Roman" panose="02020603050405020304" pitchFamily="18" charset="0"/>
            </a:rPr>
            <a:t>yigʻilishida</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en-US" sz="2800" b="0" i="0" kern="1200" dirty="0" err="1" smtClean="0">
              <a:solidFill>
                <a:schemeClr val="bg1"/>
              </a:solidFill>
              <a:latin typeface="Times New Roman" panose="02020603050405020304" pitchFamily="18" charset="0"/>
              <a:cs typeface="Times New Roman" panose="02020603050405020304" pitchFamily="18" charset="0"/>
            </a:rPr>
            <a:t>asosiy</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en-US" sz="2800" b="0" i="0" kern="1200" dirty="0" err="1" smtClean="0">
              <a:solidFill>
                <a:schemeClr val="bg1"/>
              </a:solidFill>
              <a:latin typeface="Times New Roman" panose="02020603050405020304" pitchFamily="18" charset="0"/>
              <a:cs typeface="Times New Roman" panose="02020603050405020304" pitchFamily="18" charset="0"/>
            </a:rPr>
            <a:t>stavkani</a:t>
          </a:r>
          <a:r>
            <a:rPr lang="en-US" sz="2800" b="0" i="0" kern="1200" dirty="0" smtClean="0">
              <a:solidFill>
                <a:schemeClr val="bg1"/>
              </a:solidFill>
              <a:latin typeface="Times New Roman" panose="02020603050405020304" pitchFamily="18" charset="0"/>
              <a:cs typeface="Times New Roman" panose="02020603050405020304" pitchFamily="18" charset="0"/>
            </a:rPr>
            <a:t> 0,5 </a:t>
          </a:r>
          <a:r>
            <a:rPr lang="en-US" sz="2800" b="0" i="0" kern="1200" dirty="0" err="1" smtClean="0">
              <a:solidFill>
                <a:schemeClr val="bg1"/>
              </a:solidFill>
              <a:latin typeface="Times New Roman" panose="02020603050405020304" pitchFamily="18" charset="0"/>
              <a:cs typeface="Times New Roman" panose="02020603050405020304" pitchFamily="18" charset="0"/>
            </a:rPr>
            <a:t>foiz</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en-US" sz="2800" b="0" i="0" kern="1200" dirty="0" err="1" smtClean="0">
              <a:solidFill>
                <a:schemeClr val="bg1"/>
              </a:solidFill>
              <a:latin typeface="Times New Roman" panose="02020603050405020304" pitchFamily="18" charset="0"/>
              <a:cs typeface="Times New Roman" panose="02020603050405020304" pitchFamily="18" charset="0"/>
            </a:rPr>
            <a:t>bandga</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en-US" sz="2800" b="0" i="0" kern="1200" dirty="0" err="1" smtClean="0">
              <a:solidFill>
                <a:schemeClr val="bg1"/>
              </a:solidFill>
              <a:latin typeface="Times New Roman" panose="02020603050405020304" pitchFamily="18" charset="0"/>
              <a:cs typeface="Times New Roman" panose="02020603050405020304" pitchFamily="18" charset="0"/>
            </a:rPr>
            <a:t>pasaytirib</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en-US" sz="2800" b="0" i="0" kern="1200" dirty="0" err="1" smtClean="0">
              <a:solidFill>
                <a:schemeClr val="bg1"/>
              </a:solidFill>
              <a:latin typeface="Times New Roman" panose="02020603050405020304" pitchFamily="18" charset="0"/>
              <a:cs typeface="Times New Roman" panose="02020603050405020304" pitchFamily="18" charset="0"/>
            </a:rPr>
            <a:t>yillik</a:t>
          </a:r>
          <a:r>
            <a:rPr lang="en-US" sz="2800" b="0" i="0" kern="1200" dirty="0" smtClean="0">
              <a:solidFill>
                <a:schemeClr val="bg1"/>
              </a:solidFill>
              <a:latin typeface="Times New Roman" panose="02020603050405020304" pitchFamily="18" charset="0"/>
              <a:cs typeface="Times New Roman" panose="02020603050405020304" pitchFamily="18" charset="0"/>
            </a:rPr>
            <a:t> 13,5 </a:t>
          </a:r>
          <a:r>
            <a:rPr lang="en-US" sz="2800" b="0" i="0" kern="1200" dirty="0" err="1" smtClean="0">
              <a:solidFill>
                <a:schemeClr val="bg1"/>
              </a:solidFill>
              <a:latin typeface="Times New Roman" panose="02020603050405020304" pitchFamily="18" charset="0"/>
              <a:cs typeface="Times New Roman" panose="02020603050405020304" pitchFamily="18" charset="0"/>
            </a:rPr>
            <a:t>foiz</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en-US" sz="2800" b="0" i="0" kern="1200" dirty="0" err="1" smtClean="0">
              <a:solidFill>
                <a:schemeClr val="bg1"/>
              </a:solidFill>
              <a:latin typeface="Times New Roman" panose="02020603050405020304" pitchFamily="18" charset="0"/>
              <a:cs typeface="Times New Roman" panose="02020603050405020304" pitchFamily="18" charset="0"/>
            </a:rPr>
            <a:t>darajasida</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en-US" sz="2800" b="0" i="0" kern="1200" dirty="0" err="1" smtClean="0">
              <a:solidFill>
                <a:schemeClr val="bg1"/>
              </a:solidFill>
              <a:latin typeface="Times New Roman" panose="02020603050405020304" pitchFamily="18" charset="0"/>
              <a:cs typeface="Times New Roman" panose="02020603050405020304" pitchFamily="18" charset="0"/>
            </a:rPr>
            <a:t>belgila</a:t>
          </a:r>
          <a:r>
            <a:rPr lang="uz-Latn-UZ" sz="2800" b="0" i="0" kern="1200" dirty="0" smtClean="0">
              <a:solidFill>
                <a:schemeClr val="bg1"/>
              </a:solidFill>
              <a:latin typeface="Times New Roman" panose="02020603050405020304" pitchFamily="18" charset="0"/>
              <a:cs typeface="Times New Roman" panose="02020603050405020304" pitchFamily="18" charset="0"/>
            </a:rPr>
            <a:t>ndi.</a:t>
          </a:r>
          <a:r>
            <a:rPr lang="en-US" sz="2800" b="0" i="0" kern="1200" dirty="0" smtClean="0">
              <a:solidFill>
                <a:schemeClr val="bg1"/>
              </a:solidFill>
              <a:latin typeface="Times New Roman" panose="02020603050405020304" pitchFamily="18" charset="0"/>
              <a:cs typeface="Times New Roman" panose="02020603050405020304" pitchFamily="18" charset="0"/>
            </a:rPr>
            <a:t> </a:t>
          </a:r>
          <a:r>
            <a:rPr lang="uz-Latn-UZ" sz="2800" b="0" i="0" kern="1200" dirty="0" smtClean="0">
              <a:solidFill>
                <a:schemeClr val="bg1"/>
              </a:solidFill>
              <a:latin typeface="Times New Roman" panose="02020603050405020304" pitchFamily="18" charset="0"/>
              <a:cs typeface="Times New Roman" panose="02020603050405020304" pitchFamily="18" charset="0"/>
            </a:rPr>
            <a:t>Ishsizlik </a:t>
          </a:r>
          <a:r>
            <a:rPr lang="uz-Latn-UZ" sz="2800" b="0" i="0" kern="1200" dirty="0" smtClean="0">
              <a:solidFill>
                <a:schemeClr val="bg1"/>
              </a:solidFill>
              <a:latin typeface="Times New Roman" panose="02020603050405020304" pitchFamily="18" charset="0"/>
              <a:cs typeface="Times New Roman" panose="02020603050405020304" pitchFamily="18" charset="0"/>
            </a:rPr>
            <a:t>8,1 </a:t>
          </a:r>
          <a:r>
            <a:rPr lang="uz-Latn-UZ" sz="2800" b="0" i="0" kern="1200" dirty="0" smtClean="0">
              <a:solidFill>
                <a:schemeClr val="bg1"/>
              </a:solidFill>
              <a:latin typeface="Times New Roman" panose="02020603050405020304" pitchFamily="18" charset="0"/>
              <a:cs typeface="Times New Roman" panose="02020603050405020304" pitchFamily="18" charset="0"/>
            </a:rPr>
            <a:t>% 2023 </a:t>
          </a:r>
          <a:r>
            <a:rPr lang="uz-Latn-UZ" sz="2800" b="0" i="0" kern="1200" dirty="0" smtClean="0">
              <a:solidFill>
                <a:schemeClr val="bg1"/>
              </a:solidFill>
              <a:latin typeface="Times New Roman" panose="02020603050405020304" pitchFamily="18" charset="0"/>
              <a:cs typeface="Times New Roman" panose="02020603050405020304" pitchFamily="18" charset="0"/>
            </a:rPr>
            <a:t>yilda, 6.8 2024 yilda.</a:t>
          </a:r>
          <a:endParaRPr lang="ru-RU" sz="2800" kern="1200" dirty="0">
            <a:solidFill>
              <a:schemeClr val="bg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endParaRPr lang="ru-RU" sz="1700" kern="1200"/>
        </a:p>
        <a:p>
          <a:pPr marL="171450" lvl="1" indent="-171450" algn="l" defTabSz="755650">
            <a:lnSpc>
              <a:spcPct val="90000"/>
            </a:lnSpc>
            <a:spcBef>
              <a:spcPct val="0"/>
            </a:spcBef>
            <a:spcAft>
              <a:spcPct val="15000"/>
            </a:spcAft>
            <a:buChar char="••"/>
          </a:pPr>
          <a:endParaRPr lang="ru-RU" sz="1700" kern="1200"/>
        </a:p>
      </dsp:txBody>
      <dsp:txXfrm>
        <a:off x="1983062" y="1760597"/>
        <a:ext cx="6730725" cy="1909201"/>
      </dsp:txXfrm>
    </dsp:sp>
    <dsp:sp modelId="{9FE595CD-585A-4D4A-8412-4588D98D5D73}">
      <dsp:nvSpPr>
        <dsp:cNvPr id="0" name=""/>
        <dsp:cNvSpPr/>
      </dsp:nvSpPr>
      <dsp:spPr>
        <a:xfrm>
          <a:off x="151110" y="2087962"/>
          <a:ext cx="1742757" cy="1387215"/>
        </a:xfrm>
        <a:prstGeom prst="roundRect">
          <a:avLst>
            <a:gd name="adj" fmla="val 10000"/>
          </a:avLst>
        </a:prstGeom>
        <a:solidFill>
          <a:schemeClr val="accent6"/>
        </a:solidFill>
        <a:ln w="19050" cap="rnd"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sp>
    <dsp:sp modelId="{56D55898-8E6C-44AB-A4C4-4B1A2490442A}">
      <dsp:nvSpPr>
        <dsp:cNvPr id="0" name=""/>
        <dsp:cNvSpPr/>
      </dsp:nvSpPr>
      <dsp:spPr>
        <a:xfrm>
          <a:off x="0" y="3960159"/>
          <a:ext cx="8713788" cy="2403053"/>
        </a:xfrm>
        <a:prstGeom prst="roundRect">
          <a:avLst>
            <a:gd name="adj" fmla="val 10000"/>
          </a:avLst>
        </a:prstGeom>
        <a:solidFill>
          <a:schemeClr val="accent6">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i="0" kern="1200" dirty="0" err="1" smtClean="0">
              <a:solidFill>
                <a:schemeClr val="bg1"/>
              </a:solidFill>
              <a:latin typeface="Times New Roman" panose="02020603050405020304" pitchFamily="18" charset="0"/>
              <a:cs typeface="Times New Roman" panose="02020603050405020304" pitchFamily="18" charset="0"/>
            </a:rPr>
            <a:t>O‘zbekistonda</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yil</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boshida</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ishsizlar</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soni</a:t>
          </a:r>
          <a:r>
            <a:rPr lang="en-US" sz="2100" b="1" i="0" kern="1200" dirty="0" smtClean="0">
              <a:solidFill>
                <a:schemeClr val="bg1"/>
              </a:solidFill>
              <a:latin typeface="Times New Roman" panose="02020603050405020304" pitchFamily="18" charset="0"/>
              <a:cs typeface="Times New Roman" panose="02020603050405020304" pitchFamily="18" charset="0"/>
            </a:rPr>
            <a:t> 1,3 </a:t>
          </a:r>
          <a:r>
            <a:rPr lang="en-US" sz="2100" b="1" i="0" kern="1200" dirty="0" err="1" smtClean="0">
              <a:solidFill>
                <a:schemeClr val="bg1"/>
              </a:solidFill>
              <a:latin typeface="Times New Roman" panose="02020603050405020304" pitchFamily="18" charset="0"/>
              <a:cs typeface="Times New Roman" panose="02020603050405020304" pitchFamily="18" charset="0"/>
            </a:rPr>
            <a:t>mln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kishini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tashkil</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etgan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bo‘lsa</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bu</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yil</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yana</a:t>
          </a:r>
          <a:r>
            <a:rPr lang="en-US" sz="2100" b="1" i="0" kern="1200" dirty="0" smtClean="0">
              <a:solidFill>
                <a:schemeClr val="bg1"/>
              </a:solidFill>
              <a:latin typeface="Times New Roman" panose="02020603050405020304" pitchFamily="18" charset="0"/>
              <a:cs typeface="Times New Roman" panose="02020603050405020304" pitchFamily="18" charset="0"/>
            </a:rPr>
            <a:t> 2,4 </a:t>
          </a:r>
          <a:r>
            <a:rPr lang="en-US" sz="2100" b="1" i="0" kern="1200" dirty="0" err="1" smtClean="0">
              <a:solidFill>
                <a:schemeClr val="bg1"/>
              </a:solidFill>
              <a:latin typeface="Times New Roman" panose="02020603050405020304" pitchFamily="18" charset="0"/>
              <a:cs typeface="Times New Roman" panose="02020603050405020304" pitchFamily="18" charset="0"/>
            </a:rPr>
            <a:t>mln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kishi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mehnat</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bozoriga</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kiradi</a:t>
          </a:r>
          <a:r>
            <a:rPr lang="en-US" sz="2100" b="1" i="0" kern="1200" dirty="0" smtClean="0">
              <a:solidFill>
                <a:schemeClr val="bg1"/>
              </a:solidFill>
              <a:latin typeface="Times New Roman" panose="02020603050405020304" pitchFamily="18" charset="0"/>
              <a:cs typeface="Times New Roman" panose="02020603050405020304" pitchFamily="18" charset="0"/>
            </a:rPr>
            <a:t>. 2024-yilda 5 </a:t>
          </a:r>
          <a:r>
            <a:rPr lang="en-US" sz="2100" b="1" i="0" kern="1200" dirty="0" err="1" smtClean="0">
              <a:solidFill>
                <a:schemeClr val="bg1"/>
              </a:solidFill>
              <a:latin typeface="Times New Roman" panose="02020603050405020304" pitchFamily="18" charset="0"/>
              <a:cs typeface="Times New Roman" panose="02020603050405020304" pitchFamily="18" charset="0"/>
            </a:rPr>
            <a:t>mln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aholi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ish</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bilan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ta’minlanishi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kutilmoqda</a:t>
          </a:r>
          <a:r>
            <a:rPr lang="en-US" sz="2100" b="1" i="0" kern="1200" dirty="0" smtClean="0">
              <a:solidFill>
                <a:schemeClr val="bg1"/>
              </a:solidFill>
              <a:latin typeface="Times New Roman" panose="02020603050405020304" pitchFamily="18" charset="0"/>
              <a:cs typeface="Times New Roman" panose="02020603050405020304" pitchFamily="18" charset="0"/>
            </a:rPr>
            <a:t>.</a:t>
          </a:r>
          <a:r>
            <a:rPr lang="uz-Latn-UZ"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Jumladan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xizmatlar</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sohasida</a:t>
          </a:r>
          <a:r>
            <a:rPr lang="en-US" sz="2100" b="1" i="0" kern="1200" dirty="0" smtClean="0">
              <a:solidFill>
                <a:schemeClr val="bg1"/>
              </a:solidFill>
              <a:latin typeface="Times New Roman" panose="02020603050405020304" pitchFamily="18" charset="0"/>
              <a:cs typeface="Times New Roman" panose="02020603050405020304" pitchFamily="18" charset="0"/>
            </a:rPr>
            <a:t> 2,5 </a:t>
          </a:r>
          <a:r>
            <a:rPr lang="en-US" sz="2100" b="1" i="0" kern="1200" dirty="0" err="1" smtClean="0">
              <a:solidFill>
                <a:schemeClr val="bg1"/>
              </a:solidFill>
              <a:latin typeface="Times New Roman" panose="02020603050405020304" pitchFamily="18" charset="0"/>
              <a:cs typeface="Times New Roman" panose="02020603050405020304" pitchFamily="18" charset="0"/>
            </a:rPr>
            <a:t>mln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qishloq</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xo‘jaligida</a:t>
          </a:r>
          <a:r>
            <a:rPr lang="en-US" sz="2100" b="1" i="0" kern="1200" dirty="0" smtClean="0">
              <a:solidFill>
                <a:schemeClr val="bg1"/>
              </a:solidFill>
              <a:latin typeface="Times New Roman" panose="02020603050405020304" pitchFamily="18" charset="0"/>
              <a:cs typeface="Times New Roman" panose="02020603050405020304" pitchFamily="18" charset="0"/>
            </a:rPr>
            <a:t> 2,1 </a:t>
          </a:r>
          <a:r>
            <a:rPr lang="en-US" sz="2100" b="1" i="0" kern="1200" dirty="0" err="1" smtClean="0">
              <a:solidFill>
                <a:schemeClr val="bg1"/>
              </a:solidFill>
              <a:latin typeface="Times New Roman" panose="02020603050405020304" pitchFamily="18" charset="0"/>
              <a:cs typeface="Times New Roman" panose="02020603050405020304" pitchFamily="18" charset="0"/>
            </a:rPr>
            <a:t>mln</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investitsiya</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loyihalari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va</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sanoatda</a:t>
          </a:r>
          <a:r>
            <a:rPr lang="en-US" sz="2100" b="1" i="0" kern="1200" dirty="0" smtClean="0">
              <a:solidFill>
                <a:schemeClr val="bg1"/>
              </a:solidFill>
              <a:latin typeface="Times New Roman" panose="02020603050405020304" pitchFamily="18" charset="0"/>
              <a:cs typeface="Times New Roman" panose="02020603050405020304" pitchFamily="18" charset="0"/>
            </a:rPr>
            <a:t> 250 </a:t>
          </a:r>
          <a:r>
            <a:rPr lang="en-US" sz="2100" b="1" i="0" kern="1200" dirty="0" err="1" smtClean="0">
              <a:solidFill>
                <a:schemeClr val="bg1"/>
              </a:solidFill>
              <a:latin typeface="Times New Roman" panose="02020603050405020304" pitchFamily="18" charset="0"/>
              <a:cs typeface="Times New Roman" panose="02020603050405020304" pitchFamily="18" charset="0"/>
            </a:rPr>
            <a:t>ming</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qurilishda</a:t>
          </a:r>
          <a:r>
            <a:rPr lang="en-US" sz="2100" b="1" i="0" kern="1200" dirty="0" smtClean="0">
              <a:solidFill>
                <a:schemeClr val="bg1"/>
              </a:solidFill>
              <a:latin typeface="Times New Roman" panose="02020603050405020304" pitchFamily="18" charset="0"/>
              <a:cs typeface="Times New Roman" panose="02020603050405020304" pitchFamily="18" charset="0"/>
            </a:rPr>
            <a:t> 140 </a:t>
          </a:r>
          <a:r>
            <a:rPr lang="en-US" sz="2100" b="1" i="0" kern="1200" dirty="0" err="1" smtClean="0">
              <a:solidFill>
                <a:schemeClr val="bg1"/>
              </a:solidFill>
              <a:latin typeface="Times New Roman" panose="02020603050405020304" pitchFamily="18" charset="0"/>
              <a:cs typeface="Times New Roman" panose="02020603050405020304" pitchFamily="18" charset="0"/>
            </a:rPr>
            <a:t>ming</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ish</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joyi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yaratish</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imkoniyati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bor</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deya</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ta’kidlandi</a:t>
          </a:r>
          <a:r>
            <a:rPr lang="en-US" sz="2100" b="1" i="0" kern="1200" dirty="0" smtClean="0">
              <a:solidFill>
                <a:schemeClr val="bg1"/>
              </a:solidFill>
              <a:latin typeface="Times New Roman" panose="02020603050405020304" pitchFamily="18" charset="0"/>
              <a:cs typeface="Times New Roman" panose="02020603050405020304" pitchFamily="18" charset="0"/>
            </a:rPr>
            <a:t> </a:t>
          </a:r>
          <a:r>
            <a:rPr lang="en-US" sz="2100" b="1" i="0" kern="1200" dirty="0" err="1" smtClean="0">
              <a:solidFill>
                <a:schemeClr val="bg1"/>
              </a:solidFill>
              <a:latin typeface="Times New Roman" panose="02020603050405020304" pitchFamily="18" charset="0"/>
              <a:cs typeface="Times New Roman" panose="02020603050405020304" pitchFamily="18" charset="0"/>
            </a:rPr>
            <a:t>taqdimotda</a:t>
          </a:r>
          <a:r>
            <a:rPr lang="en-US" sz="2100" b="0" i="0" kern="1200" dirty="0" smtClean="0"/>
            <a:t>.</a:t>
          </a:r>
          <a:endParaRPr lang="ru-RU" sz="2100" kern="1200" dirty="0">
            <a:solidFill>
              <a:schemeClr val="bg1"/>
            </a:solidFill>
            <a:latin typeface="Times New Roman" panose="02020603050405020304" pitchFamily="18" charset="0"/>
            <a:cs typeface="Times New Roman" panose="02020603050405020304" pitchFamily="18" charset="0"/>
          </a:endParaRPr>
        </a:p>
      </dsp:txBody>
      <dsp:txXfrm>
        <a:off x="1983062" y="3960159"/>
        <a:ext cx="6730725" cy="2403053"/>
      </dsp:txXfrm>
    </dsp:sp>
    <dsp:sp modelId="{5045C805-4473-453B-B23B-42BEF880BF24}">
      <dsp:nvSpPr>
        <dsp:cNvPr id="0" name=""/>
        <dsp:cNvSpPr/>
      </dsp:nvSpPr>
      <dsp:spPr>
        <a:xfrm>
          <a:off x="240305" y="4608239"/>
          <a:ext cx="1742757" cy="1470764"/>
        </a:xfrm>
        <a:prstGeom prst="roundRect">
          <a:avLst>
            <a:gd name="adj" fmla="val 10000"/>
          </a:avLst>
        </a:prstGeom>
        <a:solidFill>
          <a:schemeClr val="accent6"/>
        </a:solidFill>
        <a:ln w="19050" cap="rnd"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2A098-06BD-4863-AF60-23474C2DD527}">
      <dsp:nvSpPr>
        <dsp:cNvPr id="0" name=""/>
        <dsp:cNvSpPr/>
      </dsp:nvSpPr>
      <dsp:spPr>
        <a:xfrm>
          <a:off x="0" y="48415"/>
          <a:ext cx="8352928" cy="2012400"/>
        </a:xfrm>
        <a:prstGeom prst="roundRect">
          <a:avLst/>
        </a:prstGeom>
        <a:solidFill>
          <a:srgbClr val="FFFF99"/>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uz-Latn-UZ" sz="2400" b="1" kern="1200" dirty="0" smtClean="0">
              <a:solidFill>
                <a:srgbClr val="FF0000"/>
              </a:solidFill>
              <a:latin typeface="Times New Roman" panose="02020603050405020304" pitchFamily="18" charset="0"/>
              <a:cs typeface="Times New Roman" panose="02020603050405020304" pitchFamily="18" charset="0"/>
            </a:rPr>
            <a:t>“</a:t>
          </a:r>
          <a:r>
            <a:rPr lang="uz-Cyrl-UZ" sz="2400" b="1" kern="1200" dirty="0" smtClean="0">
              <a:solidFill>
                <a:srgbClr val="FF0000"/>
              </a:solidFill>
              <a:latin typeface="Times New Roman" panose="02020603050405020304" pitchFamily="18" charset="0"/>
              <a:cs typeface="Times New Roman" panose="02020603050405020304" pitchFamily="18" charset="0"/>
            </a:rPr>
            <a:t>Infratuzilma</a:t>
          </a:r>
          <a:r>
            <a:rPr lang="uz-Latn-UZ" sz="2400" b="1" kern="1200" dirty="0" smtClean="0">
              <a:solidFill>
                <a:srgbClr val="FF0000"/>
              </a:solidFill>
              <a:latin typeface="Times New Roman" panose="02020603050405020304" pitchFamily="18" charset="0"/>
              <a:cs typeface="Times New Roman" panose="02020603050405020304" pitchFamily="18" charset="0"/>
            </a:rPr>
            <a:t>”</a:t>
          </a:r>
          <a:r>
            <a:rPr lang="uz-Cyrl-UZ" sz="2400" b="1" kern="1200" dirty="0" smtClean="0">
              <a:solidFill>
                <a:srgbClr val="FF0000"/>
              </a:solidFill>
              <a:latin typeface="Times New Roman" panose="02020603050405020304" pitchFamily="18" charset="0"/>
              <a:cs typeface="Times New Roman" panose="02020603050405020304" pitchFamily="18" charset="0"/>
            </a:rPr>
            <a:t> </a:t>
          </a:r>
          <a:r>
            <a:rPr lang="uz-Cyrl-UZ" sz="2400" kern="1200" dirty="0" smtClean="0">
              <a:latin typeface="Times New Roman" panose="02020603050405020304" pitchFamily="18" charset="0"/>
              <a:cs typeface="Times New Roman" panose="02020603050405020304" pitchFamily="18" charset="0"/>
            </a:rPr>
            <a:t>atamasi ilk bor bir necha ilmiy maktablarning izlanishlarida qo‘llanilgan va an</a:t>
          </a:r>
          <a:r>
            <a:rPr lang="uz-Latn-UZ" sz="2400" kern="1200" dirty="0" smtClean="0">
              <a:latin typeface="Times New Roman" panose="02020603050405020304" pitchFamily="18" charset="0"/>
              <a:cs typeface="Times New Roman" panose="02020603050405020304" pitchFamily="18" charset="0"/>
            </a:rPr>
            <a:t>’</a:t>
          </a:r>
          <a:r>
            <a:rPr lang="uz-Cyrl-UZ" sz="2400" kern="1200" dirty="0" smtClean="0">
              <a:latin typeface="Times New Roman" panose="02020603050405020304" pitchFamily="18" charset="0"/>
              <a:cs typeface="Times New Roman" panose="02020603050405020304" pitchFamily="18" charset="0"/>
            </a:rPr>
            <a:t>anaviy ravishda uning kelib chiqishini izohlashning bir nechta yo‘nalishlari mavjud. Ba’zi birlari infratuzilmaning vujudga kelishini qurilish ishlab chiqarishi bilan bog‘laydi, uni tuzilmaning poydevori deb hisoblaydi. </a:t>
          </a:r>
          <a:endParaRPr lang="ru-RU" sz="2400" kern="1200" dirty="0">
            <a:latin typeface="Times New Roman" panose="02020603050405020304" pitchFamily="18" charset="0"/>
            <a:cs typeface="Times New Roman" panose="02020603050405020304" pitchFamily="18" charset="0"/>
          </a:endParaRPr>
        </a:p>
      </dsp:txBody>
      <dsp:txXfrm>
        <a:off x="98237" y="146652"/>
        <a:ext cx="8156454" cy="1815926"/>
      </dsp:txXfrm>
    </dsp:sp>
    <dsp:sp modelId="{32B8BBEF-DB88-4067-B736-5F97BFFF2807}">
      <dsp:nvSpPr>
        <dsp:cNvPr id="0" name=""/>
        <dsp:cNvSpPr/>
      </dsp:nvSpPr>
      <dsp:spPr>
        <a:xfrm>
          <a:off x="0" y="2075215"/>
          <a:ext cx="8352928" cy="1826232"/>
        </a:xfrm>
        <a:prstGeom prst="roundRect">
          <a:avLst/>
        </a:prstGeom>
        <a:solidFill>
          <a:srgbClr val="FFFF99"/>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uz-Cyrl-UZ" sz="2400" kern="1200" dirty="0" smtClean="0">
              <a:latin typeface="Times New Roman" panose="02020603050405020304" pitchFamily="18" charset="0"/>
              <a:cs typeface="Times New Roman" panose="02020603050405020304" pitchFamily="18" charset="0"/>
            </a:rPr>
            <a:t>Ilmiy maktablarning  yo‘nalishlaridan biri  infratuzilma atamasining kelib chiqishini harbiy kompaniyalarning tashkil etilishini muvaffaqiyatli harbiy operatsiyalarni ta</a:t>
          </a:r>
          <a:r>
            <a:rPr lang="uz-Latn-UZ" sz="2400" kern="1200" dirty="0" smtClean="0">
              <a:latin typeface="Times New Roman" panose="02020603050405020304" pitchFamily="18" charset="0"/>
              <a:cs typeface="Times New Roman" panose="02020603050405020304" pitchFamily="18" charset="0"/>
            </a:rPr>
            <a:t>’</a:t>
          </a:r>
          <a:r>
            <a:rPr lang="uz-Cyrl-UZ" sz="2400" kern="1200" dirty="0" smtClean="0">
              <a:latin typeface="Times New Roman" panose="02020603050405020304" pitchFamily="18" charset="0"/>
              <a:cs typeface="Times New Roman" panose="02020603050405020304" pitchFamily="18" charset="0"/>
            </a:rPr>
            <a:t>minlaydigan tuzilmalar va aloqa vositalari majmuasi sifatida ko‘rib chiqadi. </a:t>
          </a:r>
          <a:endParaRPr lang="ru-RU" sz="2400" kern="1200" dirty="0">
            <a:latin typeface="Times New Roman" panose="02020603050405020304" pitchFamily="18" charset="0"/>
            <a:cs typeface="Times New Roman" panose="02020603050405020304" pitchFamily="18" charset="0"/>
          </a:endParaRPr>
        </a:p>
      </dsp:txBody>
      <dsp:txXfrm>
        <a:off x="89149" y="2164364"/>
        <a:ext cx="8174630" cy="1647934"/>
      </dsp:txXfrm>
    </dsp:sp>
    <dsp:sp modelId="{4A9C5CE8-7031-402B-BDF5-765991984B84}">
      <dsp:nvSpPr>
        <dsp:cNvPr id="0" name=""/>
        <dsp:cNvSpPr/>
      </dsp:nvSpPr>
      <dsp:spPr>
        <a:xfrm>
          <a:off x="0" y="3915848"/>
          <a:ext cx="8352928" cy="2012400"/>
        </a:xfrm>
        <a:prstGeom prst="roundRect">
          <a:avLst/>
        </a:prstGeom>
        <a:solidFill>
          <a:srgbClr val="FFFF99"/>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uz-Cyrl-UZ" sz="2400" kern="1200" dirty="0" smtClean="0">
              <a:latin typeface="Times New Roman" panose="02020603050405020304" pitchFamily="18" charset="0"/>
              <a:cs typeface="Times New Roman" panose="02020603050405020304" pitchFamily="18" charset="0"/>
            </a:rPr>
            <a:t>XX asrning 50-yillari o‘rtalarida “</a:t>
          </a:r>
          <a:r>
            <a:rPr lang="uz-Latn-UZ" sz="2400" kern="1200" dirty="0" smtClean="0">
              <a:latin typeface="Times New Roman" panose="02020603050405020304" pitchFamily="18" charset="0"/>
              <a:cs typeface="Times New Roman" panose="02020603050405020304" pitchFamily="18" charset="0"/>
            </a:rPr>
            <a:t>i</a:t>
          </a:r>
          <a:r>
            <a:rPr lang="uz-Cyrl-UZ" sz="2400" kern="1200" dirty="0" smtClean="0">
              <a:latin typeface="Times New Roman" panose="02020603050405020304" pitchFamily="18" charset="0"/>
              <a:cs typeface="Times New Roman" panose="02020603050405020304" pitchFamily="18" charset="0"/>
            </a:rPr>
            <a:t>nfratuzilma” atamasining iqtisodiy adabiyotlarda paydo bo‘lishi avstriyalik iqtisodchi </a:t>
          </a:r>
          <a:r>
            <a:rPr lang="uz-Cyrl-UZ" sz="2400" kern="1200" dirty="0" smtClean="0">
              <a:solidFill>
                <a:srgbClr val="FF0000"/>
              </a:solidFill>
              <a:latin typeface="Times New Roman" panose="02020603050405020304" pitchFamily="18" charset="0"/>
              <a:cs typeface="Times New Roman" panose="02020603050405020304" pitchFamily="18" charset="0"/>
            </a:rPr>
            <a:t>P.Rozenshteyn-Rodan</a:t>
          </a:r>
          <a:r>
            <a:rPr lang="uz-Cyrl-UZ" sz="2400" kern="1200" dirty="0" smtClean="0">
              <a:latin typeface="Times New Roman" panose="02020603050405020304" pitchFamily="18" charset="0"/>
              <a:cs typeface="Times New Roman" panose="02020603050405020304" pitchFamily="18" charset="0"/>
            </a:rPr>
            <a:t> nomi bilan bog‘liq bo‘lib, u infratuzilmani “iqtisodiyotning asosiy tarmoqlarida xususiy tadbirkorlikning qulay rivojlanishini ta’minlaydigan va aholi ehtiyojlarini qondiradigan umumiy shart-sharoitlar majmui” deb tushungan</a:t>
          </a:r>
          <a:endParaRPr lang="ru-RU" sz="2400" kern="1200" dirty="0">
            <a:latin typeface="Times New Roman" panose="02020603050405020304" pitchFamily="18" charset="0"/>
            <a:cs typeface="Times New Roman" panose="02020603050405020304" pitchFamily="18" charset="0"/>
          </a:endParaRPr>
        </a:p>
      </dsp:txBody>
      <dsp:txXfrm>
        <a:off x="98237" y="4014085"/>
        <a:ext cx="8156454" cy="18159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69289-F867-4690-A4A2-E0520835422E}">
      <dsp:nvSpPr>
        <dsp:cNvPr id="0" name=""/>
        <dsp:cNvSpPr/>
      </dsp:nvSpPr>
      <dsp:spPr>
        <a:xfrm>
          <a:off x="0" y="516803"/>
          <a:ext cx="4882142" cy="4882142"/>
        </a:xfrm>
        <a:prstGeom prst="pie">
          <a:avLst>
            <a:gd name="adj1" fmla="val 5400000"/>
            <a:gd name="adj2" fmla="val 16200000"/>
          </a:avLst>
        </a:prstGeom>
        <a:gradFill rotWithShape="1">
          <a:gsLst>
            <a:gs pos="0">
              <a:schemeClr val="accent2">
                <a:tint val="64000"/>
                <a:lumMod val="118000"/>
              </a:schemeClr>
            </a:gs>
            <a:gs pos="100000">
              <a:schemeClr val="accent2">
                <a:tint val="92000"/>
                <a:alpha val="100000"/>
                <a:lumMod val="110000"/>
              </a:schemeClr>
            </a:gs>
          </a:gsLst>
          <a:lin ang="5400000" scaled="0"/>
        </a:gradFill>
        <a:ln w="9525" cap="rnd"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sp>
    <dsp:sp modelId="{D2AC1348-C15E-4A31-82AB-C7E956193FC7}">
      <dsp:nvSpPr>
        <dsp:cNvPr id="0" name=""/>
        <dsp:cNvSpPr/>
      </dsp:nvSpPr>
      <dsp:spPr>
        <a:xfrm>
          <a:off x="2441071" y="516803"/>
          <a:ext cx="5695832" cy="488214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i="0" kern="1200" dirty="0" err="1" smtClean="0">
              <a:solidFill>
                <a:srgbClr val="FF0000"/>
              </a:solidFill>
              <a:latin typeface="Times New Roman" panose="02020603050405020304" pitchFamily="18" charset="0"/>
              <a:cs typeface="Times New Roman" panose="02020603050405020304" pitchFamily="18" charset="0"/>
            </a:rPr>
            <a:t>Bozor</a:t>
          </a:r>
          <a:r>
            <a:rPr lang="en-US" sz="3600" b="1" i="0" kern="1200" dirty="0" smtClean="0">
              <a:solidFill>
                <a:srgbClr val="FF0000"/>
              </a:solidFill>
              <a:latin typeface="Times New Roman" panose="02020603050405020304" pitchFamily="18" charset="0"/>
              <a:cs typeface="Times New Roman" panose="02020603050405020304" pitchFamily="18" charset="0"/>
            </a:rPr>
            <a:t> </a:t>
          </a:r>
          <a:r>
            <a:rPr lang="en-US" sz="3600" b="1" i="0" kern="1200" dirty="0" err="1" smtClean="0">
              <a:solidFill>
                <a:srgbClr val="FF0000"/>
              </a:solidFill>
              <a:latin typeface="Times New Roman" panose="02020603050405020304" pitchFamily="18" charset="0"/>
              <a:cs typeface="Times New Roman" panose="02020603050405020304" pitchFamily="18" charset="0"/>
            </a:rPr>
            <a:t>infratuzilmasining</a:t>
          </a:r>
          <a:r>
            <a:rPr lang="en-US" sz="3600" b="1" i="0" kern="1200" dirty="0" smtClean="0">
              <a:solidFill>
                <a:srgbClr val="FF0000"/>
              </a:solidFill>
              <a:latin typeface="Times New Roman" panose="02020603050405020304" pitchFamily="18" charset="0"/>
              <a:cs typeface="Times New Roman" panose="02020603050405020304" pitchFamily="18" charset="0"/>
            </a:rPr>
            <a:t> </a:t>
          </a:r>
          <a:r>
            <a:rPr lang="en-US" sz="3600" b="1" i="0" kern="1200" dirty="0" err="1" smtClean="0">
              <a:solidFill>
                <a:srgbClr val="FF0000"/>
              </a:solidFill>
              <a:latin typeface="Times New Roman" panose="02020603050405020304" pitchFamily="18" charset="0"/>
              <a:cs typeface="Times New Roman" panose="02020603050405020304" pitchFamily="18" charset="0"/>
            </a:rPr>
            <a:t>maqsadi</a:t>
          </a:r>
          <a:r>
            <a:rPr lang="en-US" sz="3600" b="1" i="0" kern="1200" dirty="0" smtClean="0">
              <a:solidFill>
                <a:srgbClr val="FF0000"/>
              </a:solidFill>
              <a:latin typeface="Times New Roman" panose="02020603050405020304" pitchFamily="18" charset="0"/>
              <a:cs typeface="Times New Roman" panose="02020603050405020304" pitchFamily="18" charset="0"/>
            </a:rPr>
            <a:t> </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bu</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cheklangan</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to‘lovga</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qobil</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talab</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sharoitida</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bozor</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ishtirokchilari</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manfaatlari</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muvozanatini</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ta’minlash</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borasidagi</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kelishuv</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asosida</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foydasini</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maksimallashtirishdan</a:t>
          </a:r>
          <a:r>
            <a:rPr lang="en-US" sz="3600" b="0" i="0" kern="1200" dirty="0" smtClean="0">
              <a:latin typeface="Times New Roman" panose="02020603050405020304" pitchFamily="18" charset="0"/>
              <a:cs typeface="Times New Roman" panose="02020603050405020304" pitchFamily="18" charset="0"/>
            </a:rPr>
            <a:t> </a:t>
          </a:r>
          <a:r>
            <a:rPr lang="en-US" sz="3600" b="0" i="0" kern="1200" dirty="0" err="1" smtClean="0">
              <a:latin typeface="Times New Roman" panose="02020603050405020304" pitchFamily="18" charset="0"/>
              <a:cs typeface="Times New Roman" panose="02020603050405020304" pitchFamily="18" charset="0"/>
            </a:rPr>
            <a:t>iborat</a:t>
          </a:r>
          <a:r>
            <a:rPr lang="en-US" sz="3600" b="0" i="0" kern="1200" dirty="0" smtClean="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dsp:txBody>
      <dsp:txXfrm>
        <a:off x="2441071" y="516803"/>
        <a:ext cx="5695832" cy="4882142"/>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1326808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3200701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3495497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9725089-538A-417F-BE77-C8B323C1A615}" type="datetimeFigureOut">
              <a:rPr lang="ru-RU" smtClean="0"/>
              <a:t>пн 02.09.24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1020155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9725089-538A-417F-BE77-C8B323C1A615}" type="datetimeFigureOut">
              <a:rPr lang="ru-RU" smtClean="0"/>
              <a:t>пн 02.09.24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3565460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1288184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73616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323817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9725089-538A-417F-BE77-C8B323C1A615}" type="datetimeFigureOut">
              <a:rPr lang="ru-RU" smtClean="0"/>
              <a:t>пн 02.09.24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3014030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9725089-538A-417F-BE77-C8B323C1A615}" type="datetimeFigureOut">
              <a:rPr lang="ru-RU" smtClean="0"/>
              <a:t>пн 02.09.24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2054481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4277365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001287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731983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4247328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3457069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2963954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725089-538A-417F-BE77-C8B323C1A615}" type="datetimeFigureOut">
              <a:rPr lang="ru-RU" smtClean="0"/>
              <a:t>пн 02.09.24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DC0C55-54BE-4092-AFFC-DFB913F62239}" type="slidenum">
              <a:rPr lang="ru-RU" smtClean="0"/>
              <a:t>‹#›</a:t>
            </a:fld>
            <a:endParaRPr lang="ru-RU"/>
          </a:p>
        </p:txBody>
      </p:sp>
    </p:spTree>
    <p:extLst>
      <p:ext uri="{BB962C8B-B14F-4D97-AF65-F5344CB8AC3E}">
        <p14:creationId xmlns:p14="http://schemas.microsoft.com/office/powerpoint/2010/main" val="742761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9725089-538A-417F-BE77-C8B323C1A615}" type="datetimeFigureOut">
              <a:rPr lang="ru-RU" smtClean="0"/>
              <a:t>пн 02.09.24</a:t>
            </a:fld>
            <a:endParaRPr lang="ru-RU"/>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8DDC0C55-54BE-4092-AFFC-DFB913F62239}" type="slidenum">
              <a:rPr lang="ru-RU" smtClean="0"/>
              <a:t>‹#›</a:t>
            </a:fld>
            <a:endParaRPr lang="ru-RU"/>
          </a:p>
        </p:txBody>
      </p:sp>
    </p:spTree>
    <p:extLst>
      <p:ext uri="{BB962C8B-B14F-4D97-AF65-F5344CB8AC3E}">
        <p14:creationId xmlns:p14="http://schemas.microsoft.com/office/powerpoint/2010/main" val="10165526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president.uz/uz/lists/view/697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ая выноска 4"/>
          <p:cNvSpPr/>
          <p:nvPr/>
        </p:nvSpPr>
        <p:spPr>
          <a:xfrm>
            <a:off x="539552" y="404664"/>
            <a:ext cx="8136904" cy="5688632"/>
          </a:xfrm>
          <a:prstGeom prst="wedgeRect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z-Latn-UZ" sz="3200" b="1" dirty="0" smtClean="0">
              <a:solidFill>
                <a:schemeClr val="bg1"/>
              </a:solidFill>
              <a:latin typeface="Times New Roman" pitchFamily="18" charset="0"/>
              <a:cs typeface="Times New Roman" pitchFamily="18" charset="0"/>
            </a:endParaRPr>
          </a:p>
          <a:p>
            <a:pPr algn="ctr"/>
            <a:endParaRPr lang="uz-Latn-UZ" sz="3200" b="1" dirty="0">
              <a:solidFill>
                <a:schemeClr val="bg1"/>
              </a:solidFill>
              <a:latin typeface="Times New Roman" pitchFamily="18" charset="0"/>
              <a:cs typeface="Times New Roman" pitchFamily="18" charset="0"/>
            </a:endParaRPr>
          </a:p>
          <a:p>
            <a:pPr algn="ctr"/>
            <a:endParaRPr lang="uz-Latn-UZ" sz="3200" b="1" dirty="0" smtClean="0">
              <a:solidFill>
                <a:schemeClr val="bg1"/>
              </a:solidFill>
              <a:latin typeface="Times New Roman" pitchFamily="18" charset="0"/>
              <a:cs typeface="Times New Roman" pitchFamily="18" charset="0"/>
            </a:endParaRPr>
          </a:p>
          <a:p>
            <a:pPr algn="ctr"/>
            <a:endParaRPr lang="uz-Latn-UZ" sz="3200" b="1" dirty="0">
              <a:solidFill>
                <a:schemeClr val="bg1"/>
              </a:solidFill>
              <a:latin typeface="Times New Roman" pitchFamily="18" charset="0"/>
              <a:cs typeface="Times New Roman" pitchFamily="18" charset="0"/>
            </a:endParaRPr>
          </a:p>
          <a:p>
            <a:pPr algn="ctr"/>
            <a:r>
              <a:rPr lang="uz-Cyrl-UZ" sz="4000" b="1" dirty="0" smtClean="0">
                <a:solidFill>
                  <a:schemeClr val="bg1"/>
                </a:solidFill>
                <a:latin typeface="Times New Roman" pitchFamily="18" charset="0"/>
                <a:cs typeface="Times New Roman" pitchFamily="18" charset="0"/>
              </a:rPr>
              <a:t>1-mavzu</a:t>
            </a:r>
            <a:r>
              <a:rPr lang="uz-Cyrl-UZ" sz="4000" b="1" dirty="0">
                <a:solidFill>
                  <a:schemeClr val="bg1"/>
                </a:solidFill>
                <a:latin typeface="Times New Roman" pitchFamily="18" charset="0"/>
                <a:cs typeface="Times New Roman" pitchFamily="18" charset="0"/>
              </a:rPr>
              <a:t>. </a:t>
            </a:r>
            <a:r>
              <a:rPr lang="uz-Cyrl-UZ" sz="4000" b="1" dirty="0" smtClean="0">
                <a:solidFill>
                  <a:schemeClr val="bg1"/>
                </a:solidFill>
                <a:latin typeface="Times New Roman" pitchFamily="18" charset="0"/>
                <a:cs typeface="Times New Roman" pitchFamily="18" charset="0"/>
              </a:rPr>
              <a:t>“</a:t>
            </a:r>
            <a:r>
              <a:rPr lang="uz-Latn-UZ" sz="4000" b="1" dirty="0" smtClean="0">
                <a:solidFill>
                  <a:schemeClr val="bg1"/>
                </a:solidFill>
                <a:latin typeface="Times New Roman" pitchFamily="18" charset="0"/>
                <a:cs typeface="Times New Roman" pitchFamily="18" charset="0"/>
              </a:rPr>
              <a:t>Bozor i</a:t>
            </a:r>
            <a:r>
              <a:rPr lang="uz-Cyrl-UZ" sz="4000" b="1" dirty="0" smtClean="0">
                <a:solidFill>
                  <a:schemeClr val="bg1"/>
                </a:solidFill>
                <a:latin typeface="Times New Roman" pitchFamily="18" charset="0"/>
                <a:cs typeface="Times New Roman" pitchFamily="18" charset="0"/>
              </a:rPr>
              <a:t>nfratuzilma</a:t>
            </a:r>
            <a:r>
              <a:rPr lang="uz-Latn-UZ" sz="4000" b="1" dirty="0" smtClean="0">
                <a:solidFill>
                  <a:schemeClr val="bg1"/>
                </a:solidFill>
                <a:latin typeface="Times New Roman" pitchFamily="18" charset="0"/>
                <a:cs typeface="Times New Roman" pitchFamily="18" charset="0"/>
              </a:rPr>
              <a:t>si</a:t>
            </a:r>
            <a:r>
              <a:rPr lang="uz-Cyrl-UZ" sz="4000" b="1" dirty="0" smtClean="0">
                <a:solidFill>
                  <a:schemeClr val="bg1"/>
                </a:solidFill>
                <a:latin typeface="Times New Roman" pitchFamily="18" charset="0"/>
                <a:cs typeface="Times New Roman" pitchFamily="18" charset="0"/>
              </a:rPr>
              <a:t>” </a:t>
            </a:r>
            <a:r>
              <a:rPr lang="uz-Cyrl-UZ" sz="4000" b="1" dirty="0">
                <a:solidFill>
                  <a:schemeClr val="bg1"/>
                </a:solidFill>
                <a:latin typeface="Times New Roman" pitchFamily="18" charset="0"/>
                <a:cs typeface="Times New Roman" pitchFamily="18" charset="0"/>
              </a:rPr>
              <a:t>fanining </a:t>
            </a:r>
            <a:r>
              <a:rPr lang="uz-Cyrl-UZ" sz="4000" b="1" dirty="0" smtClean="0">
                <a:solidFill>
                  <a:schemeClr val="bg1"/>
                </a:solidFill>
                <a:latin typeface="Times New Roman" pitchFamily="18" charset="0"/>
                <a:cs typeface="Times New Roman" pitchFamily="18" charset="0"/>
              </a:rPr>
              <a:t>predmeti </a:t>
            </a:r>
            <a:r>
              <a:rPr lang="uz-Cyrl-UZ" sz="4000" b="1" dirty="0">
                <a:solidFill>
                  <a:schemeClr val="bg1"/>
                </a:solidFill>
                <a:latin typeface="Times New Roman" pitchFamily="18" charset="0"/>
                <a:cs typeface="Times New Roman" pitchFamily="18" charset="0"/>
              </a:rPr>
              <a:t>va </a:t>
            </a:r>
            <a:r>
              <a:rPr lang="uz-Cyrl-UZ" sz="4000" b="1" dirty="0" smtClean="0">
                <a:solidFill>
                  <a:schemeClr val="bg1"/>
                </a:solidFill>
                <a:latin typeface="Times New Roman" pitchFamily="18" charset="0"/>
                <a:cs typeface="Times New Roman" pitchFamily="18" charset="0"/>
              </a:rPr>
              <a:t>vazifalari</a:t>
            </a:r>
            <a:endParaRPr lang="uz-Latn-UZ" sz="4000" b="1" dirty="0" smtClean="0">
              <a:solidFill>
                <a:schemeClr val="bg1"/>
              </a:solidFill>
              <a:latin typeface="Times New Roman" pitchFamily="18" charset="0"/>
              <a:cs typeface="Times New Roman" pitchFamily="18" charset="0"/>
            </a:endParaRPr>
          </a:p>
          <a:p>
            <a:pPr algn="ctr"/>
            <a:endParaRPr lang="uz-Latn-UZ" sz="3200" b="1" dirty="0">
              <a:solidFill>
                <a:schemeClr val="bg1"/>
              </a:solidFill>
              <a:latin typeface="Times New Roman" pitchFamily="18" charset="0"/>
              <a:cs typeface="Times New Roman" pitchFamily="18" charset="0"/>
            </a:endParaRPr>
          </a:p>
          <a:p>
            <a:pPr algn="ctr"/>
            <a:endParaRPr lang="uz-Latn-UZ" sz="3200" b="1" dirty="0" smtClean="0">
              <a:solidFill>
                <a:schemeClr val="bg1"/>
              </a:solidFill>
              <a:latin typeface="Times New Roman" pitchFamily="18" charset="0"/>
              <a:cs typeface="Times New Roman" pitchFamily="18" charset="0"/>
            </a:endParaRPr>
          </a:p>
          <a:p>
            <a:pPr algn="ctr"/>
            <a:endParaRPr lang="uz-Latn-UZ" sz="3200" b="1" dirty="0">
              <a:solidFill>
                <a:schemeClr val="bg1"/>
              </a:solidFill>
              <a:latin typeface="Times New Roman" pitchFamily="18" charset="0"/>
              <a:cs typeface="Times New Roman" pitchFamily="18" charset="0"/>
            </a:endParaRPr>
          </a:p>
          <a:p>
            <a:pPr algn="ctr"/>
            <a:endParaRPr lang="uz-Latn-UZ" sz="3200" b="1" dirty="0" smtClean="0">
              <a:solidFill>
                <a:schemeClr val="bg1"/>
              </a:solidFill>
              <a:latin typeface="Times New Roman" pitchFamily="18" charset="0"/>
              <a:cs typeface="Times New Roman" pitchFamily="18" charset="0"/>
            </a:endParaRPr>
          </a:p>
          <a:p>
            <a:pPr algn="ctr"/>
            <a:endParaRPr lang="ru-RU" sz="3200" dirty="0"/>
          </a:p>
        </p:txBody>
      </p:sp>
    </p:spTree>
    <p:extLst>
      <p:ext uri="{BB962C8B-B14F-4D97-AF65-F5344CB8AC3E}">
        <p14:creationId xmlns:p14="http://schemas.microsoft.com/office/powerpoint/2010/main" val="2192663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403223045"/>
              </p:ext>
            </p:extLst>
          </p:nvPr>
        </p:nvGraphicFramePr>
        <p:xfrm>
          <a:off x="395536" y="476672"/>
          <a:ext cx="8208912"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6147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dirty="0"/>
          </a:p>
        </p:txBody>
      </p:sp>
      <p:sp>
        <p:nvSpPr>
          <p:cNvPr id="3" name="Объект 2"/>
          <p:cNvSpPr>
            <a:spLocks noGrp="1"/>
          </p:cNvSpPr>
          <p:nvPr>
            <p:ph idx="1"/>
          </p:nvPr>
        </p:nvSpPr>
        <p:spPr>
          <a:xfrm>
            <a:off x="484710" y="2062322"/>
            <a:ext cx="8191746" cy="4319005"/>
          </a:xfrm>
        </p:spPr>
        <p:style>
          <a:lnRef idx="1">
            <a:schemeClr val="accent6"/>
          </a:lnRef>
          <a:fillRef idx="2">
            <a:schemeClr val="accent6"/>
          </a:fillRef>
          <a:effectRef idx="1">
            <a:schemeClr val="accent6"/>
          </a:effectRef>
          <a:fontRef idx="minor">
            <a:schemeClr val="dk1"/>
          </a:fontRef>
        </p:style>
        <p:txBody>
          <a:bodyPr>
            <a:noAutofit/>
          </a:bodyPr>
          <a:lstStyle/>
          <a:p>
            <a:r>
              <a:rPr lang="uz-Latn-UZ" sz="2800" b="1" dirty="0">
                <a:solidFill>
                  <a:srgbClr val="FF0000"/>
                </a:solidFill>
              </a:rPr>
              <a:t>2023 yilda </a:t>
            </a:r>
            <a:r>
              <a:rPr lang="uz-Latn-UZ" sz="2800" b="1" dirty="0">
                <a:solidFill>
                  <a:schemeClr val="bg1"/>
                </a:solidFill>
              </a:rPr>
              <a:t>O‘zbekistonda yalpi ichki mahsulot 6 foizga o‘sgan. </a:t>
            </a:r>
            <a:r>
              <a:rPr lang="uz-Cyrl-UZ" sz="2800" b="1" dirty="0">
                <a:solidFill>
                  <a:schemeClr val="bg1"/>
                </a:solidFill>
              </a:rPr>
              <a:t>Jumladan, sanoat 6, xizmat k</a:t>
            </a:r>
            <a:r>
              <a:rPr lang="uz-Latn-UZ" sz="2800" b="1" dirty="0">
                <a:solidFill>
                  <a:schemeClr val="bg1"/>
                </a:solidFill>
              </a:rPr>
              <a:t>o‘</a:t>
            </a:r>
            <a:r>
              <a:rPr lang="uz-Cyrl-UZ" sz="2800" b="1" dirty="0">
                <a:solidFill>
                  <a:schemeClr val="bg1"/>
                </a:solidFill>
              </a:rPr>
              <a:t>rsatish 6,8, qurilish 6,4, qishloq x</a:t>
            </a:r>
            <a:r>
              <a:rPr lang="uz-Latn-UZ" sz="2800" b="1" dirty="0">
                <a:solidFill>
                  <a:schemeClr val="bg1"/>
                </a:solidFill>
              </a:rPr>
              <a:t>o‘</a:t>
            </a:r>
            <a:r>
              <a:rPr lang="uz-Cyrl-UZ" sz="2800" b="1" dirty="0">
                <a:solidFill>
                  <a:schemeClr val="bg1"/>
                </a:solidFill>
              </a:rPr>
              <a:t>jaligi 4,1 foiz </a:t>
            </a:r>
            <a:r>
              <a:rPr lang="uz-Latn-UZ" sz="2800" b="1" dirty="0">
                <a:solidFill>
                  <a:schemeClr val="bg1"/>
                </a:solidFill>
                <a:hlinkClick r:id="rId2"/>
              </a:rPr>
              <a:t>o‘</a:t>
            </a:r>
            <a:r>
              <a:rPr lang="uz-Cyrl-UZ" sz="2800" b="1" dirty="0">
                <a:solidFill>
                  <a:schemeClr val="bg1"/>
                </a:solidFill>
                <a:hlinkClick r:id="rId2"/>
              </a:rPr>
              <a:t>sgan.</a:t>
            </a:r>
            <a:r>
              <a:rPr lang="uz-Cyrl-UZ" sz="2800" b="1" dirty="0">
                <a:solidFill>
                  <a:schemeClr val="bg1"/>
                </a:solidFill>
              </a:rPr>
              <a:t> Y</a:t>
            </a:r>
            <a:r>
              <a:rPr lang="uz-Latn-UZ" sz="2800" b="1" dirty="0">
                <a:solidFill>
                  <a:schemeClr val="bg1"/>
                </a:solidFill>
              </a:rPr>
              <a:t>il yakunlari bo‘yicha YaIM o‘sishi kamida 5,6 foiz bo‘lishi kutilayotgani </a:t>
            </a:r>
            <a:r>
              <a:rPr lang="uz-Cyrl-UZ" sz="2800" b="1" dirty="0">
                <a:solidFill>
                  <a:schemeClr val="bg1"/>
                </a:solidFill>
              </a:rPr>
              <a:t>ma’lum qilingandi</a:t>
            </a:r>
            <a:r>
              <a:rPr lang="uz-Cyrl-UZ" sz="2800" b="1" dirty="0" smtClean="0">
                <a:solidFill>
                  <a:schemeClr val="bg1"/>
                </a:solidFill>
              </a:rPr>
              <a:t>.</a:t>
            </a:r>
            <a:endParaRPr lang="uz-Latn-UZ" sz="2800" b="1" dirty="0" smtClean="0">
              <a:solidFill>
                <a:schemeClr val="bg1"/>
              </a:solidFill>
            </a:endParaRPr>
          </a:p>
          <a:p>
            <a:r>
              <a:rPr lang="ru-RU" sz="2800" b="1" dirty="0" smtClean="0">
                <a:solidFill>
                  <a:srgbClr val="FF0000"/>
                </a:solidFill>
              </a:rPr>
              <a:t>2024 </a:t>
            </a:r>
            <a:r>
              <a:rPr lang="en-US" sz="2800" b="1" dirty="0" smtClean="0"/>
              <a:t> </a:t>
            </a:r>
            <a:r>
              <a:rPr lang="en-US" sz="2800" b="1" dirty="0" err="1"/>
              <a:t>yil</a:t>
            </a:r>
            <a:r>
              <a:rPr lang="en-US" sz="2800" b="1" dirty="0"/>
              <a:t> </a:t>
            </a:r>
            <a:r>
              <a:rPr lang="en-US" sz="2800" b="1" dirty="0" err="1"/>
              <a:t>yalpi</a:t>
            </a:r>
            <a:r>
              <a:rPr lang="en-US" sz="2800" b="1" dirty="0"/>
              <a:t> </a:t>
            </a:r>
            <a:r>
              <a:rPr lang="en-US" sz="2800" b="1" dirty="0" err="1"/>
              <a:t>ichki</a:t>
            </a:r>
            <a:r>
              <a:rPr lang="en-US" sz="2800" b="1" dirty="0"/>
              <a:t> </a:t>
            </a:r>
            <a:r>
              <a:rPr lang="en-US" sz="2800" b="1" dirty="0" err="1"/>
              <a:t>mahsulot</a:t>
            </a:r>
            <a:r>
              <a:rPr lang="en-US" sz="2800" b="1" dirty="0"/>
              <a:t> </a:t>
            </a:r>
            <a:r>
              <a:rPr lang="en-US" sz="2800" b="1" dirty="0" err="1"/>
              <a:t>hajmini</a:t>
            </a:r>
            <a:r>
              <a:rPr lang="en-US" sz="2800" b="1" dirty="0"/>
              <a:t> </a:t>
            </a:r>
            <a:r>
              <a:rPr lang="en-US" sz="2800" b="1" dirty="0" err="1"/>
              <a:t>kamida</a:t>
            </a:r>
            <a:r>
              <a:rPr lang="en-US" sz="2800" b="1" dirty="0"/>
              <a:t> 6 </a:t>
            </a:r>
            <a:r>
              <a:rPr lang="en-US" sz="2800" b="1" dirty="0" err="1"/>
              <a:t>foizga</a:t>
            </a:r>
            <a:r>
              <a:rPr lang="en-US" sz="2800" b="1" dirty="0"/>
              <a:t> </a:t>
            </a:r>
            <a:r>
              <a:rPr lang="en-US" sz="2800" b="1" dirty="0" err="1"/>
              <a:t>ko‘paytirib</a:t>
            </a:r>
            <a:r>
              <a:rPr lang="en-US" sz="2800" b="1" dirty="0"/>
              <a:t>, 100 milliard </a:t>
            </a:r>
            <a:r>
              <a:rPr lang="en-US" sz="2800" b="1" dirty="0" err="1"/>
              <a:t>dollarga</a:t>
            </a:r>
            <a:r>
              <a:rPr lang="en-US" sz="2800" b="1" dirty="0"/>
              <a:t> </a:t>
            </a:r>
            <a:r>
              <a:rPr lang="en-US" sz="2800" b="1" dirty="0" err="1"/>
              <a:t>yetkazish</a:t>
            </a:r>
            <a:r>
              <a:rPr lang="en-US" sz="2800" b="1" dirty="0"/>
              <a:t> </a:t>
            </a:r>
            <a:r>
              <a:rPr lang="en-US" sz="2800" b="1" dirty="0" err="1"/>
              <a:t>maqsad</a:t>
            </a:r>
            <a:r>
              <a:rPr lang="en-US" sz="2800" b="1" dirty="0"/>
              <a:t> </a:t>
            </a:r>
            <a:r>
              <a:rPr lang="en-US" sz="2800" b="1" dirty="0" err="1"/>
              <a:t>qilingan</a:t>
            </a:r>
            <a:r>
              <a:rPr lang="en-US" sz="2800" b="1" dirty="0"/>
              <a:t>. </a:t>
            </a:r>
            <a:endParaRPr lang="ru-RU" sz="1800" b="1" dirty="0">
              <a:latin typeface="Times New Roman" pitchFamily="18" charset="0"/>
              <a:cs typeface="Times New Roman" pitchFamily="18" charset="0"/>
            </a:endParaRPr>
          </a:p>
        </p:txBody>
      </p:sp>
      <p:sp>
        <p:nvSpPr>
          <p:cNvPr id="5" name="Стрелка вправо 4"/>
          <p:cNvSpPr/>
          <p:nvPr/>
        </p:nvSpPr>
        <p:spPr>
          <a:xfrm>
            <a:off x="395536" y="73483"/>
            <a:ext cx="7585616" cy="1988840"/>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lvl="0" algn="ctr"/>
            <a:r>
              <a:rPr lang="en-US" sz="2200" b="1" dirty="0" smtClean="0">
                <a:solidFill>
                  <a:schemeClr val="bg1"/>
                </a:solidFill>
                <a:latin typeface="Times New Roman" pitchFamily="18" charset="0"/>
                <a:cs typeface="Times New Roman" pitchFamily="18" charset="0"/>
              </a:rPr>
              <a:t>1.</a:t>
            </a:r>
            <a:r>
              <a:rPr lang="uz-Cyrl-UZ" sz="2200" b="1" dirty="0" smtClean="0"/>
              <a:t> </a:t>
            </a:r>
            <a:r>
              <a:rPr lang="uz-Cyrl-UZ" sz="2200" b="1" dirty="0">
                <a:solidFill>
                  <a:schemeClr val="bg1"/>
                </a:solidFill>
              </a:rPr>
              <a:t>2024 yilda makroiqtisodiy barqarorlik va iqtisodiy rivojlanishni ta’minlash bo‘yicha ustuvor vazifalar</a:t>
            </a:r>
            <a:endParaRPr lang="ru-RU" sz="2200" dirty="0"/>
          </a:p>
          <a:p>
            <a:pPr algn="ctr"/>
            <a:endParaRPr lang="ru-RU" dirty="0">
              <a:solidFill>
                <a:schemeClr val="bg1"/>
              </a:solidFill>
            </a:endParaRPr>
          </a:p>
        </p:txBody>
      </p:sp>
    </p:spTree>
    <p:extLst>
      <p:ext uri="{BB962C8B-B14F-4D97-AF65-F5344CB8AC3E}">
        <p14:creationId xmlns:p14="http://schemas.microsoft.com/office/powerpoint/2010/main" val="2521801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272014716"/>
              </p:ext>
            </p:extLst>
          </p:nvPr>
        </p:nvGraphicFramePr>
        <p:xfrm>
          <a:off x="467544" y="332657"/>
          <a:ext cx="828092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1300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5969319"/>
              </p:ext>
            </p:extLst>
          </p:nvPr>
        </p:nvGraphicFramePr>
        <p:xfrm>
          <a:off x="250825" y="188913"/>
          <a:ext cx="8713788" cy="655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116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альтернативный процесс 3"/>
          <p:cNvSpPr/>
          <p:nvPr/>
        </p:nvSpPr>
        <p:spPr>
          <a:xfrm>
            <a:off x="611560" y="404664"/>
            <a:ext cx="8208912" cy="6120680"/>
          </a:xfrm>
          <a:prstGeom prst="flowChartAlternateProcess">
            <a:avLst/>
          </a:prstGeom>
          <a:solidFill>
            <a:schemeClr val="tx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uz-Cyrl-UZ" sz="2600" b="1" dirty="0">
                <a:solidFill>
                  <a:srgbClr val="FF0000"/>
                </a:solidFill>
                <a:latin typeface="Times New Roman" pitchFamily="18" charset="0"/>
                <a:cs typeface="Times New Roman" pitchFamily="18" charset="0"/>
              </a:rPr>
              <a:t>Infratuzilma iqtisodiyoti fanining maqsadi-  </a:t>
            </a:r>
            <a:r>
              <a:rPr lang="uz-Cyrl-UZ" sz="2600" dirty="0">
                <a:solidFill>
                  <a:schemeClr val="bg1"/>
                </a:solidFill>
                <a:latin typeface="Times New Roman" pitchFamily="18" charset="0"/>
                <a:cs typeface="Times New Roman" pitchFamily="18" charset="0"/>
              </a:rPr>
              <a:t>infratuzilma tushunchasi va turlari, iqtisodiy faoliyat va ishlab chiqarish, iqtisodiy mexanizm va tizimlar samaradorligini oshirish muammolari, respublika iqtisodiyoti infratuzilmasini chuqurroq  o’rganib kelgusida mustaqil mehnat faoliyatida amaliy professional bilimni shakllantirishga yo’naltirishdir.  </a:t>
            </a:r>
            <a:endParaRPr lang="ru-RU" sz="2600" dirty="0">
              <a:solidFill>
                <a:schemeClr val="bg1"/>
              </a:solidFill>
              <a:latin typeface="Times New Roman" pitchFamily="18" charset="0"/>
              <a:cs typeface="Times New Roman" pitchFamily="18" charset="0"/>
            </a:endParaRPr>
          </a:p>
          <a:p>
            <a:pPr algn="just"/>
            <a:r>
              <a:rPr lang="uz-Cyrl-UZ" sz="2600" dirty="0">
                <a:solidFill>
                  <a:schemeClr val="bg1"/>
                </a:solidFill>
                <a:latin typeface="Times New Roman" pitchFamily="18" charset="0"/>
                <a:cs typeface="Times New Roman" pitchFamily="18" charset="0"/>
              </a:rPr>
              <a:t>. Infratuzilma iqtisodiyoti ishlab chiqarish sohasi uchun bevosita sharoit yaratib beradigan tarmoqlardan biri hisoblanadi. Iqtisodiyotda bozor mexanizmining rivojlanib borishi bilan alohida bozorlarning ehtiyojlarini qondirish bo’yicha faoliyatning maxsus turini yaratish zaruriyati vujudga keladi</a:t>
            </a:r>
            <a:r>
              <a:rPr lang="uz-Cyrl-UZ" sz="2600" dirty="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3772348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ая прямоугольная выноска 3"/>
          <p:cNvSpPr/>
          <p:nvPr/>
        </p:nvSpPr>
        <p:spPr>
          <a:xfrm>
            <a:off x="467544" y="476672"/>
            <a:ext cx="8280920" cy="5616624"/>
          </a:xfrm>
          <a:prstGeom prst="wedgeRoundRectCallout">
            <a:avLst/>
          </a:prstGeom>
          <a:solidFill>
            <a:schemeClr val="accent6">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fontAlgn="base" hangingPunct="0"/>
            <a:r>
              <a:rPr lang="uz-Cyrl-UZ" sz="2800" b="1" dirty="0">
                <a:solidFill>
                  <a:schemeClr val="bg1"/>
                </a:solidFill>
                <a:latin typeface="Times New Roman" pitchFamily="18" charset="0"/>
                <a:cs typeface="Times New Roman" pitchFamily="18" charset="0"/>
              </a:rPr>
              <a:t>Infratuzilma iqtisodiyoti fanining predmeti hamda asosiy vazifalari..</a:t>
            </a:r>
            <a:endParaRPr lang="ru-RU" sz="2800" dirty="0">
              <a:solidFill>
                <a:schemeClr val="bg1"/>
              </a:solidFill>
              <a:latin typeface="Times New Roman" pitchFamily="18" charset="0"/>
              <a:cs typeface="Times New Roman" pitchFamily="18" charset="0"/>
            </a:endParaRPr>
          </a:p>
          <a:p>
            <a:pPr algn="just"/>
            <a:r>
              <a:rPr lang="uz-Cyrl-UZ" sz="2800" dirty="0">
                <a:solidFill>
                  <a:schemeClr val="bg1"/>
                </a:solidFill>
                <a:latin typeface="Times New Roman" pitchFamily="18" charset="0"/>
                <a:cs typeface="Times New Roman" pitchFamily="18" charset="0"/>
              </a:rPr>
              <a:t>Hozirgi kunda tobora rivojlanib borayotgan bozor iqtisodiyoti sharoiti o’zining taraqqiyoti davomida bozor qonuniyatlari va mexanizmlarini amal qilishini to’g’ri baholay oladigan o’zining ichki tuzilmalari va xo’jalik yurituvchi so’b’ektlariga muxtojlik sezadi. Shu bilan birga ularning rivojlanishi va mavjud bo’lishining muhim shart-sharoitlari va qulay muhiti bo’lishini davlat tomonidan tashkil etishlishini talab etadi.</a:t>
            </a:r>
            <a:endParaRPr lang="ru-RU" sz="2800" dirty="0">
              <a:solidFill>
                <a:schemeClr val="bg1"/>
              </a:solidFill>
            </a:endParaRPr>
          </a:p>
        </p:txBody>
      </p:sp>
    </p:spTree>
    <p:extLst>
      <p:ext uri="{BB962C8B-B14F-4D97-AF65-F5344CB8AC3E}">
        <p14:creationId xmlns:p14="http://schemas.microsoft.com/office/powerpoint/2010/main" val="2169525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212649281"/>
              </p:ext>
            </p:extLst>
          </p:nvPr>
        </p:nvGraphicFramePr>
        <p:xfrm>
          <a:off x="395536" y="548680"/>
          <a:ext cx="8352928"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5834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ьная выноска 3"/>
          <p:cNvSpPr/>
          <p:nvPr/>
        </p:nvSpPr>
        <p:spPr>
          <a:xfrm>
            <a:off x="395536" y="260648"/>
            <a:ext cx="8496944" cy="3024336"/>
          </a:xfrm>
          <a:prstGeom prst="wedgeEllipse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uz-Cyrl-UZ" sz="2400" dirty="0">
                <a:solidFill>
                  <a:schemeClr val="bg1"/>
                </a:solidFill>
                <a:latin typeface="Times New Roman" pitchFamily="18" charset="0"/>
                <a:cs typeface="Times New Roman" pitchFamily="18" charset="0"/>
              </a:rPr>
              <a:t> Infratuzilma – bu har qanday yaxlit iqtisodiy tizim va tuzilmalarning mavjud bo’lish sharti hisoblangan tarkibiy qismidir. So’zma-so’z ifodalaganda, infratuzilma – bu iqtisodiy tizimning asosi, poydevori, ichki tuzilmasi demakdir.</a:t>
            </a:r>
            <a:endParaRPr lang="ru-RU" sz="2400" dirty="0">
              <a:solidFill>
                <a:schemeClr val="bg1"/>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99" y="3501008"/>
            <a:ext cx="4294801" cy="2897973"/>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501008"/>
            <a:ext cx="4104456" cy="2897973"/>
          </a:xfrm>
          <a:prstGeom prst="rect">
            <a:avLst/>
          </a:prstGeom>
        </p:spPr>
      </p:pic>
    </p:spTree>
    <p:extLst>
      <p:ext uri="{BB962C8B-B14F-4D97-AF65-F5344CB8AC3E}">
        <p14:creationId xmlns:p14="http://schemas.microsoft.com/office/powerpoint/2010/main" val="1349623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538072442"/>
              </p:ext>
            </p:extLst>
          </p:nvPr>
        </p:nvGraphicFramePr>
        <p:xfrm>
          <a:off x="467544" y="332657"/>
          <a:ext cx="8136904" cy="5915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040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l="43472" t="26162" r="23844" b="5523"/>
          <a:stretch/>
        </p:blipFill>
        <p:spPr bwMode="auto">
          <a:xfrm>
            <a:off x="0" y="0"/>
            <a:ext cx="9144000" cy="6858000"/>
          </a:xfrm>
          <a:prstGeom prst="rect">
            <a:avLst/>
          </a:prstGeom>
          <a:ln>
            <a:solidFill>
              <a:schemeClr val="bg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51343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07504" y="188640"/>
            <a:ext cx="8856984" cy="6552728"/>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just"/>
            <a:r>
              <a:rPr lang="uz-Cyrl-UZ" sz="2400" dirty="0">
                <a:solidFill>
                  <a:schemeClr val="bg1"/>
                </a:solidFill>
                <a:latin typeface="Times New Roman" pitchFamily="18" charset="0"/>
                <a:cs typeface="Times New Roman" pitchFamily="18" charset="0"/>
              </a:rPr>
              <a:t> </a:t>
            </a:r>
            <a:endParaRPr lang="ru-RU" sz="2400" dirty="0">
              <a:solidFill>
                <a:schemeClr val="bg1"/>
              </a:solidFill>
              <a:latin typeface="Times New Roman" pitchFamily="18" charset="0"/>
              <a:cs typeface="Times New Roman" pitchFamily="18" charset="0"/>
            </a:endParaRPr>
          </a:p>
          <a:p>
            <a:pPr algn="just"/>
            <a:r>
              <a:rPr lang="uz-Cyrl-UZ" sz="2400" b="1" dirty="0">
                <a:solidFill>
                  <a:schemeClr val="bg1"/>
                </a:solidFill>
                <a:latin typeface="Times New Roman" pitchFamily="18" charset="0"/>
                <a:cs typeface="Times New Roman" pitchFamily="18" charset="0"/>
              </a:rPr>
              <a:t>Infratuzilma iqtisodiyoti fanining predmeti </a:t>
            </a:r>
            <a:r>
              <a:rPr lang="uz-Cyrl-UZ" sz="2400" dirty="0">
                <a:solidFill>
                  <a:schemeClr val="bg1"/>
                </a:solidFill>
                <a:latin typeface="Times New Roman" pitchFamily="18" charset="0"/>
                <a:cs typeface="Times New Roman" pitchFamily="18" charset="0"/>
              </a:rPr>
              <a:t>- insonlar tomonidan barpo etiladigan va o’zaro hamkorlikni tarkiblovchi siyosiy, iqtisodiy hamda ijtimoiy me’yorlar va qoidalar tashkil topadi</a:t>
            </a:r>
            <a:endParaRPr lang="ru-RU" sz="2400" dirty="0">
              <a:solidFill>
                <a:schemeClr val="bg1"/>
              </a:solidFill>
              <a:latin typeface="Times New Roman" pitchFamily="18" charset="0"/>
              <a:cs typeface="Times New Roman" pitchFamily="18" charset="0"/>
            </a:endParaRPr>
          </a:p>
          <a:p>
            <a:pPr algn="just"/>
            <a:r>
              <a:rPr lang="uz-Cyrl-UZ" sz="2400" dirty="0">
                <a:solidFill>
                  <a:schemeClr val="bg1"/>
                </a:solidFill>
                <a:latin typeface="Times New Roman" pitchFamily="18" charset="0"/>
                <a:cs typeface="Times New Roman" pitchFamily="18" charset="0"/>
              </a:rPr>
              <a:t>Infratuzilma – bu har qanday yaxlit iqtisodiy tizim va tuzilmalarning mavjud bo’lish sharti hisoblangan tarkibiy qismidir.</a:t>
            </a:r>
            <a:endParaRPr lang="ru-RU" sz="2400" dirty="0">
              <a:solidFill>
                <a:schemeClr val="bg1"/>
              </a:solidFill>
              <a:latin typeface="Times New Roman" pitchFamily="18" charset="0"/>
              <a:cs typeface="Times New Roman" pitchFamily="18" charset="0"/>
            </a:endParaRPr>
          </a:p>
          <a:p>
            <a:pPr algn="just"/>
            <a:r>
              <a:rPr lang="uk-UA" sz="2400" dirty="0" err="1">
                <a:solidFill>
                  <a:schemeClr val="bg1"/>
                </a:solidFill>
                <a:latin typeface="Times New Roman" pitchFamily="18" charset="0"/>
                <a:cs typeface="Times New Roman" pitchFamily="18" charset="0"/>
              </a:rPr>
              <a:t>Infratuzilma</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iqtisodiyoti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fanining</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vazifasi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bozor</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ishtirokchilari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va</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unda</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asosiy</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o’rinni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egallovchi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infratuzilmalar</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rivojlanishi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qonuniyatlari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va</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ularning</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harakatlari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modellarini</a:t>
            </a:r>
            <a:r>
              <a:rPr lang="uk-UA" sz="2400" dirty="0">
                <a:solidFill>
                  <a:schemeClr val="bg1"/>
                </a:solidFill>
                <a:latin typeface="Times New Roman" pitchFamily="18" charset="0"/>
                <a:cs typeface="Times New Roman" pitchFamily="18" charset="0"/>
              </a:rPr>
              <a:t> </a:t>
            </a:r>
            <a:r>
              <a:rPr lang="uk-UA" sz="2400" dirty="0" err="1">
                <a:solidFill>
                  <a:schemeClr val="bg1"/>
                </a:solidFill>
                <a:latin typeface="Times New Roman" pitchFamily="18" charset="0"/>
                <a:cs typeface="Times New Roman" pitchFamily="18" charset="0"/>
              </a:rPr>
              <a:t>optimallashtirishdir</a:t>
            </a:r>
            <a:r>
              <a:rPr lang="uz-Cyrl-UZ" sz="2400" dirty="0">
                <a:solidFill>
                  <a:schemeClr val="bg1"/>
                </a:solidFill>
                <a:latin typeface="Times New Roman" pitchFamily="18" charset="0"/>
                <a:cs typeface="Times New Roman" pitchFamily="18" charset="0"/>
              </a:rPr>
              <a:t>. </a:t>
            </a:r>
            <a:endParaRPr lang="ru-RU" sz="2400" dirty="0">
              <a:solidFill>
                <a:schemeClr val="bg1"/>
              </a:solidFill>
              <a:latin typeface="Times New Roman" pitchFamily="18" charset="0"/>
              <a:cs typeface="Times New Roman" pitchFamily="18" charset="0"/>
            </a:endParaRPr>
          </a:p>
          <a:p>
            <a:pPr algn="just"/>
            <a:r>
              <a:rPr lang="uk-UA" sz="2400" b="1" dirty="0" err="1">
                <a:solidFill>
                  <a:schemeClr val="bg1"/>
                </a:solidFill>
                <a:latin typeface="Times New Roman" pitchFamily="18" charset="0"/>
                <a:cs typeface="Times New Roman" pitchFamily="18" charset="0"/>
              </a:rPr>
              <a:t>Fanni</a:t>
            </a:r>
            <a:r>
              <a:rPr lang="uk-UA" sz="2400" b="1" dirty="0">
                <a:solidFill>
                  <a:schemeClr val="bg1"/>
                </a:solidFill>
                <a:latin typeface="Times New Roman" pitchFamily="18" charset="0"/>
                <a:cs typeface="Times New Roman" pitchFamily="18" charset="0"/>
              </a:rPr>
              <a:t> </a:t>
            </a:r>
            <a:r>
              <a:rPr lang="uk-UA" sz="2400" b="1" dirty="0" err="1">
                <a:solidFill>
                  <a:schemeClr val="bg1"/>
                </a:solidFill>
                <a:latin typeface="Times New Roman" pitchFamily="18" charset="0"/>
                <a:cs typeface="Times New Roman" pitchFamily="18" charset="0"/>
              </a:rPr>
              <a:t>o’qitishdan</a:t>
            </a:r>
            <a:r>
              <a:rPr lang="uk-UA" sz="2400" b="1" dirty="0">
                <a:solidFill>
                  <a:schemeClr val="bg1"/>
                </a:solidFill>
                <a:latin typeface="Times New Roman" pitchFamily="18" charset="0"/>
                <a:cs typeface="Times New Roman" pitchFamily="18" charset="0"/>
              </a:rPr>
              <a:t> </a:t>
            </a:r>
            <a:r>
              <a:rPr lang="uk-UA" sz="2400" b="1" dirty="0" err="1">
                <a:solidFill>
                  <a:schemeClr val="bg1"/>
                </a:solidFill>
                <a:latin typeface="Times New Roman" pitchFamily="18" charset="0"/>
                <a:cs typeface="Times New Roman" pitchFamily="18" charset="0"/>
              </a:rPr>
              <a:t>maqsad</a:t>
            </a:r>
            <a:r>
              <a:rPr lang="uk-UA" sz="2400" dirty="0">
                <a:solidFill>
                  <a:schemeClr val="bg1"/>
                </a:solidFill>
                <a:latin typeface="Times New Roman" pitchFamily="18" charset="0"/>
                <a:cs typeface="Times New Roman" pitchFamily="18" charset="0"/>
              </a:rPr>
              <a:t> - </a:t>
            </a:r>
            <a:r>
              <a:rPr lang="uz-Cyrl-UZ" sz="2400" dirty="0">
                <a:solidFill>
                  <a:schemeClr val="bg1"/>
                </a:solidFill>
                <a:latin typeface="Times New Roman" pitchFamily="18" charset="0"/>
                <a:cs typeface="Times New Roman" pitchFamily="18" charset="0"/>
              </a:rPr>
              <a:t>infratuzilma tushunchasi va turlari, iqtisodiy faoliyat va ishlab chiqarish, iqtisodiy mexanizm va tizimlar samaradorligini oshirish muammolari, respublika iqtisodiyoti infratuzilmasini chuqurroq  o’rganib kelgusida mustaqil mehnat faoliyatida amaliy professional bilimni shakillantirishga yo’naltirishdir.</a:t>
            </a:r>
            <a:r>
              <a:rPr lang="uz-Cyrl-UZ" dirty="0">
                <a:latin typeface="Times New Roman" pitchFamily="18" charset="0"/>
                <a:cs typeface="Times New Roman" pitchFamily="18" charset="0"/>
              </a:rPr>
              <a:t> </a:t>
            </a:r>
            <a:endParaRPr lang="ru-RU" dirty="0"/>
          </a:p>
        </p:txBody>
      </p:sp>
    </p:spTree>
    <p:extLst>
      <p:ext uri="{BB962C8B-B14F-4D97-AF65-F5344CB8AC3E}">
        <p14:creationId xmlns:p14="http://schemas.microsoft.com/office/powerpoint/2010/main" val="1688015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rotWithShape="1">
          <a:blip r:embed="rId2"/>
          <a:srcRect l="24350" t="31977" r="22537" b="11046"/>
          <a:stretch/>
        </p:blipFill>
        <p:spPr bwMode="auto">
          <a:xfrm>
            <a:off x="323528" y="260648"/>
            <a:ext cx="8496944" cy="6120680"/>
          </a:xfrm>
          <a:prstGeom prst="rect">
            <a:avLst/>
          </a:prstGeom>
          <a:ln>
            <a:solidFill>
              <a:schemeClr val="bg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05839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l="47231" t="31977" r="2107" b="41569"/>
          <a:stretch/>
        </p:blipFill>
        <p:spPr bwMode="auto">
          <a:xfrm>
            <a:off x="611560" y="980728"/>
            <a:ext cx="8136904" cy="53285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48065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l="46413" t="31395" r="12568" b="23838"/>
          <a:stretch/>
        </p:blipFill>
        <p:spPr bwMode="auto">
          <a:xfrm>
            <a:off x="395536" y="476672"/>
            <a:ext cx="8424936" cy="59766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44400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l="45922" t="20349" r="12077" b="45058"/>
          <a:stretch/>
        </p:blipFill>
        <p:spPr bwMode="auto">
          <a:xfrm>
            <a:off x="522606" y="1196752"/>
            <a:ext cx="8136903" cy="52565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19656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ая выноска 3"/>
          <p:cNvSpPr/>
          <p:nvPr/>
        </p:nvSpPr>
        <p:spPr>
          <a:xfrm>
            <a:off x="179512" y="332656"/>
            <a:ext cx="8784976" cy="3168352"/>
          </a:xfrm>
          <a:prstGeom prst="wedgeRect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hangingPunct="0"/>
            <a:r>
              <a:rPr lang="uz-Cyrl-UZ" sz="2000" b="1" dirty="0">
                <a:latin typeface="Times New Roman" pitchFamily="18" charset="0"/>
                <a:cs typeface="Times New Roman" pitchFamily="18" charset="0"/>
              </a:rPr>
              <a:t>Infratuzilma iqtisodiyoti fanining boshqa iqtisodiy fanlar bilan o’zaro aloqasi.</a:t>
            </a:r>
            <a:endParaRPr lang="ru-RU" sz="2000" dirty="0">
              <a:latin typeface="Times New Roman" pitchFamily="18" charset="0"/>
              <a:cs typeface="Times New Roman" pitchFamily="18" charset="0"/>
            </a:endParaRPr>
          </a:p>
          <a:p>
            <a:pPr algn="just" fontAlgn="base" hangingPunct="0"/>
            <a:r>
              <a:rPr lang="uz-Cyrl-UZ" sz="2000" dirty="0">
                <a:latin typeface="Times New Roman" pitchFamily="18" charset="0"/>
                <a:cs typeface="Times New Roman" pitchFamily="18" charset="0"/>
              </a:rPr>
              <a:t>Infratuzilma  iqtisodiyoti hududiy infratuzilma, bozor iqtisodiyoti asoslari, bozor infratuzilmasi nazariyasi, makro va mikroiqtisodiyot, ishlab infratuzilmasi, ijtimoiy infratuzilma, chet mamlakatlar bozori. nazariyasi kabi fanlar o’zaro bog’langan.</a:t>
            </a:r>
            <a:endParaRPr lang="ru-RU" sz="2000" dirty="0">
              <a:latin typeface="Times New Roman" pitchFamily="18" charset="0"/>
              <a:cs typeface="Times New Roman" pitchFamily="18" charset="0"/>
            </a:endParaRPr>
          </a:p>
          <a:p>
            <a:pPr algn="just"/>
            <a:r>
              <a:rPr lang="uz-Cyrl-UZ" sz="2000" dirty="0">
                <a:latin typeface="Times New Roman" pitchFamily="18" charset="0"/>
                <a:cs typeface="Times New Roman" pitchFamily="18" charset="0"/>
              </a:rPr>
              <a:t>Ushbu fan iqtisodiy o’sish masalalariga  bevosita  bog’liqdir. Hududiy infratuzilma  va ularning tarkibiy tuzilishlari, bozor iqtisodiyoti sharoitida infratuzilma tizimining ahamiyati, hududiy iqtisodiyot va uning rivojlanishiga infratuzilma tizimining ta’siri bo’yicha amaliy va nazariy tavsiyalar beradi.</a:t>
            </a:r>
            <a:endParaRPr lang="ru-RU" sz="2000" dirty="0">
              <a:latin typeface="Times New Roman" pitchFamily="18" charset="0"/>
              <a:cs typeface="Times New Roman"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3933056"/>
            <a:ext cx="4536504" cy="2678832"/>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3933056"/>
            <a:ext cx="4104456" cy="2678832"/>
          </a:xfrm>
          <a:prstGeom prst="rect">
            <a:avLst/>
          </a:prstGeom>
        </p:spPr>
      </p:pic>
    </p:spTree>
    <p:extLst>
      <p:ext uri="{BB962C8B-B14F-4D97-AF65-F5344CB8AC3E}">
        <p14:creationId xmlns:p14="http://schemas.microsoft.com/office/powerpoint/2010/main" val="1071165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07504" y="0"/>
            <a:ext cx="8784976" cy="674136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fontAlgn="base" hangingPunct="0"/>
            <a:r>
              <a:rPr lang="uz-Cyrl-UZ" sz="2000" dirty="0">
                <a:solidFill>
                  <a:schemeClr val="bg1"/>
                </a:solidFill>
                <a:latin typeface="Times New Roman" pitchFamily="18" charset="0"/>
                <a:cs typeface="Times New Roman" pitchFamily="18" charset="0"/>
              </a:rPr>
              <a:t>Fanning mazmuni va uning boshqa fanlar bilan bog’liqligi</a:t>
            </a:r>
            <a:endParaRPr lang="ru-RU" sz="2000" dirty="0">
              <a:solidFill>
                <a:schemeClr val="bg1"/>
              </a:solidFill>
              <a:latin typeface="Times New Roman" pitchFamily="18" charset="0"/>
              <a:cs typeface="Times New Roman" pitchFamily="18" charset="0"/>
            </a:endParaRPr>
          </a:p>
          <a:p>
            <a:pPr algn="just" fontAlgn="base" hangingPunct="0"/>
            <a:r>
              <a:rPr lang="uz-Cyrl-UZ" sz="2000" dirty="0">
                <a:solidFill>
                  <a:schemeClr val="bg1"/>
                </a:solidFill>
                <a:latin typeface="Times New Roman" pitchFamily="18" charset="0"/>
                <a:cs typeface="Times New Roman" pitchFamily="18" charset="0"/>
              </a:rPr>
              <a:t>Infratuzilma iqtisodiyoti fani boshqa fanlar kabi iqtisodiy fanlar bilan uzviy bog’liq bo’lib, fanni o’rganish jarayonida barcha fanlarning iqtisodiy mazmuni va nazariy asoslarini chuqur tadqiq etish talab qilinadi. Iqtisodiyotda har bir sohani infratuzilmasi bo’lgani va ularni boshqarishda turli xil yondashuvlarning mavjudligi ham bu faning boshqa fanlar bilan uzviy bog’liqligini ta’minlaydi. Shu o’rinda aytish mumkinki, birinchi o’rinda  bozor infratuzilmasi nazariyasi fani iqtisodiy fanlarning asosi bo’lgan iqtisodiyot nazariyasi fani bilan chambarchas bog’liqdir. Iqtisodiyot nazariyasi fanini o’rganishda qo’llanilgan uslub va dastaklar aynan va bosqichma-bosqich amal qiladi.  Bozor infratuzilmasi har bir sohani mavjud bo’lishi va hayotiylik davrini belgilab beruvchi quyi tizilmalar yig’indisi bo’lib, ularning faoliyatini daromadlilik darajasini ortishi huddi shu sohaning rivojlanishi bilan chambarchas bog’liqdir. Shunday ekan boshqa sohalarning o’rganuvchi fanlarning barchasi ham shu sohaning infratuzilmasini o’rganuvchi fanning qonun qoidalarini va amal qilish mexanizmlarini e’tibordan chetda qoldirmaydi. Shuningdek, bozor infratuzilmasi barcha tarmoq va sohalarning o’rtasidagi savdo aloqalarini, ular o’rtasidagi oldi-berdi munosabatlarini shakllantiruvchi infratuzilma bo’lganligi uchun xo’jalik yurituvchi sub’ektlar tomonidan har bir tuzilgan shartnoma ma’lum bir bozor infratuzilmasining quyi tizilmalari xizmatidan foydalanadi</a:t>
            </a:r>
            <a:endParaRPr lang="ru-RU" sz="2000" dirty="0">
              <a:solidFill>
                <a:schemeClr val="bg1"/>
              </a:solidFill>
            </a:endParaRPr>
          </a:p>
        </p:txBody>
      </p:sp>
    </p:spTree>
    <p:extLst>
      <p:ext uri="{BB962C8B-B14F-4D97-AF65-F5344CB8AC3E}">
        <p14:creationId xmlns:p14="http://schemas.microsoft.com/office/powerpoint/2010/main" val="31299082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306</TotalTime>
  <Words>778</Words>
  <Application>Microsoft Office PowerPoint</Application>
  <PresentationFormat>Экран (4:3)</PresentationFormat>
  <Paragraphs>41</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Пользователь</cp:lastModifiedBy>
  <cp:revision>52</cp:revision>
  <dcterms:created xsi:type="dcterms:W3CDTF">2017-01-09T04:40:23Z</dcterms:created>
  <dcterms:modified xsi:type="dcterms:W3CDTF">2024-09-02T07:15:56Z</dcterms:modified>
</cp:coreProperties>
</file>