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67" r:id="rId3"/>
    <p:sldId id="263" r:id="rId4"/>
    <p:sldId id="258" r:id="rId5"/>
    <p:sldId id="264" r:id="rId6"/>
    <p:sldId id="259" r:id="rId7"/>
    <p:sldId id="260" r:id="rId8"/>
    <p:sldId id="261" r:id="rId9"/>
    <p:sldId id="262" r:id="rId10"/>
    <p:sldId id="265" r:id="rId11"/>
    <p:sldId id="266" r:id="rId1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6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CE701CF7-2FC0-43BB-8647-24FB69AA89E1}" type="datetimeFigureOut">
              <a:rPr lang="ru-RU" smtClean="0"/>
              <a:t>пт 17.09.21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59F6706-3B5F-417A-B8B3-8DAA344A4749}" type="slidenum">
              <a:rPr lang="ru-RU" smtClean="0"/>
              <a:t>‹#›</a:t>
            </a:fld>
            <a:endParaRPr lang="ru-RU"/>
          </a:p>
        </p:txBody>
      </p:sp>
    </p:spTree>
    <p:extLst>
      <p:ext uri="{BB962C8B-B14F-4D97-AF65-F5344CB8AC3E}">
        <p14:creationId xmlns:p14="http://schemas.microsoft.com/office/powerpoint/2010/main" val="3979583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E701CF7-2FC0-43BB-8647-24FB69AA89E1}" type="datetimeFigureOut">
              <a:rPr lang="ru-RU" smtClean="0"/>
              <a:t>пт 17.09.21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59F6706-3B5F-417A-B8B3-8DAA344A4749}" type="slidenum">
              <a:rPr lang="ru-RU" smtClean="0"/>
              <a:t>‹#›</a:t>
            </a:fld>
            <a:endParaRPr lang="ru-RU"/>
          </a:p>
        </p:txBody>
      </p:sp>
    </p:spTree>
    <p:extLst>
      <p:ext uri="{BB962C8B-B14F-4D97-AF65-F5344CB8AC3E}">
        <p14:creationId xmlns:p14="http://schemas.microsoft.com/office/powerpoint/2010/main" val="454567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E701CF7-2FC0-43BB-8647-24FB69AA89E1}" type="datetimeFigureOut">
              <a:rPr lang="ru-RU" smtClean="0"/>
              <a:t>пт 17.09.21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59F6706-3B5F-417A-B8B3-8DAA344A4749}" type="slidenum">
              <a:rPr lang="ru-RU" smtClean="0"/>
              <a:t>‹#›</a:t>
            </a:fld>
            <a:endParaRPr lang="ru-RU"/>
          </a:p>
        </p:txBody>
      </p:sp>
    </p:spTree>
    <p:extLst>
      <p:ext uri="{BB962C8B-B14F-4D97-AF65-F5344CB8AC3E}">
        <p14:creationId xmlns:p14="http://schemas.microsoft.com/office/powerpoint/2010/main" val="2315311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CE701CF7-2FC0-43BB-8647-24FB69AA89E1}" type="datetimeFigureOut">
              <a:rPr lang="ru-RU" smtClean="0"/>
              <a:t>пт 17.09.21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59F6706-3B5F-417A-B8B3-8DAA344A4749}" type="slidenum">
              <a:rPr lang="ru-RU" smtClean="0"/>
              <a:t>‹#›</a:t>
            </a:fld>
            <a:endParaRPr lang="ru-RU"/>
          </a:p>
        </p:txBody>
      </p:sp>
    </p:spTree>
    <p:extLst>
      <p:ext uri="{BB962C8B-B14F-4D97-AF65-F5344CB8AC3E}">
        <p14:creationId xmlns:p14="http://schemas.microsoft.com/office/powerpoint/2010/main" val="3413205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CE701CF7-2FC0-43BB-8647-24FB69AA89E1}" type="datetimeFigureOut">
              <a:rPr lang="ru-RU" smtClean="0"/>
              <a:t>пт 17.09.21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259F6706-3B5F-417A-B8B3-8DAA344A4749}" type="slidenum">
              <a:rPr lang="ru-RU" smtClean="0"/>
              <a:t>‹#›</a:t>
            </a:fld>
            <a:endParaRPr lang="ru-RU"/>
          </a:p>
        </p:txBody>
      </p:sp>
    </p:spTree>
    <p:extLst>
      <p:ext uri="{BB962C8B-B14F-4D97-AF65-F5344CB8AC3E}">
        <p14:creationId xmlns:p14="http://schemas.microsoft.com/office/powerpoint/2010/main" val="30549352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CE701CF7-2FC0-43BB-8647-24FB69AA89E1}" type="datetimeFigureOut">
              <a:rPr lang="ru-RU" smtClean="0"/>
              <a:t>пт 17.09.21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259F6706-3B5F-417A-B8B3-8DAA344A4749}" type="slidenum">
              <a:rPr lang="ru-RU" smtClean="0"/>
              <a:t>‹#›</a:t>
            </a:fld>
            <a:endParaRPr lang="ru-RU"/>
          </a:p>
        </p:txBody>
      </p:sp>
    </p:spTree>
    <p:extLst>
      <p:ext uri="{BB962C8B-B14F-4D97-AF65-F5344CB8AC3E}">
        <p14:creationId xmlns:p14="http://schemas.microsoft.com/office/powerpoint/2010/main" val="3580850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701CF7-2FC0-43BB-8647-24FB69AA89E1}" type="datetimeFigureOut">
              <a:rPr lang="ru-RU" smtClean="0"/>
              <a:t>пт 17.09.21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259F6706-3B5F-417A-B8B3-8DAA344A4749}" type="slidenum">
              <a:rPr lang="ru-RU" smtClean="0"/>
              <a:t>‹#›</a:t>
            </a:fld>
            <a:endParaRPr lang="ru-RU"/>
          </a:p>
        </p:txBody>
      </p:sp>
    </p:spTree>
    <p:extLst>
      <p:ext uri="{BB962C8B-B14F-4D97-AF65-F5344CB8AC3E}">
        <p14:creationId xmlns:p14="http://schemas.microsoft.com/office/powerpoint/2010/main" val="1993431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CE701CF7-2FC0-43BB-8647-24FB69AA89E1}" type="datetimeFigureOut">
              <a:rPr lang="ru-RU" smtClean="0"/>
              <a:t>пт 17.09.21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59F6706-3B5F-417A-B8B3-8DAA344A4749}" type="slidenum">
              <a:rPr lang="ru-RU" smtClean="0"/>
              <a:t>‹#›</a:t>
            </a:fld>
            <a:endParaRPr lang="ru-RU"/>
          </a:p>
        </p:txBody>
      </p:sp>
    </p:spTree>
    <p:extLst>
      <p:ext uri="{BB962C8B-B14F-4D97-AF65-F5344CB8AC3E}">
        <p14:creationId xmlns:p14="http://schemas.microsoft.com/office/powerpoint/2010/main" val="3623200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E701CF7-2FC0-43BB-8647-24FB69AA89E1}" type="datetimeFigureOut">
              <a:rPr lang="ru-RU" smtClean="0"/>
              <a:t>пт 17.09.21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59F6706-3B5F-417A-B8B3-8DAA344A4749}" type="slidenum">
              <a:rPr lang="ru-RU" smtClean="0"/>
              <a:t>‹#›</a:t>
            </a:fld>
            <a:endParaRPr lang="ru-RU"/>
          </a:p>
        </p:txBody>
      </p:sp>
    </p:spTree>
    <p:extLst>
      <p:ext uri="{BB962C8B-B14F-4D97-AF65-F5344CB8AC3E}">
        <p14:creationId xmlns:p14="http://schemas.microsoft.com/office/powerpoint/2010/main" val="10188795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E701CF7-2FC0-43BB-8647-24FB69AA89E1}" type="datetimeFigureOut">
              <a:rPr lang="ru-RU" smtClean="0"/>
              <a:t>пт 17.09.21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59F6706-3B5F-417A-B8B3-8DAA344A4749}" type="slidenum">
              <a:rPr lang="ru-RU" smtClean="0"/>
              <a:t>‹#›</a:t>
            </a:fld>
            <a:endParaRPr lang="ru-RU"/>
          </a:p>
        </p:txBody>
      </p:sp>
    </p:spTree>
    <p:extLst>
      <p:ext uri="{BB962C8B-B14F-4D97-AF65-F5344CB8AC3E}">
        <p14:creationId xmlns:p14="http://schemas.microsoft.com/office/powerpoint/2010/main" val="966034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E701CF7-2FC0-43BB-8647-24FB69AA89E1}" type="datetimeFigureOut">
              <a:rPr lang="ru-RU" smtClean="0"/>
              <a:t>пт 17.09.21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59F6706-3B5F-417A-B8B3-8DAA344A4749}" type="slidenum">
              <a:rPr lang="ru-RU" smtClean="0"/>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2845491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E701CF7-2FC0-43BB-8647-24FB69AA89E1}" type="datetimeFigureOut">
              <a:rPr lang="ru-RU" smtClean="0"/>
              <a:t>пт 17.09.21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59F6706-3B5F-417A-B8B3-8DAA344A4749}" type="slidenum">
              <a:rPr lang="ru-RU" smtClean="0"/>
              <a:t>‹#›</a:t>
            </a:fld>
            <a:endParaRPr lang="ru-RU"/>
          </a:p>
        </p:txBody>
      </p:sp>
    </p:spTree>
    <p:extLst>
      <p:ext uri="{BB962C8B-B14F-4D97-AF65-F5344CB8AC3E}">
        <p14:creationId xmlns:p14="http://schemas.microsoft.com/office/powerpoint/2010/main" val="14314761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E701CF7-2FC0-43BB-8647-24FB69AA89E1}" type="datetimeFigureOut">
              <a:rPr lang="ru-RU" smtClean="0"/>
              <a:t>пт 17.09.21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59F6706-3B5F-417A-B8B3-8DAA344A4749}"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599591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E701CF7-2FC0-43BB-8647-24FB69AA89E1}" type="datetimeFigureOut">
              <a:rPr lang="ru-RU" smtClean="0"/>
              <a:t>пт 17.09.21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59F6706-3B5F-417A-B8B3-8DAA344A4749}" type="slidenum">
              <a:rPr lang="ru-RU" smtClean="0"/>
              <a:t>‹#›</a:t>
            </a:fld>
            <a:endParaRPr lang="ru-RU"/>
          </a:p>
        </p:txBody>
      </p:sp>
    </p:spTree>
    <p:extLst>
      <p:ext uri="{BB962C8B-B14F-4D97-AF65-F5344CB8AC3E}">
        <p14:creationId xmlns:p14="http://schemas.microsoft.com/office/powerpoint/2010/main" val="23392562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E701CF7-2FC0-43BB-8647-24FB69AA89E1}" type="datetimeFigureOut">
              <a:rPr lang="ru-RU" smtClean="0"/>
              <a:t>пт 17.09.21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59F6706-3B5F-417A-B8B3-8DAA344A4749}" type="slidenum">
              <a:rPr lang="ru-RU" smtClean="0"/>
              <a:t>‹#›</a:t>
            </a:fld>
            <a:endParaRPr lang="ru-RU"/>
          </a:p>
        </p:txBody>
      </p:sp>
    </p:spTree>
    <p:extLst>
      <p:ext uri="{BB962C8B-B14F-4D97-AF65-F5344CB8AC3E}">
        <p14:creationId xmlns:p14="http://schemas.microsoft.com/office/powerpoint/2010/main" val="31184467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E701CF7-2FC0-43BB-8647-24FB69AA89E1}" type="datetimeFigureOut">
              <a:rPr lang="ru-RU" smtClean="0"/>
              <a:t>пт 17.09.21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59F6706-3B5F-417A-B8B3-8DAA344A4749}" type="slidenum">
              <a:rPr lang="ru-RU" smtClean="0"/>
              <a:t>‹#›</a:t>
            </a:fld>
            <a:endParaRPr lang="ru-RU"/>
          </a:p>
        </p:txBody>
      </p:sp>
    </p:spTree>
    <p:extLst>
      <p:ext uri="{BB962C8B-B14F-4D97-AF65-F5344CB8AC3E}">
        <p14:creationId xmlns:p14="http://schemas.microsoft.com/office/powerpoint/2010/main" val="1402808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E701CF7-2FC0-43BB-8647-24FB69AA89E1}" type="datetimeFigureOut">
              <a:rPr lang="ru-RU" smtClean="0"/>
              <a:t>пт 17.09.21</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59F6706-3B5F-417A-B8B3-8DAA344A4749}" type="slidenum">
              <a:rPr lang="ru-RU" smtClean="0"/>
              <a:t>‹#›</a:t>
            </a:fld>
            <a:endParaRPr lang="ru-RU"/>
          </a:p>
        </p:txBody>
      </p:sp>
    </p:spTree>
    <p:extLst>
      <p:ext uri="{BB962C8B-B14F-4D97-AF65-F5344CB8AC3E}">
        <p14:creationId xmlns:p14="http://schemas.microsoft.com/office/powerpoint/2010/main" val="28575555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youtu.be/r0srfGv_MII"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74885" y="800100"/>
            <a:ext cx="10304584" cy="5047536"/>
          </a:xfrm>
          <a:prstGeom prst="rect">
            <a:avLst/>
          </a:prstGeom>
        </p:spPr>
        <p:txBody>
          <a:bodyPr wrap="square">
            <a:spAutoFit/>
          </a:bodyPr>
          <a:lstStyle/>
          <a:p>
            <a:pPr algn="ctr">
              <a:lnSpc>
                <a:spcPct val="115000"/>
              </a:lnSpc>
              <a:spcAft>
                <a:spcPts val="0"/>
              </a:spcAft>
            </a:pPr>
            <a:r>
              <a:rPr lang="uz-Cyrl-UZ" sz="4000" b="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3</a:t>
            </a:r>
            <a:r>
              <a:rPr lang="ru-RU" sz="4000" b="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–МАВЗУ: МОЛИЯ ТИЗИМИ </a:t>
            </a:r>
            <a:r>
              <a:rPr lang="en-US" b="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hlinkClick r:id="rId2"/>
              </a:rPr>
              <a:t>https://</a:t>
            </a:r>
            <a:r>
              <a:rPr lang="en-US" b="1" dirty="0"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hlinkClick r:id="rId2"/>
              </a:rPr>
              <a:t>youtu.be/r0srfGv_MII</a:t>
            </a:r>
            <a:endParaRPr lang="ru-RU" b="1" dirty="0"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15000"/>
              </a:lnSpc>
              <a:spcAft>
                <a:spcPts val="0"/>
              </a:spcAft>
            </a:pPr>
            <a:r>
              <a:rPr lang="uz-Cyrl-UZ" sz="4000" b="1" dirty="0" smtClean="0">
                <a:latin typeface="Times New Roman" panose="02020603050405020304" pitchFamily="18" charset="0"/>
                <a:ea typeface="Times New Roman" panose="02020603050405020304" pitchFamily="18" charset="0"/>
                <a:cs typeface="Times New Roman" panose="02020603050405020304" pitchFamily="18" charset="0"/>
              </a:rPr>
              <a:t>Ўрганиладиган </a:t>
            </a:r>
            <a:r>
              <a:rPr lang="uz-Cyrl-UZ" sz="4000" b="1" dirty="0">
                <a:latin typeface="Times New Roman" panose="02020603050405020304" pitchFamily="18" charset="0"/>
                <a:ea typeface="Times New Roman" panose="02020603050405020304" pitchFamily="18" charset="0"/>
                <a:cs typeface="Times New Roman" panose="02020603050405020304" pitchFamily="18" charset="0"/>
              </a:rPr>
              <a:t>саволлар:</a:t>
            </a:r>
            <a:endParaRPr lang="ru-RU" sz="36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0"/>
              </a:spcAft>
              <a:tabLst>
                <a:tab pos="571500" algn="l"/>
              </a:tabLst>
            </a:pPr>
            <a:r>
              <a:rPr lang="ru-RU" sz="4000" b="1" i="1" dirty="0" smtClean="0">
                <a:latin typeface="Times New Roman" panose="02020603050405020304" pitchFamily="18" charset="0"/>
                <a:ea typeface="Times New Roman" panose="02020603050405020304" pitchFamily="18" charset="0"/>
                <a:cs typeface="Times New Roman" panose="02020603050405020304" pitchFamily="18" charset="0"/>
              </a:rPr>
              <a:t>1.Молия </a:t>
            </a:r>
            <a:r>
              <a:rPr lang="ru-RU" sz="4000" b="1" i="1" dirty="0" err="1">
                <a:latin typeface="Times New Roman" panose="02020603050405020304" pitchFamily="18" charset="0"/>
                <a:ea typeface="Times New Roman" panose="02020603050405020304" pitchFamily="18" charset="0"/>
                <a:cs typeface="Times New Roman" panose="02020603050405020304" pitchFamily="18" charset="0"/>
              </a:rPr>
              <a:t>тизимининг</a:t>
            </a:r>
            <a:r>
              <a:rPr lang="ru-RU" sz="4000" b="1" i="1" dirty="0">
                <a:latin typeface="Times New Roman" panose="02020603050405020304" pitchFamily="18" charset="0"/>
                <a:ea typeface="Times New Roman" panose="02020603050405020304" pitchFamily="18" charset="0"/>
                <a:cs typeface="Times New Roman" panose="02020603050405020304" pitchFamily="18" charset="0"/>
              </a:rPr>
              <a:t> </a:t>
            </a:r>
            <a:r>
              <a:rPr lang="ru-RU" sz="4000" b="1" i="1" dirty="0" err="1">
                <a:latin typeface="Times New Roman" panose="02020603050405020304" pitchFamily="18" charset="0"/>
                <a:ea typeface="Times New Roman" panose="02020603050405020304" pitchFamily="18" charset="0"/>
                <a:cs typeface="Times New Roman" panose="02020603050405020304" pitchFamily="18" charset="0"/>
              </a:rPr>
              <a:t>ижтимоий-иқтисодий</a:t>
            </a:r>
            <a:r>
              <a:rPr lang="ru-RU" sz="4000" b="1" i="1" dirty="0">
                <a:latin typeface="Times New Roman" panose="02020603050405020304" pitchFamily="18" charset="0"/>
                <a:ea typeface="Times New Roman" panose="02020603050405020304" pitchFamily="18" charset="0"/>
                <a:cs typeface="Times New Roman" panose="02020603050405020304" pitchFamily="18" charset="0"/>
              </a:rPr>
              <a:t> </a:t>
            </a:r>
            <a:r>
              <a:rPr lang="ru-RU" sz="4000" b="1" i="1" dirty="0" err="1">
                <a:latin typeface="Times New Roman" panose="02020603050405020304" pitchFamily="18" charset="0"/>
                <a:ea typeface="Times New Roman" panose="02020603050405020304" pitchFamily="18" charset="0"/>
                <a:cs typeface="Times New Roman" panose="02020603050405020304" pitchFamily="18" charset="0"/>
              </a:rPr>
              <a:t>моҳияти</a:t>
            </a:r>
            <a:endParaRPr lang="ru-RU" sz="3600" i="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0"/>
              </a:spcAft>
              <a:tabLst>
                <a:tab pos="571500" algn="l"/>
              </a:tabLst>
            </a:pPr>
            <a:r>
              <a:rPr lang="ru-RU" sz="4000" b="1" i="1" dirty="0">
                <a:latin typeface="Times New Roman" panose="02020603050405020304" pitchFamily="18" charset="0"/>
                <a:ea typeface="Times New Roman" panose="02020603050405020304" pitchFamily="18" charset="0"/>
                <a:cs typeface="Times New Roman" panose="02020603050405020304" pitchFamily="18" charset="0"/>
              </a:rPr>
              <a:t>2. </a:t>
            </a:r>
            <a:r>
              <a:rPr lang="ru-RU" sz="4000" b="1" i="1" dirty="0" err="1">
                <a:latin typeface="Times New Roman" panose="02020603050405020304" pitchFamily="18" charset="0"/>
                <a:ea typeface="Times New Roman" panose="02020603050405020304" pitchFamily="18" charset="0"/>
                <a:cs typeface="Times New Roman" panose="02020603050405020304" pitchFamily="18" charset="0"/>
              </a:rPr>
              <a:t>Молия</a:t>
            </a:r>
            <a:r>
              <a:rPr lang="ru-RU" sz="4000" b="1" i="1" dirty="0">
                <a:latin typeface="Times New Roman" panose="02020603050405020304" pitchFamily="18" charset="0"/>
                <a:ea typeface="Times New Roman" panose="02020603050405020304" pitchFamily="18" charset="0"/>
                <a:cs typeface="Times New Roman" panose="02020603050405020304" pitchFamily="18" charset="0"/>
              </a:rPr>
              <a:t> </a:t>
            </a:r>
            <a:r>
              <a:rPr lang="ru-RU" sz="4000" b="1" i="1" dirty="0" err="1">
                <a:latin typeface="Times New Roman" panose="02020603050405020304" pitchFamily="18" charset="0"/>
                <a:ea typeface="Times New Roman" panose="02020603050405020304" pitchFamily="18" charset="0"/>
                <a:cs typeface="Times New Roman" panose="02020603050405020304" pitchFamily="18" charset="0"/>
              </a:rPr>
              <a:t>тизимининг</a:t>
            </a:r>
            <a:r>
              <a:rPr lang="ru-RU" sz="4000" b="1" i="1" dirty="0">
                <a:latin typeface="Times New Roman" panose="02020603050405020304" pitchFamily="18" charset="0"/>
                <a:ea typeface="Times New Roman" panose="02020603050405020304" pitchFamily="18" charset="0"/>
                <a:cs typeface="Times New Roman" panose="02020603050405020304" pitchFamily="18" charset="0"/>
              </a:rPr>
              <a:t> </a:t>
            </a:r>
            <a:r>
              <a:rPr lang="ru-RU" sz="4000" b="1" i="1" dirty="0" err="1">
                <a:latin typeface="Times New Roman" panose="02020603050405020304" pitchFamily="18" charset="0"/>
                <a:ea typeface="Times New Roman" panose="02020603050405020304" pitchFamily="18" charset="0"/>
                <a:cs typeface="Times New Roman" panose="02020603050405020304" pitchFamily="18" charset="0"/>
              </a:rPr>
              <a:t>соҳа</a:t>
            </a:r>
            <a:r>
              <a:rPr lang="ru-RU" sz="4000" b="1" i="1" dirty="0">
                <a:latin typeface="Times New Roman" panose="02020603050405020304" pitchFamily="18" charset="0"/>
                <a:ea typeface="Times New Roman" panose="02020603050405020304" pitchFamily="18" charset="0"/>
                <a:cs typeface="Times New Roman" panose="02020603050405020304" pitchFamily="18" charset="0"/>
              </a:rPr>
              <a:t> </a:t>
            </a:r>
            <a:r>
              <a:rPr lang="ru-RU" sz="4000" b="1" i="1" dirty="0" err="1">
                <a:latin typeface="Times New Roman" panose="02020603050405020304" pitchFamily="18" charset="0"/>
                <a:ea typeface="Times New Roman" panose="02020603050405020304" pitchFamily="18" charset="0"/>
                <a:cs typeface="Times New Roman" panose="02020603050405020304" pitchFamily="18" charset="0"/>
              </a:rPr>
              <a:t>ва</a:t>
            </a:r>
            <a:r>
              <a:rPr lang="ru-RU" sz="4000" b="1" i="1" dirty="0">
                <a:latin typeface="Times New Roman" panose="02020603050405020304" pitchFamily="18" charset="0"/>
                <a:ea typeface="Times New Roman" panose="02020603050405020304" pitchFamily="18" charset="0"/>
                <a:cs typeface="Times New Roman" panose="02020603050405020304" pitchFamily="18" charset="0"/>
              </a:rPr>
              <a:t> </a:t>
            </a:r>
            <a:r>
              <a:rPr lang="ru-RU" sz="4000" b="1" i="1" dirty="0" err="1" smtClean="0">
                <a:latin typeface="Times New Roman" panose="02020603050405020304" pitchFamily="18" charset="0"/>
                <a:ea typeface="Times New Roman" panose="02020603050405020304" pitchFamily="18" charset="0"/>
                <a:cs typeface="Times New Roman" panose="02020603050405020304" pitchFamily="18" charset="0"/>
              </a:rPr>
              <a:t>бўғинлари</a:t>
            </a:r>
            <a:endParaRPr lang="ru-RU" sz="4000" b="1" i="1"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0"/>
              </a:spcAft>
              <a:tabLst>
                <a:tab pos="571500" algn="l"/>
              </a:tabLst>
            </a:pPr>
            <a:r>
              <a:rPr lang="ru-RU" sz="4000" b="1" i="1" dirty="0" smtClean="0">
                <a:latin typeface="Times New Roman" panose="02020603050405020304" pitchFamily="18" charset="0"/>
                <a:ea typeface="Times New Roman" panose="02020603050405020304" pitchFamily="18" charset="0"/>
                <a:cs typeface="Times New Roman" panose="02020603050405020304" pitchFamily="18" charset="0"/>
              </a:rPr>
              <a:t>3.</a:t>
            </a:r>
            <a:r>
              <a:rPr lang="uz-Cyrl-UZ" sz="4000" b="1" i="1" dirty="0" smtClean="0">
                <a:latin typeface="Times New Roman" panose="02020603050405020304" pitchFamily="18" charset="0"/>
                <a:ea typeface="Times New Roman" panose="02020603050405020304" pitchFamily="18" charset="0"/>
                <a:cs typeface="Times New Roman" panose="02020603050405020304" pitchFamily="18" charset="0"/>
              </a:rPr>
              <a:t>Молия </a:t>
            </a:r>
            <a:r>
              <a:rPr lang="uz-Cyrl-UZ" sz="4000" b="1" i="1" dirty="0">
                <a:latin typeface="Times New Roman" panose="02020603050405020304" pitchFamily="18" charset="0"/>
                <a:ea typeface="Times New Roman" panose="02020603050405020304" pitchFamily="18" charset="0"/>
                <a:cs typeface="Times New Roman" panose="02020603050405020304" pitchFamily="18" charset="0"/>
              </a:rPr>
              <a:t>тизими бўғинлари ўртасидаги муносабатлар</a:t>
            </a:r>
            <a:endParaRPr lang="ru-RU" sz="3600" i="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1298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076" y="766391"/>
            <a:ext cx="9961685" cy="5325218"/>
          </a:xfrm>
          <a:prstGeom prst="rect">
            <a:avLst/>
          </a:prstGeom>
        </p:spPr>
      </p:pic>
    </p:spTree>
    <p:extLst>
      <p:ext uri="{BB962C8B-B14F-4D97-AF65-F5344CB8AC3E}">
        <p14:creationId xmlns:p14="http://schemas.microsoft.com/office/powerpoint/2010/main" val="1055164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3500" y="685711"/>
            <a:ext cx="9620250" cy="5632311"/>
          </a:xfrm>
          <a:prstGeom prst="rect">
            <a:avLst/>
          </a:prstGeom>
        </p:spPr>
        <p:txBody>
          <a:bodyPr wrap="square">
            <a:spAutoFit/>
          </a:bodyPr>
          <a:lstStyle/>
          <a:p>
            <a:pPr algn="just">
              <a:spcAft>
                <a:spcPts val="0"/>
              </a:spcAft>
            </a:pPr>
            <a:r>
              <a:rPr lang="uz-Cyrl-UZ" sz="24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uz-Cyrl-UZ" sz="2400" b="1" dirty="0"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Молия </a:t>
            </a:r>
            <a:r>
              <a:rPr lang="uz-Cyrl-UZ" sz="2400" b="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тизими </a:t>
            </a:r>
            <a:r>
              <a:rPr lang="uz-Cyrl-UZ" sz="2400" b="1" dirty="0">
                <a:latin typeface="Times New Roman" panose="02020603050405020304" pitchFamily="18" charset="0"/>
                <a:ea typeface="Times New Roman" panose="02020603050405020304" pitchFamily="18" charset="0"/>
                <a:cs typeface="Times New Roman" panose="02020603050405020304" pitchFamily="18" charset="0"/>
              </a:rPr>
              <a:t>- молиявий муносабатларнинг турли сохаларини уз ичига олиб, хар кайси сохалар пул маблағлари фондларини шакллантириш ва улардан фойдаланиш хусусиятлари билан тавсифланади</a:t>
            </a:r>
            <a:r>
              <a:rPr lang="uz-Cyrl-UZ" sz="2400" b="1" dirty="0" smtClean="0">
                <a:latin typeface="Times New Roman" panose="02020603050405020304" pitchFamily="18" charset="0"/>
                <a:ea typeface="Times New Roman" panose="02020603050405020304" pitchFamily="18" charset="0"/>
                <a:cs typeface="Times New Roman" panose="02020603050405020304" pitchFamily="18" charset="0"/>
              </a:rPr>
              <a:t>.</a:t>
            </a:r>
          </a:p>
          <a:p>
            <a:pPr algn="just"/>
            <a:r>
              <a:rPr lang="uz-Cyrl-UZ" sz="2400" dirty="0" smtClean="0">
                <a:latin typeface="Times New Roman" panose="02020603050405020304" pitchFamily="18" charset="0"/>
                <a:cs typeface="Times New Roman" panose="02020603050405020304" pitchFamily="18" charset="0"/>
              </a:rPr>
              <a:t>	Маълумки</a:t>
            </a:r>
            <a:r>
              <a:rPr lang="uz-Cyrl-UZ" sz="2400" dirty="0">
                <a:latin typeface="Times New Roman" panose="02020603050405020304" pitchFamily="18" charset="0"/>
                <a:cs typeface="Times New Roman" panose="02020603050405020304" pitchFamily="18" charset="0"/>
              </a:rPr>
              <a:t>, </a:t>
            </a:r>
            <a:r>
              <a:rPr lang="uz-Cyrl-UZ" sz="2400" b="1" dirty="0">
                <a:latin typeface="Times New Roman" panose="02020603050405020304" pitchFamily="18" charset="0"/>
                <a:cs typeface="Times New Roman" panose="02020603050405020304" pitchFamily="18" charset="0"/>
              </a:rPr>
              <a:t>молия тизими</a:t>
            </a:r>
            <a:r>
              <a:rPr lang="uz-Cyrl-UZ" sz="2400" dirty="0">
                <a:latin typeface="Times New Roman" panose="02020603050405020304" pitchFamily="18" charset="0"/>
                <a:cs typeface="Times New Roman" panose="02020603050405020304" pitchFamily="18" charset="0"/>
              </a:rPr>
              <a:t> молия муносабатларининг турли бўғинлари йиғиндисини билдиради. Уларнинг ҳар бири пул маблағлари фондларини шакллантириш ва ишлатилишидаги ҳусусиятлари, такрор ишлаб чиқаришдаги ролининг турличалиги билан ҳусусиятланади Молиявий тизим таркибан таҳлил  этилганда унга хар хил ёндошиш мумкин. Молия пул муносабатлари бўлар экан, уларни объекти ва субъекти, уларга хос механизмлар мавжуд. Шу жиҳатидан қаралганда молия тизимига пул фондлари, молия иштирокчилари, молия институтлари, молия механизми ва молия сиёсатини киритиш мумкин. Буни схемадан кўриш мумкин.</a:t>
            </a:r>
            <a:endParaRPr lang="ru-RU" sz="2400" dirty="0">
              <a:latin typeface="Times New Roman" panose="02020603050405020304" pitchFamily="18" charset="0"/>
              <a:cs typeface="Times New Roman" panose="02020603050405020304" pitchFamily="18" charset="0"/>
            </a:endParaRPr>
          </a:p>
          <a:p>
            <a:pPr algn="just">
              <a:spcAft>
                <a:spcPts val="0"/>
              </a:spcAft>
            </a:pP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9389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Рисунок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9908" y="835268"/>
            <a:ext cx="10594730" cy="5266593"/>
          </a:xfrm>
          <a:prstGeom prst="rect">
            <a:avLst/>
          </a:prstGeom>
          <a:solidFill>
            <a:schemeClr val="accent3">
              <a:lumMod val="60000"/>
              <a:lumOff val="40000"/>
            </a:schemeClr>
          </a:solidFill>
          <a:ln w="28575">
            <a:solidFill>
              <a:srgbClr val="0070C0"/>
            </a:solidFill>
          </a:ln>
        </p:spPr>
      </p:pic>
    </p:spTree>
    <p:extLst>
      <p:ext uri="{BB962C8B-B14F-4D97-AF65-F5344CB8AC3E}">
        <p14:creationId xmlns:p14="http://schemas.microsoft.com/office/powerpoint/2010/main" val="4057640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28799" y="999262"/>
            <a:ext cx="8734426" cy="5016758"/>
          </a:xfrm>
          <a:prstGeom prst="rect">
            <a:avLst/>
          </a:prstGeom>
        </p:spPr>
        <p:txBody>
          <a:bodyPr wrap="square">
            <a:spAutoFit/>
          </a:bodyPr>
          <a:lstStyle/>
          <a:p>
            <a:pPr algn="just">
              <a:spcAft>
                <a:spcPts val="0"/>
              </a:spcAft>
            </a:pPr>
            <a:r>
              <a:rPr lang="ru-RU" sz="4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4000" b="1" i="1" dirty="0" err="1"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Молия</a:t>
            </a:r>
            <a:r>
              <a:rPr lang="ru-RU" sz="4000" b="1" i="1" dirty="0"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4000" b="1" i="1" dirty="0" err="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тизимининг</a:t>
            </a:r>
            <a:r>
              <a:rPr lang="ru-RU" sz="4000" b="1" i="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4000" b="1" i="1" dirty="0" err="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асосий</a:t>
            </a:r>
            <a:r>
              <a:rPr lang="ru-RU" sz="4000" b="1" i="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4000" b="1" i="1" dirty="0" err="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функциялари</a:t>
            </a:r>
            <a:r>
              <a:rPr lang="ru-RU" sz="4000" b="1" i="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4000" b="1" i="1" dirty="0" err="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қуйидагилардан</a:t>
            </a:r>
            <a:r>
              <a:rPr lang="ru-RU" sz="4000" b="1" i="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4000" b="1" i="1" dirty="0" err="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иборатдир</a:t>
            </a:r>
            <a:r>
              <a:rPr lang="ru-RU" sz="4000" b="1" i="1" dirty="0"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spcAft>
                <a:spcPts val="0"/>
              </a:spcAft>
            </a:pPr>
            <a:endParaRPr lang="ru-RU" sz="4000" b="1" i="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spcAft>
                <a:spcPts val="0"/>
              </a:spcAft>
              <a:buFont typeface="Times New Roman" panose="02020603050405020304" pitchFamily="18" charset="0"/>
              <a:buChar char="-"/>
              <a:tabLst>
                <a:tab pos="588645" algn="l"/>
              </a:tabLst>
            </a:pPr>
            <a:r>
              <a:rPr lang="ru-RU" sz="4000" b="1" i="1" dirty="0" err="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Режалаштириш</a:t>
            </a:r>
            <a:r>
              <a:rPr lang="ru-RU" sz="4000" b="1" i="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4000" b="1" i="1" dirty="0" err="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функцияси</a:t>
            </a:r>
            <a:r>
              <a:rPr lang="ru-RU" sz="4000" b="1" i="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a:t>
            </a:r>
          </a:p>
          <a:p>
            <a:pPr marL="342900" lvl="0" indent="-342900" algn="just">
              <a:spcAft>
                <a:spcPts val="0"/>
              </a:spcAft>
              <a:buFont typeface="Times New Roman" panose="02020603050405020304" pitchFamily="18" charset="0"/>
              <a:buChar char="-"/>
              <a:tabLst>
                <a:tab pos="588645" algn="l"/>
              </a:tabLst>
            </a:pPr>
            <a:r>
              <a:rPr lang="ru-RU" sz="4000" b="1" i="1" dirty="0" err="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Ташкиллаштириш</a:t>
            </a:r>
            <a:r>
              <a:rPr lang="ru-RU" sz="4000" b="1" i="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4000" b="1" i="1" dirty="0" err="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функцияси</a:t>
            </a:r>
            <a:r>
              <a:rPr lang="ru-RU" sz="4000" b="1" i="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a:t>
            </a:r>
          </a:p>
          <a:p>
            <a:pPr marL="342900" lvl="0" indent="-342900" algn="just">
              <a:spcAft>
                <a:spcPts val="0"/>
              </a:spcAft>
              <a:buFont typeface="Times New Roman" panose="02020603050405020304" pitchFamily="18" charset="0"/>
              <a:buChar char="-"/>
              <a:tabLst>
                <a:tab pos="588645" algn="l"/>
              </a:tabLst>
            </a:pPr>
            <a:r>
              <a:rPr lang="ru-RU" sz="4000" b="1" i="1" dirty="0" err="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Рағбатлантириш</a:t>
            </a:r>
            <a:r>
              <a:rPr lang="ru-RU" sz="4000" b="1" i="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4000" b="1" i="1" dirty="0" err="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функцияси</a:t>
            </a:r>
            <a:r>
              <a:rPr lang="ru-RU" sz="4000" b="1" i="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a:t>
            </a:r>
          </a:p>
          <a:p>
            <a:pPr marL="342900" lvl="0" indent="-342900" algn="just">
              <a:spcAft>
                <a:spcPts val="0"/>
              </a:spcAft>
              <a:buFont typeface="Times New Roman" panose="02020603050405020304" pitchFamily="18" charset="0"/>
              <a:buChar char="-"/>
              <a:tabLst>
                <a:tab pos="588645" algn="l"/>
              </a:tabLst>
            </a:pPr>
            <a:r>
              <a:rPr lang="ru-RU" sz="4000" b="1" i="1" dirty="0" err="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Назорат</a:t>
            </a:r>
            <a:r>
              <a:rPr lang="ru-RU" sz="4000" b="1" i="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0465612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110580502"/>
              </p:ext>
            </p:extLst>
          </p:nvPr>
        </p:nvGraphicFramePr>
        <p:xfrm>
          <a:off x="1046285" y="652223"/>
          <a:ext cx="10629901" cy="5675355"/>
        </p:xfrm>
        <a:graphic>
          <a:graphicData uri="http://schemas.openxmlformats.org/drawingml/2006/table">
            <a:tbl>
              <a:tblPr>
                <a:tableStyleId>{5C22544A-7EE6-4342-B048-85BDC9FD1C3A}</a:tableStyleId>
              </a:tblPr>
              <a:tblGrid>
                <a:gridCol w="2743423">
                  <a:extLst>
                    <a:ext uri="{9D8B030D-6E8A-4147-A177-3AD203B41FA5}">
                      <a16:colId xmlns:a16="http://schemas.microsoft.com/office/drawing/2014/main" val="4090343507"/>
                    </a:ext>
                  </a:extLst>
                </a:gridCol>
                <a:gridCol w="3114905">
                  <a:extLst>
                    <a:ext uri="{9D8B030D-6E8A-4147-A177-3AD203B41FA5}">
                      <a16:colId xmlns:a16="http://schemas.microsoft.com/office/drawing/2014/main" val="86484878"/>
                    </a:ext>
                  </a:extLst>
                </a:gridCol>
                <a:gridCol w="2645362">
                  <a:extLst>
                    <a:ext uri="{9D8B030D-6E8A-4147-A177-3AD203B41FA5}">
                      <a16:colId xmlns:a16="http://schemas.microsoft.com/office/drawing/2014/main" val="279681479"/>
                    </a:ext>
                  </a:extLst>
                </a:gridCol>
                <a:gridCol w="2126211">
                  <a:extLst>
                    <a:ext uri="{9D8B030D-6E8A-4147-A177-3AD203B41FA5}">
                      <a16:colId xmlns:a16="http://schemas.microsoft.com/office/drawing/2014/main" val="2823380150"/>
                    </a:ext>
                  </a:extLst>
                </a:gridCol>
              </a:tblGrid>
              <a:tr h="1271827">
                <a:tc gridSpan="4">
                  <a:txBody>
                    <a:bodyPr/>
                    <a:lstStyle/>
                    <a:p>
                      <a:pPr indent="228600" algn="just">
                        <a:lnSpc>
                          <a:spcPct val="115000"/>
                        </a:lnSpc>
                        <a:spcAft>
                          <a:spcPts val="0"/>
                        </a:spcAft>
                      </a:pPr>
                      <a:r>
                        <a:rPr lang="uz-Cyrl-UZ" sz="2400" dirty="0">
                          <a:effectLst/>
                          <a:latin typeface="Times New Roman" panose="02020603050405020304" pitchFamily="18" charset="0"/>
                          <a:cs typeface="Times New Roman" panose="02020603050405020304" pitchFamily="18" charset="0"/>
                        </a:rPr>
                        <a:t> </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228600" algn="ctr">
                        <a:lnSpc>
                          <a:spcPct val="115000"/>
                        </a:lnSpc>
                        <a:spcAft>
                          <a:spcPts val="0"/>
                        </a:spcAft>
                      </a:pPr>
                      <a:r>
                        <a:rPr lang="ru-RU" sz="2400" b="1" i="1" dirty="0" err="1" smtClean="0">
                          <a:solidFill>
                            <a:srgbClr val="0070C0"/>
                          </a:solidFill>
                          <a:effectLst/>
                          <a:latin typeface="Times New Roman" panose="02020603050405020304" pitchFamily="18" charset="0"/>
                          <a:cs typeface="Times New Roman" panose="02020603050405020304" pitchFamily="18" charset="0"/>
                        </a:rPr>
                        <a:t>Молия</a:t>
                      </a:r>
                      <a:r>
                        <a:rPr lang="ru-RU" sz="2400" b="1" i="1" dirty="0" smtClean="0">
                          <a:solidFill>
                            <a:srgbClr val="0070C0"/>
                          </a:solidFill>
                          <a:effectLst/>
                          <a:latin typeface="Times New Roman" panose="02020603050405020304" pitchFamily="18" charset="0"/>
                          <a:cs typeface="Times New Roman" panose="02020603050405020304" pitchFamily="18" charset="0"/>
                        </a:rPr>
                        <a:t> </a:t>
                      </a:r>
                      <a:r>
                        <a:rPr lang="ru-RU" sz="2400" b="1" i="1" dirty="0" err="1">
                          <a:solidFill>
                            <a:srgbClr val="0070C0"/>
                          </a:solidFill>
                          <a:effectLst/>
                          <a:latin typeface="Times New Roman" panose="02020603050405020304" pitchFamily="18" charset="0"/>
                          <a:cs typeface="Times New Roman" panose="02020603050405020304" pitchFamily="18" charset="0"/>
                        </a:rPr>
                        <a:t>тизимининг</a:t>
                      </a:r>
                      <a:r>
                        <a:rPr lang="ru-RU" sz="2400" b="1" i="1" dirty="0">
                          <a:solidFill>
                            <a:srgbClr val="0070C0"/>
                          </a:solidFill>
                          <a:effectLst/>
                          <a:latin typeface="Times New Roman" panose="02020603050405020304" pitchFamily="18" charset="0"/>
                          <a:cs typeface="Times New Roman" panose="02020603050405020304" pitchFamily="18" charset="0"/>
                        </a:rPr>
                        <a:t> </a:t>
                      </a:r>
                      <a:r>
                        <a:rPr lang="ru-RU" sz="2400" b="1" i="1" dirty="0" err="1">
                          <a:solidFill>
                            <a:srgbClr val="0070C0"/>
                          </a:solidFill>
                          <a:effectLst/>
                          <a:latin typeface="Times New Roman" panose="02020603050405020304" pitchFamily="18" charset="0"/>
                          <a:cs typeface="Times New Roman" panose="02020603050405020304" pitchFamily="18" charset="0"/>
                        </a:rPr>
                        <a:t>функциялари</a:t>
                      </a:r>
                      <a:endParaRPr lang="ru-RU" sz="2000" b="1"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indent="228600" algn="just">
                        <a:lnSpc>
                          <a:spcPct val="115000"/>
                        </a:lnSpc>
                        <a:spcAft>
                          <a:spcPts val="0"/>
                        </a:spcAft>
                      </a:pPr>
                      <a:r>
                        <a:rPr lang="ru-RU" sz="2400" dirty="0">
                          <a:effectLst/>
                          <a:latin typeface="Times New Roman" panose="02020603050405020304" pitchFamily="18" charset="0"/>
                          <a:cs typeface="Times New Roman" panose="02020603050405020304" pitchFamily="18" charset="0"/>
                        </a:rPr>
                        <a:t> </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pPr indent="228600" algn="ctr">
                        <a:lnSpc>
                          <a:spcPct val="115000"/>
                        </a:lnSpc>
                        <a:spcAft>
                          <a:spcPts val="0"/>
                        </a:spcAft>
                      </a:pPr>
                      <a:endParaRPr lang="ru-RU" sz="2000" b="1"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ru-RU"/>
                    </a:p>
                  </a:txBody>
                  <a:tcPr/>
                </a:tc>
                <a:tc hMerge="1">
                  <a:txBody>
                    <a:bodyPr/>
                    <a:lstStyle/>
                    <a:p>
                      <a:pPr indent="228600" algn="just">
                        <a:lnSpc>
                          <a:spcPct val="115000"/>
                        </a:lnSpc>
                        <a:spcAft>
                          <a:spcPts val="0"/>
                        </a:spcAft>
                      </a:pP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78459947"/>
                  </a:ext>
                </a:extLst>
              </a:tr>
              <a:tr h="4403528">
                <a:tc>
                  <a:txBody>
                    <a:bodyPr/>
                    <a:lstStyle/>
                    <a:p>
                      <a:pPr algn="just">
                        <a:lnSpc>
                          <a:spcPct val="115000"/>
                        </a:lnSpc>
                        <a:spcAft>
                          <a:spcPts val="0"/>
                        </a:spcAft>
                      </a:pPr>
                      <a:r>
                        <a:rPr lang="ru-RU" sz="2000" b="1" i="1" dirty="0" err="1">
                          <a:solidFill>
                            <a:srgbClr val="0070C0"/>
                          </a:solidFill>
                          <a:effectLst/>
                          <a:latin typeface="Times New Roman" panose="02020603050405020304" pitchFamily="18" charset="0"/>
                          <a:cs typeface="Times New Roman" panose="02020603050405020304" pitchFamily="18" charset="0"/>
                        </a:rPr>
                        <a:t>Режалаштириш</a:t>
                      </a:r>
                      <a:endParaRPr lang="ru-RU" sz="2000" b="1" i="1" dirty="0">
                        <a:solidFill>
                          <a:srgbClr val="0070C0"/>
                        </a:solidFill>
                        <a:effectLst/>
                        <a:latin typeface="Times New Roman" panose="02020603050405020304" pitchFamily="18" charset="0"/>
                        <a:cs typeface="Times New Roman" panose="02020603050405020304" pitchFamily="18" charset="0"/>
                      </a:endParaRPr>
                    </a:p>
                    <a:p>
                      <a:pPr algn="just">
                        <a:lnSpc>
                          <a:spcPct val="115000"/>
                        </a:lnSpc>
                        <a:spcAft>
                          <a:spcPts val="0"/>
                        </a:spcAft>
                      </a:pPr>
                      <a:r>
                        <a:rPr lang="ru-RU" sz="2000" b="1" i="1" dirty="0" err="1">
                          <a:effectLst/>
                          <a:latin typeface="Times New Roman" panose="02020603050405020304" pitchFamily="18" charset="0"/>
                          <a:cs typeface="Times New Roman" panose="02020603050405020304" pitchFamily="18" charset="0"/>
                        </a:rPr>
                        <a:t>Мақсадларни</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шакллантириш</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ва</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уни</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амалга</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оширишнинг</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молиявий</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имкониятларини</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аниқлаш</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билан</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боғлиқ</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тадбирлар</a:t>
                      </a:r>
                      <a:r>
                        <a:rPr lang="ru-RU" sz="2000" b="1" i="1" dirty="0">
                          <a:effectLst/>
                          <a:latin typeface="Times New Roman" panose="02020603050405020304" pitchFamily="18" charset="0"/>
                          <a:cs typeface="Times New Roman" panose="02020603050405020304" pitchFamily="18" charset="0"/>
                        </a:rPr>
                        <a:t>.</a:t>
                      </a:r>
                      <a:endParaRPr lang="ru-RU" sz="2000" b="1"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ru-RU" sz="2000" b="1" i="1" dirty="0" err="1">
                          <a:solidFill>
                            <a:srgbClr val="0070C0"/>
                          </a:solidFill>
                          <a:effectLst/>
                          <a:latin typeface="Times New Roman" panose="02020603050405020304" pitchFamily="18" charset="0"/>
                          <a:cs typeface="Times New Roman" panose="02020603050405020304" pitchFamily="18" charset="0"/>
                        </a:rPr>
                        <a:t>Ташкиллаштириш</a:t>
                      </a:r>
                      <a:endParaRPr lang="ru-RU" sz="2000" b="1" i="1" dirty="0">
                        <a:solidFill>
                          <a:srgbClr val="0070C0"/>
                        </a:solidFill>
                        <a:effectLst/>
                        <a:latin typeface="Times New Roman" panose="02020603050405020304" pitchFamily="18" charset="0"/>
                        <a:cs typeface="Times New Roman" panose="02020603050405020304" pitchFamily="18" charset="0"/>
                      </a:endParaRPr>
                    </a:p>
                    <a:p>
                      <a:pPr algn="just">
                        <a:lnSpc>
                          <a:spcPct val="115000"/>
                        </a:lnSpc>
                        <a:spcAft>
                          <a:spcPts val="0"/>
                        </a:spcAft>
                      </a:pPr>
                      <a:r>
                        <a:rPr lang="ru-RU" sz="2000" b="1" i="1" dirty="0">
                          <a:effectLst/>
                          <a:latin typeface="Times New Roman" panose="02020603050405020304" pitchFamily="18" charset="0"/>
                          <a:cs typeface="Times New Roman" panose="02020603050405020304" pitchFamily="18" charset="0"/>
                        </a:rPr>
                        <a:t>Бюджет </a:t>
                      </a:r>
                      <a:r>
                        <a:rPr lang="ru-RU" sz="2000" b="1" i="1" dirty="0" err="1">
                          <a:effectLst/>
                          <a:latin typeface="Times New Roman" panose="02020603050405020304" pitchFamily="18" charset="0"/>
                          <a:cs typeface="Times New Roman" panose="02020603050405020304" pitchFamily="18" charset="0"/>
                        </a:rPr>
                        <a:t>курилиши</a:t>
                      </a:r>
                      <a:r>
                        <a:rPr lang="ru-RU" sz="2000" b="1" i="1" dirty="0">
                          <a:effectLst/>
                          <a:latin typeface="Times New Roman" panose="02020603050405020304" pitchFamily="18" charset="0"/>
                          <a:cs typeface="Times New Roman" panose="02020603050405020304" pitchFamily="18" charset="0"/>
                        </a:rPr>
                        <a:t>, бюджет </a:t>
                      </a:r>
                      <a:r>
                        <a:rPr lang="ru-RU" sz="2000" b="1" i="1" dirty="0" err="1">
                          <a:effectLst/>
                          <a:latin typeface="Times New Roman" panose="02020603050405020304" pitchFamily="18" charset="0"/>
                          <a:cs typeface="Times New Roman" panose="02020603050405020304" pitchFamily="18" charset="0"/>
                        </a:rPr>
                        <a:t>таснифланиши</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тасдиклаш</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ижро</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этиш</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ваколатли</a:t>
                      </a:r>
                      <a:r>
                        <a:rPr lang="ru-RU" sz="2000" b="1" i="1" dirty="0">
                          <a:effectLst/>
                          <a:latin typeface="Times New Roman" panose="02020603050405020304" pitchFamily="18" charset="0"/>
                          <a:cs typeface="Times New Roman" panose="02020603050405020304" pitchFamily="18" charset="0"/>
                        </a:rPr>
                        <a:t> кредит </a:t>
                      </a:r>
                      <a:r>
                        <a:rPr lang="ru-RU" sz="2000" b="1" i="1" dirty="0" err="1">
                          <a:effectLst/>
                          <a:latin typeface="Times New Roman" panose="02020603050405020304" pitchFamily="18" charset="0"/>
                          <a:cs typeface="Times New Roman" panose="02020603050405020304" pitchFamily="18" charset="0"/>
                        </a:rPr>
                        <a:t>органларини</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аниқлаш</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Маҳаллий</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ва</a:t>
                      </a:r>
                      <a:r>
                        <a:rPr lang="ru-RU" sz="2000" b="1" i="1" dirty="0">
                          <a:effectLst/>
                          <a:latin typeface="Times New Roman" panose="02020603050405020304" pitchFamily="18" charset="0"/>
                          <a:cs typeface="Times New Roman" panose="02020603050405020304" pitchFamily="18" charset="0"/>
                        </a:rPr>
                        <a:t> республика </a:t>
                      </a:r>
                      <a:r>
                        <a:rPr lang="ru-RU" sz="2000" b="1" i="1" dirty="0" err="1">
                          <a:effectLst/>
                          <a:latin typeface="Times New Roman" panose="02020603050405020304" pitchFamily="18" charset="0"/>
                          <a:cs typeface="Times New Roman" panose="02020603050405020304" pitchFamily="18" charset="0"/>
                        </a:rPr>
                        <a:t>органларининг</a:t>
                      </a:r>
                      <a:r>
                        <a:rPr lang="ru-RU" sz="2000" b="1" i="1" dirty="0">
                          <a:effectLst/>
                          <a:latin typeface="Times New Roman" panose="02020603050405020304" pitchFamily="18" charset="0"/>
                          <a:cs typeface="Times New Roman" panose="02020603050405020304" pitchFamily="18" charset="0"/>
                        </a:rPr>
                        <a:t> бюджет </a:t>
                      </a:r>
                      <a:r>
                        <a:rPr lang="ru-RU" sz="2000" b="1" i="1" dirty="0" err="1">
                          <a:effectLst/>
                          <a:latin typeface="Times New Roman" panose="02020603050405020304" pitchFamily="18" charset="0"/>
                          <a:cs typeface="Times New Roman" panose="02020603050405020304" pitchFamily="18" charset="0"/>
                        </a:rPr>
                        <a:t>ваколатлари</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ва</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хукукларини</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чегаралашни</a:t>
                      </a:r>
                      <a:r>
                        <a:rPr lang="ru-RU" sz="2000" b="1" i="1" dirty="0">
                          <a:effectLst/>
                          <a:latin typeface="Times New Roman" panose="02020603050405020304" pitchFamily="18" charset="0"/>
                          <a:cs typeface="Times New Roman" panose="02020603050405020304" pitchFamily="18" charset="0"/>
                        </a:rPr>
                        <a:t> уз ичига </a:t>
                      </a:r>
                      <a:r>
                        <a:rPr lang="ru-RU" sz="2000" b="1" i="1" dirty="0" err="1">
                          <a:effectLst/>
                          <a:latin typeface="Times New Roman" panose="02020603050405020304" pitchFamily="18" charset="0"/>
                          <a:cs typeface="Times New Roman" panose="02020603050405020304" pitchFamily="18" charset="0"/>
                        </a:rPr>
                        <a:t>олади</a:t>
                      </a:r>
                      <a:r>
                        <a:rPr lang="ru-RU" sz="2000" b="1" i="1" dirty="0">
                          <a:effectLst/>
                          <a:latin typeface="Times New Roman" panose="02020603050405020304" pitchFamily="18" charset="0"/>
                          <a:cs typeface="Times New Roman" panose="02020603050405020304" pitchFamily="18" charset="0"/>
                        </a:rPr>
                        <a:t>.</a:t>
                      </a:r>
                      <a:endParaRPr lang="ru-RU" sz="2000" b="1"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ru-RU" sz="2000" b="1" i="1" dirty="0" err="1">
                          <a:solidFill>
                            <a:srgbClr val="0070C0"/>
                          </a:solidFill>
                          <a:effectLst/>
                          <a:latin typeface="Times New Roman" panose="02020603050405020304" pitchFamily="18" charset="0"/>
                          <a:cs typeface="Times New Roman" panose="02020603050405020304" pitchFamily="18" charset="0"/>
                        </a:rPr>
                        <a:t>Рағбатлантириш</a:t>
                      </a:r>
                      <a:endParaRPr lang="ru-RU" sz="2000" b="1" i="1" dirty="0">
                        <a:solidFill>
                          <a:srgbClr val="0070C0"/>
                        </a:solidFill>
                        <a:effectLst/>
                        <a:latin typeface="Times New Roman" panose="02020603050405020304" pitchFamily="18" charset="0"/>
                        <a:cs typeface="Times New Roman" panose="02020603050405020304" pitchFamily="18" charset="0"/>
                      </a:endParaRPr>
                    </a:p>
                    <a:p>
                      <a:pPr algn="just">
                        <a:lnSpc>
                          <a:spcPct val="115000"/>
                        </a:lnSpc>
                        <a:spcAft>
                          <a:spcPts val="0"/>
                        </a:spcAft>
                      </a:pPr>
                      <a:r>
                        <a:rPr lang="ru-RU" sz="2000" b="1" i="1" dirty="0">
                          <a:effectLst/>
                          <a:latin typeface="Times New Roman" panose="02020603050405020304" pitchFamily="18" charset="0"/>
                          <a:cs typeface="Times New Roman" panose="02020603050405020304" pitchFamily="18" charset="0"/>
                        </a:rPr>
                        <a:t>Пул </a:t>
                      </a:r>
                      <a:r>
                        <a:rPr lang="ru-RU" sz="2000" b="1" i="1" dirty="0" err="1">
                          <a:effectLst/>
                          <a:latin typeface="Times New Roman" panose="02020603050405020304" pitchFamily="18" charset="0"/>
                          <a:cs typeface="Times New Roman" panose="02020603050405020304" pitchFamily="18" charset="0"/>
                        </a:rPr>
                        <a:t>маблағларга</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эҳтиёжни</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ҳисобга</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олган</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ҳолда</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молиявий</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фаолиятга</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таъсир</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этувчи</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омиллар</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талкин</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қилинади</a:t>
                      </a:r>
                      <a:r>
                        <a:rPr lang="ru-RU" sz="2000" b="1" i="1" dirty="0">
                          <a:effectLst/>
                          <a:latin typeface="Times New Roman" panose="02020603050405020304" pitchFamily="18" charset="0"/>
                          <a:cs typeface="Times New Roman" panose="02020603050405020304" pitchFamily="18" charset="0"/>
                        </a:rPr>
                        <a:t>.</a:t>
                      </a:r>
                      <a:endParaRPr lang="ru-RU" sz="2000" b="1"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ru-RU" sz="2000" b="1" i="1" dirty="0" err="1">
                          <a:solidFill>
                            <a:srgbClr val="0070C0"/>
                          </a:solidFill>
                          <a:effectLst/>
                          <a:latin typeface="Times New Roman" panose="02020603050405020304" pitchFamily="18" charset="0"/>
                          <a:cs typeface="Times New Roman" panose="02020603050405020304" pitchFamily="18" charset="0"/>
                        </a:rPr>
                        <a:t>Назорат</a:t>
                      </a:r>
                      <a:endParaRPr lang="ru-RU" sz="2000" b="1" i="1" dirty="0">
                        <a:solidFill>
                          <a:srgbClr val="0070C0"/>
                        </a:solidFill>
                        <a:effectLst/>
                        <a:latin typeface="Times New Roman" panose="02020603050405020304" pitchFamily="18" charset="0"/>
                        <a:cs typeface="Times New Roman" panose="02020603050405020304" pitchFamily="18" charset="0"/>
                      </a:endParaRPr>
                    </a:p>
                    <a:p>
                      <a:pPr algn="just">
                        <a:lnSpc>
                          <a:spcPct val="115000"/>
                        </a:lnSpc>
                        <a:spcAft>
                          <a:spcPts val="0"/>
                        </a:spcAft>
                      </a:pPr>
                      <a:r>
                        <a:rPr lang="ru-RU" sz="2000" b="1" i="1" dirty="0" err="1">
                          <a:effectLst/>
                          <a:latin typeface="Times New Roman" panose="02020603050405020304" pitchFamily="18" charset="0"/>
                          <a:cs typeface="Times New Roman" panose="02020603050405020304" pitchFamily="18" charset="0"/>
                        </a:rPr>
                        <a:t>Урнатилган</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мақсадларга</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эришишни</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солиштириш</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учун</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олигна</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натижаларни</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баҳолашва</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меёрларни</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ишлаб</a:t>
                      </a:r>
                      <a:r>
                        <a:rPr lang="ru-RU" sz="2000" b="1" i="1" dirty="0">
                          <a:effectLst/>
                          <a:latin typeface="Times New Roman" panose="02020603050405020304" pitchFamily="18" charset="0"/>
                          <a:cs typeface="Times New Roman" panose="02020603050405020304" pitchFamily="18" charset="0"/>
                        </a:rPr>
                        <a:t> </a:t>
                      </a:r>
                      <a:r>
                        <a:rPr lang="ru-RU" sz="2000" b="1" i="1" dirty="0" err="1">
                          <a:effectLst/>
                          <a:latin typeface="Times New Roman" panose="02020603050405020304" pitchFamily="18" charset="0"/>
                          <a:cs typeface="Times New Roman" panose="02020603050405020304" pitchFamily="18" charset="0"/>
                        </a:rPr>
                        <a:t>чикилади</a:t>
                      </a:r>
                      <a:r>
                        <a:rPr lang="ru-RU" sz="2000" b="1" i="1" dirty="0">
                          <a:effectLst/>
                          <a:latin typeface="Times New Roman" panose="02020603050405020304" pitchFamily="18" charset="0"/>
                          <a:cs typeface="Times New Roman" panose="02020603050405020304" pitchFamily="18" charset="0"/>
                        </a:rPr>
                        <a:t>.</a:t>
                      </a:r>
                      <a:endParaRPr lang="ru-RU" sz="2000" b="1"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987446610"/>
                  </a:ext>
                </a:extLst>
              </a:tr>
            </a:tbl>
          </a:graphicData>
        </a:graphic>
      </p:graphicFrame>
    </p:spTree>
    <p:extLst>
      <p:ext uri="{BB962C8B-B14F-4D97-AF65-F5344CB8AC3E}">
        <p14:creationId xmlns:p14="http://schemas.microsoft.com/office/powerpoint/2010/main" val="487189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Таблица 15"/>
          <p:cNvGraphicFramePr>
            <a:graphicFrameLocks noGrp="1"/>
          </p:cNvGraphicFramePr>
          <p:nvPr>
            <p:extLst>
              <p:ext uri="{D42A27DB-BD31-4B8C-83A1-F6EECF244321}">
                <p14:modId xmlns:p14="http://schemas.microsoft.com/office/powerpoint/2010/main" val="3352790016"/>
              </p:ext>
            </p:extLst>
          </p:nvPr>
        </p:nvGraphicFramePr>
        <p:xfrm>
          <a:off x="4657249" y="133350"/>
          <a:ext cx="2194588" cy="690282"/>
        </p:xfrm>
        <a:graphic>
          <a:graphicData uri="http://schemas.openxmlformats.org/drawingml/2006/table">
            <a:tbl>
              <a:tblPr>
                <a:tableStyleId>{5C22544A-7EE6-4342-B048-85BDC9FD1C3A}</a:tableStyleId>
              </a:tblPr>
              <a:tblGrid>
                <a:gridCol w="2194588">
                  <a:extLst>
                    <a:ext uri="{9D8B030D-6E8A-4147-A177-3AD203B41FA5}">
                      <a16:colId xmlns:a16="http://schemas.microsoft.com/office/drawing/2014/main" val="3774332994"/>
                    </a:ext>
                  </a:extLst>
                </a:gridCol>
              </a:tblGrid>
              <a:tr h="690282">
                <a:tc>
                  <a:txBody>
                    <a:bodyPr/>
                    <a:lstStyle/>
                    <a:p>
                      <a:pPr algn="ctr">
                        <a:spcAft>
                          <a:spcPts val="0"/>
                        </a:spcAft>
                      </a:pPr>
                      <a:endParaRPr lang="uz-Cyrl-UZ" sz="1600" b="1" dirty="0" smtClean="0">
                        <a:solidFill>
                          <a:srgbClr val="0070C0"/>
                        </a:solidFill>
                        <a:effectLst/>
                        <a:latin typeface="Times New Roman" panose="02020603050405020304" pitchFamily="18" charset="0"/>
                        <a:cs typeface="Times New Roman" panose="02020603050405020304" pitchFamily="18" charset="0"/>
                      </a:endParaRPr>
                    </a:p>
                    <a:p>
                      <a:pPr algn="ctr">
                        <a:spcAft>
                          <a:spcPts val="0"/>
                        </a:spcAft>
                      </a:pPr>
                      <a:r>
                        <a:rPr lang="uz-Cyrl-UZ" sz="1600" b="1" dirty="0" smtClean="0">
                          <a:solidFill>
                            <a:srgbClr val="0070C0"/>
                          </a:solidFill>
                          <a:effectLst/>
                          <a:latin typeface="Times New Roman" panose="02020603050405020304" pitchFamily="18" charset="0"/>
                          <a:cs typeface="Times New Roman" panose="02020603050405020304" pitchFamily="18" charset="0"/>
                        </a:rPr>
                        <a:t>МОЛИЯ </a:t>
                      </a:r>
                      <a:r>
                        <a:rPr lang="uz-Cyrl-UZ" sz="1600" b="1" dirty="0">
                          <a:solidFill>
                            <a:srgbClr val="0070C0"/>
                          </a:solidFill>
                          <a:effectLst/>
                          <a:latin typeface="Times New Roman" panose="02020603050405020304" pitchFamily="18" charset="0"/>
                          <a:cs typeface="Times New Roman" panose="02020603050405020304" pitchFamily="18" charset="0"/>
                        </a:rPr>
                        <a:t>ТИЗИМИ</a:t>
                      </a:r>
                      <a:endParaRPr lang="ru-RU" sz="1600" b="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40000"/>
                        <a:lumOff val="60000"/>
                      </a:schemeClr>
                    </a:solidFill>
                  </a:tcPr>
                </a:tc>
                <a:extLst>
                  <a:ext uri="{0D108BD9-81ED-4DB2-BD59-A6C34878D82A}">
                    <a16:rowId xmlns:a16="http://schemas.microsoft.com/office/drawing/2014/main" val="2096165538"/>
                  </a:ext>
                </a:extLst>
              </a:tr>
            </a:tbl>
          </a:graphicData>
        </a:graphic>
      </p:graphicFrame>
      <p:graphicFrame>
        <p:nvGraphicFramePr>
          <p:cNvPr id="17" name="Таблица 16"/>
          <p:cNvGraphicFramePr>
            <a:graphicFrameLocks noGrp="1"/>
          </p:cNvGraphicFramePr>
          <p:nvPr>
            <p:extLst>
              <p:ext uri="{D42A27DB-BD31-4B8C-83A1-F6EECF244321}">
                <p14:modId xmlns:p14="http://schemas.microsoft.com/office/powerpoint/2010/main" val="1254605155"/>
              </p:ext>
            </p:extLst>
          </p:nvPr>
        </p:nvGraphicFramePr>
        <p:xfrm>
          <a:off x="690283" y="1066800"/>
          <a:ext cx="10309412" cy="5372576"/>
        </p:xfrm>
        <a:graphic>
          <a:graphicData uri="http://schemas.openxmlformats.org/drawingml/2006/table">
            <a:tbl>
              <a:tblPr>
                <a:tableStyleId>{5C22544A-7EE6-4342-B048-85BDC9FD1C3A}</a:tableStyleId>
              </a:tblPr>
              <a:tblGrid>
                <a:gridCol w="1725140">
                  <a:extLst>
                    <a:ext uri="{9D8B030D-6E8A-4147-A177-3AD203B41FA5}">
                      <a16:colId xmlns:a16="http://schemas.microsoft.com/office/drawing/2014/main" val="4205066978"/>
                    </a:ext>
                  </a:extLst>
                </a:gridCol>
                <a:gridCol w="3351488">
                  <a:extLst>
                    <a:ext uri="{9D8B030D-6E8A-4147-A177-3AD203B41FA5}">
                      <a16:colId xmlns:a16="http://schemas.microsoft.com/office/drawing/2014/main" val="1033963651"/>
                    </a:ext>
                  </a:extLst>
                </a:gridCol>
                <a:gridCol w="2053384">
                  <a:extLst>
                    <a:ext uri="{9D8B030D-6E8A-4147-A177-3AD203B41FA5}">
                      <a16:colId xmlns:a16="http://schemas.microsoft.com/office/drawing/2014/main" val="1899306478"/>
                    </a:ext>
                  </a:extLst>
                </a:gridCol>
                <a:gridCol w="1673089">
                  <a:extLst>
                    <a:ext uri="{9D8B030D-6E8A-4147-A177-3AD203B41FA5}">
                      <a16:colId xmlns:a16="http://schemas.microsoft.com/office/drawing/2014/main" val="3033551562"/>
                    </a:ext>
                  </a:extLst>
                </a:gridCol>
                <a:gridCol w="1506311">
                  <a:extLst>
                    <a:ext uri="{9D8B030D-6E8A-4147-A177-3AD203B41FA5}">
                      <a16:colId xmlns:a16="http://schemas.microsoft.com/office/drawing/2014/main" val="3252112591"/>
                    </a:ext>
                  </a:extLst>
                </a:gridCol>
              </a:tblGrid>
              <a:tr h="5372576">
                <a:tc>
                  <a:txBody>
                    <a:bodyPr/>
                    <a:lstStyle/>
                    <a:p>
                      <a:pPr indent="14605" algn="ctr" fontAlgn="base" hangingPunct="0">
                        <a:lnSpc>
                          <a:spcPct val="115000"/>
                        </a:lnSpc>
                        <a:spcAft>
                          <a:spcPts val="0"/>
                        </a:spcAft>
                      </a:pPr>
                      <a:r>
                        <a:rPr lang="uz-Cyrl-UZ" sz="1800" b="1" i="0" kern="1400" dirty="0">
                          <a:effectLst/>
                          <a:latin typeface="Times New Roman" panose="02020603050405020304" pitchFamily="18" charset="0"/>
                          <a:cs typeface="Times New Roman" panose="02020603050405020304" pitchFamily="18" charset="0"/>
                        </a:rPr>
                        <a:t>Умумдавлат молияси:</a:t>
                      </a:r>
                      <a:endParaRPr lang="ru-RU" sz="1600" b="1" i="0" dirty="0">
                        <a:effectLst/>
                        <a:latin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tabLst>
                          <a:tab pos="104140" algn="l"/>
                          <a:tab pos="228600" algn="l"/>
                        </a:tabLst>
                      </a:pPr>
                      <a:r>
                        <a:rPr lang="ru-RU" sz="1800" b="1" i="0" dirty="0" err="1">
                          <a:effectLst/>
                          <a:latin typeface="Times New Roman" panose="02020603050405020304" pitchFamily="18" charset="0"/>
                          <a:cs typeface="Times New Roman" panose="02020603050405020304" pitchFamily="18" charset="0"/>
                        </a:rPr>
                        <a:t>Давлат</a:t>
                      </a:r>
                      <a:r>
                        <a:rPr lang="ru-RU" sz="1800" b="1" i="0" dirty="0">
                          <a:effectLst/>
                          <a:latin typeface="Times New Roman" panose="02020603050405020304" pitchFamily="18" charset="0"/>
                          <a:cs typeface="Times New Roman" panose="02020603050405020304" pitchFamily="18" charset="0"/>
                        </a:rPr>
                        <a:t> </a:t>
                      </a:r>
                      <a:r>
                        <a:rPr lang="ru-RU" sz="1800" b="1" i="0" dirty="0" err="1">
                          <a:effectLst/>
                          <a:latin typeface="Times New Roman" panose="02020603050405020304" pitchFamily="18" charset="0"/>
                          <a:cs typeface="Times New Roman" panose="02020603050405020304" pitchFamily="18" charset="0"/>
                        </a:rPr>
                        <a:t>бюджети</a:t>
                      </a:r>
                      <a:r>
                        <a:rPr lang="ru-RU" sz="1800" b="1" i="0" dirty="0">
                          <a:effectLst/>
                          <a:latin typeface="Times New Roman" panose="02020603050405020304" pitchFamily="18" charset="0"/>
                          <a:cs typeface="Times New Roman" panose="02020603050405020304" pitchFamily="18" charset="0"/>
                        </a:rPr>
                        <a:t>;</a:t>
                      </a:r>
                      <a:endParaRPr lang="ru-RU" sz="1600" b="1" i="0" dirty="0">
                        <a:effectLst/>
                        <a:latin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tabLst>
                          <a:tab pos="104140" algn="l"/>
                          <a:tab pos="228600" algn="l"/>
                        </a:tabLst>
                      </a:pPr>
                      <a:r>
                        <a:rPr lang="ru-RU" sz="1800" b="1" i="0" dirty="0" err="1">
                          <a:effectLst/>
                          <a:latin typeface="Times New Roman" panose="02020603050405020304" pitchFamily="18" charset="0"/>
                          <a:cs typeface="Times New Roman" panose="02020603050405020304" pitchFamily="18" charset="0"/>
                        </a:rPr>
                        <a:t>Нобюджет</a:t>
                      </a:r>
                      <a:r>
                        <a:rPr lang="ru-RU" sz="1800" b="1" i="0" dirty="0">
                          <a:effectLst/>
                          <a:latin typeface="Times New Roman" panose="02020603050405020304" pitchFamily="18" charset="0"/>
                          <a:cs typeface="Times New Roman" panose="02020603050405020304" pitchFamily="18" charset="0"/>
                        </a:rPr>
                        <a:t> </a:t>
                      </a:r>
                      <a:r>
                        <a:rPr lang="ru-RU" sz="1800" b="1" i="0" dirty="0" err="1">
                          <a:effectLst/>
                          <a:latin typeface="Times New Roman" panose="02020603050405020304" pitchFamily="18" charset="0"/>
                          <a:cs typeface="Times New Roman" panose="02020603050405020304" pitchFamily="18" charset="0"/>
                        </a:rPr>
                        <a:t>фондлар</a:t>
                      </a:r>
                      <a:r>
                        <a:rPr lang="ru-RU" sz="1800" b="1" i="0" dirty="0">
                          <a:effectLst/>
                          <a:latin typeface="Times New Roman" panose="02020603050405020304" pitchFamily="18" charset="0"/>
                          <a:cs typeface="Times New Roman" panose="02020603050405020304" pitchFamily="18" charset="0"/>
                        </a:rPr>
                        <a:t>;</a:t>
                      </a:r>
                      <a:endParaRPr lang="ru-RU" sz="1600" b="1" i="0" dirty="0">
                        <a:effectLst/>
                        <a:latin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tabLst>
                          <a:tab pos="104140" algn="l"/>
                          <a:tab pos="228600" algn="l"/>
                        </a:tabLst>
                      </a:pPr>
                      <a:r>
                        <a:rPr lang="ru-RU" sz="1800" b="1" i="0" dirty="0" err="1">
                          <a:effectLst/>
                          <a:latin typeface="Times New Roman" panose="02020603050405020304" pitchFamily="18" charset="0"/>
                          <a:cs typeface="Times New Roman" panose="02020603050405020304" pitchFamily="18" charset="0"/>
                        </a:rPr>
                        <a:t>Давлат</a:t>
                      </a:r>
                      <a:r>
                        <a:rPr lang="ru-RU" sz="1800" b="1" i="0" dirty="0">
                          <a:effectLst/>
                          <a:latin typeface="Times New Roman" panose="02020603050405020304" pitchFamily="18" charset="0"/>
                          <a:cs typeface="Times New Roman" panose="02020603050405020304" pitchFamily="18" charset="0"/>
                        </a:rPr>
                        <a:t> </a:t>
                      </a:r>
                      <a:r>
                        <a:rPr lang="ru-RU" sz="1800" b="1" i="0" dirty="0" err="1">
                          <a:effectLst/>
                          <a:latin typeface="Times New Roman" panose="02020603050405020304" pitchFamily="18" charset="0"/>
                          <a:cs typeface="Times New Roman" panose="02020603050405020304" pitchFamily="18" charset="0"/>
                        </a:rPr>
                        <a:t>кредити</a:t>
                      </a:r>
                      <a:r>
                        <a:rPr lang="ru-RU" sz="1800" b="1" i="0" dirty="0">
                          <a:effectLst/>
                          <a:latin typeface="Times New Roman" panose="02020603050405020304" pitchFamily="18" charset="0"/>
                          <a:cs typeface="Times New Roman" panose="02020603050405020304" pitchFamily="18" charset="0"/>
                        </a:rPr>
                        <a:t>;</a:t>
                      </a:r>
                      <a:endParaRPr lang="ru-RU" sz="1600" b="1" i="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3">
                        <a:lumMod val="60000"/>
                        <a:lumOff val="40000"/>
                      </a:schemeClr>
                    </a:solidFill>
                  </a:tcPr>
                </a:tc>
                <a:tc>
                  <a:txBody>
                    <a:bodyPr/>
                    <a:lstStyle/>
                    <a:p>
                      <a:pPr indent="14605" algn="ctr">
                        <a:lnSpc>
                          <a:spcPct val="115000"/>
                        </a:lnSpc>
                        <a:spcAft>
                          <a:spcPts val="600"/>
                        </a:spcAft>
                      </a:pPr>
                      <a:r>
                        <a:rPr lang="uz-Cyrl-UZ" sz="1800" b="1" i="0" dirty="0">
                          <a:effectLst/>
                          <a:latin typeface="Times New Roman" panose="02020603050405020304" pitchFamily="18" charset="0"/>
                          <a:cs typeface="Times New Roman" panose="02020603050405020304" pitchFamily="18" charset="0"/>
                        </a:rPr>
                        <a:t>Корхоналар молияси:</a:t>
                      </a:r>
                      <a:endParaRPr lang="ru-RU" sz="1600" b="1" i="0" dirty="0">
                        <a:effectLst/>
                        <a:latin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tabLst>
                          <a:tab pos="228600" algn="l"/>
                        </a:tabLst>
                      </a:pPr>
                      <a:r>
                        <a:rPr lang="ru-RU" sz="1800" b="1" i="0" dirty="0" err="1">
                          <a:effectLst/>
                          <a:latin typeface="Times New Roman" panose="02020603050405020304" pitchFamily="18" charset="0"/>
                          <a:cs typeface="Times New Roman" panose="02020603050405020304" pitchFamily="18" charset="0"/>
                        </a:rPr>
                        <a:t>Давлат</a:t>
                      </a:r>
                      <a:r>
                        <a:rPr lang="ru-RU" sz="1800" b="1" i="0" dirty="0">
                          <a:effectLst/>
                          <a:latin typeface="Times New Roman" panose="02020603050405020304" pitchFamily="18" charset="0"/>
                          <a:cs typeface="Times New Roman" panose="02020603050405020304" pitchFamily="18" charset="0"/>
                        </a:rPr>
                        <a:t> </a:t>
                      </a:r>
                      <a:r>
                        <a:rPr lang="ru-RU" sz="1800" b="1" i="0" dirty="0" err="1">
                          <a:effectLst/>
                          <a:latin typeface="Times New Roman" panose="02020603050405020304" pitchFamily="18" charset="0"/>
                          <a:cs typeface="Times New Roman" panose="02020603050405020304" pitchFamily="18" charset="0"/>
                        </a:rPr>
                        <a:t>корхоналари</a:t>
                      </a:r>
                      <a:r>
                        <a:rPr lang="ru-RU" sz="1800" b="1" i="0" dirty="0">
                          <a:effectLst/>
                          <a:latin typeface="Times New Roman" panose="02020603050405020304" pitchFamily="18" charset="0"/>
                          <a:cs typeface="Times New Roman" panose="02020603050405020304" pitchFamily="18" charset="0"/>
                        </a:rPr>
                        <a:t> </a:t>
                      </a:r>
                      <a:r>
                        <a:rPr lang="ru-RU" sz="1800" b="1" i="0" dirty="0" err="1">
                          <a:effectLst/>
                          <a:latin typeface="Times New Roman" panose="02020603050405020304" pitchFamily="18" charset="0"/>
                          <a:cs typeface="Times New Roman" panose="02020603050405020304" pitchFamily="18" charset="0"/>
                        </a:rPr>
                        <a:t>молияси</a:t>
                      </a:r>
                      <a:r>
                        <a:rPr lang="ru-RU" sz="1800" b="1" i="0" dirty="0">
                          <a:effectLst/>
                          <a:latin typeface="Times New Roman" panose="02020603050405020304" pitchFamily="18" charset="0"/>
                          <a:cs typeface="Times New Roman" panose="02020603050405020304" pitchFamily="18" charset="0"/>
                        </a:rPr>
                        <a:t>;</a:t>
                      </a:r>
                      <a:endParaRPr lang="ru-RU" sz="1600" b="1" i="0" dirty="0">
                        <a:effectLst/>
                        <a:latin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tabLst>
                          <a:tab pos="228600" algn="l"/>
                        </a:tabLst>
                      </a:pPr>
                      <a:r>
                        <a:rPr lang="ru-RU" sz="1800" b="1" i="0" dirty="0" err="1">
                          <a:effectLst/>
                          <a:latin typeface="Times New Roman" panose="02020603050405020304" pitchFamily="18" charset="0"/>
                          <a:cs typeface="Times New Roman" panose="02020603050405020304" pitchFamily="18" charset="0"/>
                        </a:rPr>
                        <a:t>жамоа</a:t>
                      </a:r>
                      <a:r>
                        <a:rPr lang="ru-RU" sz="1800" b="1" i="0" dirty="0">
                          <a:effectLst/>
                          <a:latin typeface="Times New Roman" panose="02020603050405020304" pitchFamily="18" charset="0"/>
                          <a:cs typeface="Times New Roman" panose="02020603050405020304" pitchFamily="18" charset="0"/>
                        </a:rPr>
                        <a:t> </a:t>
                      </a:r>
                      <a:r>
                        <a:rPr lang="ru-RU" sz="1800" b="1" i="0" dirty="0" err="1">
                          <a:effectLst/>
                          <a:latin typeface="Times New Roman" panose="02020603050405020304" pitchFamily="18" charset="0"/>
                          <a:cs typeface="Times New Roman" panose="02020603050405020304" pitchFamily="18" charset="0"/>
                        </a:rPr>
                        <a:t>корхоналари</a:t>
                      </a:r>
                      <a:r>
                        <a:rPr lang="ru-RU" sz="1800" b="1" i="0" dirty="0">
                          <a:effectLst/>
                          <a:latin typeface="Times New Roman" panose="02020603050405020304" pitchFamily="18" charset="0"/>
                          <a:cs typeface="Times New Roman" panose="02020603050405020304" pitchFamily="18" charset="0"/>
                        </a:rPr>
                        <a:t> </a:t>
                      </a:r>
                      <a:r>
                        <a:rPr lang="ru-RU" sz="1800" b="1" i="0" dirty="0" err="1">
                          <a:effectLst/>
                          <a:latin typeface="Times New Roman" panose="02020603050405020304" pitchFamily="18" charset="0"/>
                          <a:cs typeface="Times New Roman" panose="02020603050405020304" pitchFamily="18" charset="0"/>
                        </a:rPr>
                        <a:t>молияси</a:t>
                      </a:r>
                      <a:r>
                        <a:rPr lang="ru-RU" sz="1800" b="1" i="0" dirty="0">
                          <a:effectLst/>
                          <a:latin typeface="Times New Roman" panose="02020603050405020304" pitchFamily="18" charset="0"/>
                          <a:cs typeface="Times New Roman" panose="02020603050405020304" pitchFamily="18" charset="0"/>
                        </a:rPr>
                        <a:t>;</a:t>
                      </a:r>
                      <a:endParaRPr lang="ru-RU" sz="1600" b="1" i="0" dirty="0">
                        <a:effectLst/>
                        <a:latin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tabLst>
                          <a:tab pos="228600" algn="l"/>
                        </a:tabLst>
                      </a:pPr>
                      <a:r>
                        <a:rPr lang="ru-RU" sz="1800" b="1" i="0" dirty="0" err="1">
                          <a:effectLst/>
                          <a:latin typeface="Times New Roman" panose="02020603050405020304" pitchFamily="18" charset="0"/>
                          <a:cs typeface="Times New Roman" panose="02020603050405020304" pitchFamily="18" charset="0"/>
                        </a:rPr>
                        <a:t>хусусий</a:t>
                      </a:r>
                      <a:r>
                        <a:rPr lang="ru-RU" sz="1800" b="1" i="0" dirty="0">
                          <a:effectLst/>
                          <a:latin typeface="Times New Roman" panose="02020603050405020304" pitchFamily="18" charset="0"/>
                          <a:cs typeface="Times New Roman" panose="02020603050405020304" pitchFamily="18" charset="0"/>
                        </a:rPr>
                        <a:t> </a:t>
                      </a:r>
                      <a:r>
                        <a:rPr lang="ru-RU" sz="1800" b="1" i="0" dirty="0" err="1">
                          <a:effectLst/>
                          <a:latin typeface="Times New Roman" panose="02020603050405020304" pitchFamily="18" charset="0"/>
                          <a:cs typeface="Times New Roman" panose="02020603050405020304" pitchFamily="18" charset="0"/>
                        </a:rPr>
                        <a:t>фирмалар</a:t>
                      </a:r>
                      <a:r>
                        <a:rPr lang="ru-RU" sz="1800" b="1" i="0" dirty="0">
                          <a:effectLst/>
                          <a:latin typeface="Times New Roman" panose="02020603050405020304" pitchFamily="18" charset="0"/>
                          <a:cs typeface="Times New Roman" panose="02020603050405020304" pitchFamily="18" charset="0"/>
                        </a:rPr>
                        <a:t> </a:t>
                      </a:r>
                      <a:r>
                        <a:rPr lang="ru-RU" sz="1800" b="1" i="0" dirty="0" err="1">
                          <a:effectLst/>
                          <a:latin typeface="Times New Roman" panose="02020603050405020304" pitchFamily="18" charset="0"/>
                          <a:cs typeface="Times New Roman" panose="02020603050405020304" pitchFamily="18" charset="0"/>
                        </a:rPr>
                        <a:t>молияси</a:t>
                      </a:r>
                      <a:r>
                        <a:rPr lang="ru-RU" sz="1800" b="1" i="0" dirty="0">
                          <a:effectLst/>
                          <a:latin typeface="Times New Roman" panose="02020603050405020304" pitchFamily="18" charset="0"/>
                          <a:cs typeface="Times New Roman" panose="02020603050405020304" pitchFamily="18" charset="0"/>
                        </a:rPr>
                        <a:t>;</a:t>
                      </a:r>
                      <a:endParaRPr lang="ru-RU" sz="1600" b="1" i="0" dirty="0">
                        <a:effectLst/>
                        <a:latin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tabLst>
                          <a:tab pos="228600" algn="l"/>
                        </a:tabLst>
                      </a:pPr>
                      <a:r>
                        <a:rPr lang="ru-RU" sz="1800" b="1" i="0" dirty="0" err="1">
                          <a:effectLst/>
                          <a:latin typeface="Times New Roman" panose="02020603050405020304" pitchFamily="18" charset="0"/>
                          <a:cs typeface="Times New Roman" panose="02020603050405020304" pitchFamily="18" charset="0"/>
                        </a:rPr>
                        <a:t>ҳиссадорлик</a:t>
                      </a:r>
                      <a:r>
                        <a:rPr lang="ru-RU" sz="1800" b="1" i="0" dirty="0">
                          <a:effectLst/>
                          <a:latin typeface="Times New Roman" panose="02020603050405020304" pitchFamily="18" charset="0"/>
                          <a:cs typeface="Times New Roman" panose="02020603050405020304" pitchFamily="18" charset="0"/>
                        </a:rPr>
                        <a:t> </a:t>
                      </a:r>
                      <a:r>
                        <a:rPr lang="ru-RU" sz="1800" b="1" i="0" dirty="0" err="1">
                          <a:effectLst/>
                          <a:latin typeface="Times New Roman" panose="02020603050405020304" pitchFamily="18" charset="0"/>
                          <a:cs typeface="Times New Roman" panose="02020603050405020304" pitchFamily="18" charset="0"/>
                        </a:rPr>
                        <a:t>жамиятлари</a:t>
                      </a:r>
                      <a:r>
                        <a:rPr lang="ru-RU" sz="1800" b="1" i="0" dirty="0">
                          <a:effectLst/>
                          <a:latin typeface="Times New Roman" panose="02020603050405020304" pitchFamily="18" charset="0"/>
                          <a:cs typeface="Times New Roman" panose="02020603050405020304" pitchFamily="18" charset="0"/>
                        </a:rPr>
                        <a:t> </a:t>
                      </a:r>
                      <a:r>
                        <a:rPr lang="ru-RU" sz="1800" b="1" i="0" dirty="0" err="1">
                          <a:effectLst/>
                          <a:latin typeface="Times New Roman" panose="02020603050405020304" pitchFamily="18" charset="0"/>
                          <a:cs typeface="Times New Roman" panose="02020603050405020304" pitchFamily="18" charset="0"/>
                        </a:rPr>
                        <a:t>молияси</a:t>
                      </a:r>
                      <a:r>
                        <a:rPr lang="ru-RU" sz="1800" b="1" i="0" dirty="0">
                          <a:effectLst/>
                          <a:latin typeface="Times New Roman" panose="02020603050405020304" pitchFamily="18" charset="0"/>
                          <a:cs typeface="Times New Roman" panose="02020603050405020304" pitchFamily="18" charset="0"/>
                        </a:rPr>
                        <a:t>;</a:t>
                      </a:r>
                      <a:endParaRPr lang="ru-RU" sz="1600" b="1" i="0" dirty="0">
                        <a:effectLst/>
                        <a:latin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tabLst>
                          <a:tab pos="228600" algn="l"/>
                        </a:tabLst>
                      </a:pPr>
                      <a:r>
                        <a:rPr lang="ru-RU" sz="1800" b="1" i="0" dirty="0" err="1">
                          <a:effectLst/>
                          <a:latin typeface="Times New Roman" panose="02020603050405020304" pitchFamily="18" charset="0"/>
                          <a:cs typeface="Times New Roman" panose="02020603050405020304" pitchFamily="18" charset="0"/>
                        </a:rPr>
                        <a:t>ижара</a:t>
                      </a:r>
                      <a:r>
                        <a:rPr lang="ru-RU" sz="1800" b="1" i="0" dirty="0">
                          <a:effectLst/>
                          <a:latin typeface="Times New Roman" panose="02020603050405020304" pitchFamily="18" charset="0"/>
                          <a:cs typeface="Times New Roman" panose="02020603050405020304" pitchFamily="18" charset="0"/>
                        </a:rPr>
                        <a:t> </a:t>
                      </a:r>
                      <a:r>
                        <a:rPr lang="ru-RU" sz="1800" b="1" i="0" dirty="0" err="1">
                          <a:effectLst/>
                          <a:latin typeface="Times New Roman" panose="02020603050405020304" pitchFamily="18" charset="0"/>
                          <a:cs typeface="Times New Roman" panose="02020603050405020304" pitchFamily="18" charset="0"/>
                        </a:rPr>
                        <a:t>мулки</a:t>
                      </a:r>
                      <a:r>
                        <a:rPr lang="ru-RU" sz="1800" b="1" i="0" dirty="0">
                          <a:effectLst/>
                          <a:latin typeface="Times New Roman" panose="02020603050405020304" pitchFamily="18" charset="0"/>
                          <a:cs typeface="Times New Roman" panose="02020603050405020304" pitchFamily="18" charset="0"/>
                        </a:rPr>
                        <a:t> </a:t>
                      </a:r>
                      <a:r>
                        <a:rPr lang="ru-RU" sz="1800" b="1" i="0" dirty="0" err="1">
                          <a:effectLst/>
                          <a:latin typeface="Times New Roman" panose="02020603050405020304" pitchFamily="18" charset="0"/>
                          <a:cs typeface="Times New Roman" panose="02020603050405020304" pitchFamily="18" charset="0"/>
                        </a:rPr>
                        <a:t>заминидаги</a:t>
                      </a:r>
                      <a:r>
                        <a:rPr lang="ru-RU" sz="1800" b="1" i="0" dirty="0">
                          <a:effectLst/>
                          <a:latin typeface="Times New Roman" panose="02020603050405020304" pitchFamily="18" charset="0"/>
                          <a:cs typeface="Times New Roman" panose="02020603050405020304" pitchFamily="18" charset="0"/>
                        </a:rPr>
                        <a:t> </a:t>
                      </a:r>
                      <a:r>
                        <a:rPr lang="ru-RU" sz="1800" b="1" i="0" dirty="0" err="1">
                          <a:effectLst/>
                          <a:latin typeface="Times New Roman" panose="02020603050405020304" pitchFamily="18" charset="0"/>
                          <a:cs typeface="Times New Roman" panose="02020603050405020304" pitchFamily="18" charset="0"/>
                        </a:rPr>
                        <a:t>корхоналар</a:t>
                      </a:r>
                      <a:r>
                        <a:rPr lang="ru-RU" sz="1800" b="1" i="0" dirty="0">
                          <a:effectLst/>
                          <a:latin typeface="Times New Roman" panose="02020603050405020304" pitchFamily="18" charset="0"/>
                          <a:cs typeface="Times New Roman" panose="02020603050405020304" pitchFamily="18" charset="0"/>
                        </a:rPr>
                        <a:t> </a:t>
                      </a:r>
                      <a:r>
                        <a:rPr lang="ru-RU" sz="1800" b="1" i="0" dirty="0" err="1">
                          <a:effectLst/>
                          <a:latin typeface="Times New Roman" panose="02020603050405020304" pitchFamily="18" charset="0"/>
                          <a:cs typeface="Times New Roman" panose="02020603050405020304" pitchFamily="18" charset="0"/>
                        </a:rPr>
                        <a:t>молияси</a:t>
                      </a:r>
                      <a:r>
                        <a:rPr lang="ru-RU" sz="1800" b="1" i="0" dirty="0">
                          <a:effectLst/>
                          <a:latin typeface="Times New Roman" panose="02020603050405020304" pitchFamily="18" charset="0"/>
                          <a:cs typeface="Times New Roman" panose="02020603050405020304" pitchFamily="18" charset="0"/>
                        </a:rPr>
                        <a:t>;</a:t>
                      </a:r>
                      <a:endParaRPr lang="ru-RU" sz="1600" b="1" i="0" dirty="0">
                        <a:effectLst/>
                        <a:latin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tabLst>
                          <a:tab pos="228600" algn="l"/>
                        </a:tabLst>
                      </a:pPr>
                      <a:r>
                        <a:rPr lang="ru-RU" sz="1800" b="1" i="0" dirty="0" err="1">
                          <a:effectLst/>
                          <a:latin typeface="Times New Roman" panose="02020603050405020304" pitchFamily="18" charset="0"/>
                          <a:cs typeface="Times New Roman" panose="02020603050405020304" pitchFamily="18" charset="0"/>
                        </a:rPr>
                        <a:t>қўшма</a:t>
                      </a:r>
                      <a:r>
                        <a:rPr lang="ru-RU" sz="1800" b="1" i="0" dirty="0">
                          <a:effectLst/>
                          <a:latin typeface="Times New Roman" panose="02020603050405020304" pitchFamily="18" charset="0"/>
                          <a:cs typeface="Times New Roman" panose="02020603050405020304" pitchFamily="18" charset="0"/>
                        </a:rPr>
                        <a:t> </a:t>
                      </a:r>
                      <a:r>
                        <a:rPr lang="ru-RU" sz="1800" b="1" i="0" dirty="0" err="1">
                          <a:effectLst/>
                          <a:latin typeface="Times New Roman" panose="02020603050405020304" pitchFamily="18" charset="0"/>
                          <a:cs typeface="Times New Roman" panose="02020603050405020304" pitchFamily="18" charset="0"/>
                        </a:rPr>
                        <a:t>корхоналар</a:t>
                      </a:r>
                      <a:r>
                        <a:rPr lang="ru-RU" sz="1800" b="1" i="0" dirty="0">
                          <a:effectLst/>
                          <a:latin typeface="Times New Roman" panose="02020603050405020304" pitchFamily="18" charset="0"/>
                          <a:cs typeface="Times New Roman" panose="02020603050405020304" pitchFamily="18" charset="0"/>
                        </a:rPr>
                        <a:t> </a:t>
                      </a:r>
                      <a:r>
                        <a:rPr lang="ru-RU" sz="1800" b="1" i="0" dirty="0" err="1">
                          <a:effectLst/>
                          <a:latin typeface="Times New Roman" panose="02020603050405020304" pitchFamily="18" charset="0"/>
                          <a:cs typeface="Times New Roman" panose="02020603050405020304" pitchFamily="18" charset="0"/>
                        </a:rPr>
                        <a:t>молияси</a:t>
                      </a:r>
                      <a:r>
                        <a:rPr lang="ru-RU" sz="1800" b="1" i="0" dirty="0">
                          <a:effectLst/>
                          <a:latin typeface="Times New Roman" panose="02020603050405020304" pitchFamily="18" charset="0"/>
                          <a:cs typeface="Times New Roman" panose="02020603050405020304" pitchFamily="18" charset="0"/>
                        </a:rPr>
                        <a:t>;</a:t>
                      </a:r>
                      <a:endParaRPr lang="ru-RU" sz="1600" b="1" i="0" dirty="0">
                        <a:effectLst/>
                        <a:latin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tabLst>
                          <a:tab pos="228600" algn="l"/>
                        </a:tabLst>
                      </a:pPr>
                      <a:r>
                        <a:rPr lang="ru-RU" sz="1800" b="1" i="0" dirty="0" err="1">
                          <a:effectLst/>
                          <a:latin typeface="Times New Roman" panose="02020603050405020304" pitchFamily="18" charset="0"/>
                          <a:cs typeface="Times New Roman" panose="02020603050405020304" pitchFamily="18" charset="0"/>
                        </a:rPr>
                        <a:t>жамоат</a:t>
                      </a:r>
                      <a:r>
                        <a:rPr lang="ru-RU" sz="1800" b="1" i="0" dirty="0">
                          <a:effectLst/>
                          <a:latin typeface="Times New Roman" panose="02020603050405020304" pitchFamily="18" charset="0"/>
                          <a:cs typeface="Times New Roman" panose="02020603050405020304" pitchFamily="18" charset="0"/>
                        </a:rPr>
                        <a:t> </a:t>
                      </a:r>
                      <a:r>
                        <a:rPr lang="ru-RU" sz="1800" b="1" i="0" dirty="0" err="1">
                          <a:effectLst/>
                          <a:latin typeface="Times New Roman" panose="02020603050405020304" pitchFamily="18" charset="0"/>
                          <a:cs typeface="Times New Roman" panose="02020603050405020304" pitchFamily="18" charset="0"/>
                        </a:rPr>
                        <a:t>ташкилотлари</a:t>
                      </a:r>
                      <a:r>
                        <a:rPr lang="ru-RU" sz="1800" b="1" i="0" dirty="0">
                          <a:effectLst/>
                          <a:latin typeface="Times New Roman" panose="02020603050405020304" pitchFamily="18" charset="0"/>
                          <a:cs typeface="Times New Roman" panose="02020603050405020304" pitchFamily="18" charset="0"/>
                        </a:rPr>
                        <a:t> </a:t>
                      </a:r>
                      <a:r>
                        <a:rPr lang="ru-RU" sz="1800" b="1" i="0" dirty="0" err="1">
                          <a:effectLst/>
                          <a:latin typeface="Times New Roman" panose="02020603050405020304" pitchFamily="18" charset="0"/>
                          <a:cs typeface="Times New Roman" panose="02020603050405020304" pitchFamily="18" charset="0"/>
                        </a:rPr>
                        <a:t>молияси</a:t>
                      </a:r>
                      <a:r>
                        <a:rPr lang="ru-RU" sz="1800" b="1" i="0" dirty="0">
                          <a:effectLst/>
                          <a:latin typeface="Times New Roman" panose="02020603050405020304" pitchFamily="18" charset="0"/>
                          <a:cs typeface="Times New Roman" panose="02020603050405020304" pitchFamily="18" charset="0"/>
                        </a:rPr>
                        <a:t> </a:t>
                      </a:r>
                      <a:r>
                        <a:rPr lang="ru-RU" sz="1800" b="1" i="0" dirty="0" err="1">
                          <a:effectLst/>
                          <a:latin typeface="Times New Roman" panose="02020603050405020304" pitchFamily="18" charset="0"/>
                          <a:cs typeface="Times New Roman" panose="02020603050405020304" pitchFamily="18" charset="0"/>
                        </a:rPr>
                        <a:t>ва</a:t>
                      </a:r>
                      <a:r>
                        <a:rPr lang="ru-RU" sz="1800" b="1" i="0" dirty="0">
                          <a:effectLst/>
                          <a:latin typeface="Times New Roman" panose="02020603050405020304" pitchFamily="18" charset="0"/>
                          <a:cs typeface="Times New Roman" panose="02020603050405020304" pitchFamily="18" charset="0"/>
                        </a:rPr>
                        <a:t> </a:t>
                      </a:r>
                      <a:r>
                        <a:rPr lang="ru-RU" sz="1800" b="1" i="0" dirty="0" err="1">
                          <a:effectLst/>
                          <a:latin typeface="Times New Roman" panose="02020603050405020304" pitchFamily="18" charset="0"/>
                          <a:cs typeface="Times New Roman" panose="02020603050405020304" pitchFamily="18" charset="0"/>
                        </a:rPr>
                        <a:t>бошқалар</a:t>
                      </a:r>
                      <a:r>
                        <a:rPr lang="ru-RU" sz="1800" b="1" i="0" dirty="0">
                          <a:effectLst/>
                          <a:latin typeface="Times New Roman" panose="02020603050405020304" pitchFamily="18" charset="0"/>
                          <a:cs typeface="Times New Roman" panose="02020603050405020304" pitchFamily="18" charset="0"/>
                        </a:rPr>
                        <a:t>.</a:t>
                      </a:r>
                      <a:endParaRPr lang="ru-RU" sz="1600" b="1" i="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3">
                        <a:lumMod val="60000"/>
                        <a:lumOff val="40000"/>
                      </a:schemeClr>
                    </a:solidFill>
                  </a:tcPr>
                </a:tc>
                <a:tc>
                  <a:txBody>
                    <a:bodyPr/>
                    <a:lstStyle/>
                    <a:p>
                      <a:pPr indent="14605" algn="ctr">
                        <a:lnSpc>
                          <a:spcPct val="115000"/>
                        </a:lnSpc>
                        <a:spcAft>
                          <a:spcPts val="0"/>
                        </a:spcAft>
                      </a:pPr>
                      <a:r>
                        <a:rPr lang="ru-RU" sz="1800" b="1" i="0" dirty="0" err="1">
                          <a:effectLst/>
                          <a:latin typeface="Times New Roman" panose="02020603050405020304" pitchFamily="18" charset="0"/>
                          <a:cs typeface="Times New Roman" panose="02020603050405020304" pitchFamily="18" charset="0"/>
                        </a:rPr>
                        <a:t>Хонадон</a:t>
                      </a:r>
                      <a:r>
                        <a:rPr lang="ru-RU" sz="1800" b="1" i="0" dirty="0">
                          <a:effectLst/>
                          <a:latin typeface="Times New Roman" panose="02020603050405020304" pitchFamily="18" charset="0"/>
                          <a:cs typeface="Times New Roman" panose="02020603050405020304" pitchFamily="18" charset="0"/>
                        </a:rPr>
                        <a:t> </a:t>
                      </a:r>
                      <a:r>
                        <a:rPr lang="ru-RU" sz="1800" b="1" i="0" dirty="0" err="1">
                          <a:effectLst/>
                          <a:latin typeface="Times New Roman" panose="02020603050405020304" pitchFamily="18" charset="0"/>
                          <a:cs typeface="Times New Roman" panose="02020603050405020304" pitchFamily="18" charset="0"/>
                        </a:rPr>
                        <a:t>молияси</a:t>
                      </a:r>
                      <a:endParaRPr lang="ru-RU" sz="1600" b="1" i="0" dirty="0">
                        <a:effectLst/>
                        <a:latin typeface="Times New Roman" panose="02020603050405020304" pitchFamily="18" charset="0"/>
                        <a:cs typeface="Times New Roman" panose="02020603050405020304" pitchFamily="18" charset="0"/>
                      </a:endParaRPr>
                    </a:p>
                    <a:p>
                      <a:pPr indent="14605" algn="just">
                        <a:lnSpc>
                          <a:spcPct val="115000"/>
                        </a:lnSpc>
                        <a:spcAft>
                          <a:spcPts val="0"/>
                        </a:spcAft>
                      </a:pPr>
                      <a:r>
                        <a:rPr lang="ru-RU" sz="1800" b="1" i="0" dirty="0">
                          <a:effectLst/>
                          <a:latin typeface="Times New Roman" panose="02020603050405020304" pitchFamily="18" charset="0"/>
                          <a:cs typeface="Times New Roman" panose="02020603050405020304" pitchFamily="18" charset="0"/>
                        </a:rPr>
                        <a:t>- </a:t>
                      </a:r>
                      <a:r>
                        <a:rPr lang="ru-RU" sz="1800" b="1" i="0" dirty="0" err="1">
                          <a:effectLst/>
                          <a:latin typeface="Times New Roman" panose="02020603050405020304" pitchFamily="18" charset="0"/>
                          <a:cs typeface="Times New Roman" panose="02020603050405020304" pitchFamily="18" charset="0"/>
                        </a:rPr>
                        <a:t>бир</a:t>
                      </a:r>
                      <a:r>
                        <a:rPr lang="ru-RU" sz="1800" b="1" i="0" dirty="0">
                          <a:effectLst/>
                          <a:latin typeface="Times New Roman" panose="02020603050405020304" pitchFamily="18" charset="0"/>
                          <a:cs typeface="Times New Roman" panose="02020603050405020304" pitchFamily="18" charset="0"/>
                        </a:rPr>
                        <a:t> </a:t>
                      </a:r>
                      <a:r>
                        <a:rPr lang="ru-RU" sz="1800" b="1" i="0" dirty="0" err="1">
                          <a:effectLst/>
                          <a:latin typeface="Times New Roman" panose="02020603050405020304" pitchFamily="18" charset="0"/>
                          <a:cs typeface="Times New Roman" panose="02020603050405020304" pitchFamily="18" charset="0"/>
                        </a:rPr>
                        <a:t>оилали</a:t>
                      </a:r>
                      <a:r>
                        <a:rPr lang="ru-RU" sz="1800" b="1" i="0" dirty="0">
                          <a:effectLst/>
                          <a:latin typeface="Times New Roman" panose="02020603050405020304" pitchFamily="18" charset="0"/>
                          <a:cs typeface="Times New Roman" panose="02020603050405020304" pitchFamily="18" charset="0"/>
                        </a:rPr>
                        <a:t> </a:t>
                      </a:r>
                      <a:r>
                        <a:rPr lang="ru-RU" sz="1800" b="1" i="0" dirty="0" err="1">
                          <a:effectLst/>
                          <a:latin typeface="Times New Roman" panose="02020603050405020304" pitchFamily="18" charset="0"/>
                          <a:cs typeface="Times New Roman" panose="02020603050405020304" pitchFamily="18" charset="0"/>
                        </a:rPr>
                        <a:t>хонадон</a:t>
                      </a:r>
                      <a:r>
                        <a:rPr lang="ru-RU" sz="1800" b="1" i="0" dirty="0">
                          <a:effectLst/>
                          <a:latin typeface="Times New Roman" panose="02020603050405020304" pitchFamily="18" charset="0"/>
                          <a:cs typeface="Times New Roman" panose="02020603050405020304" pitchFamily="18" charset="0"/>
                        </a:rPr>
                        <a:t> </a:t>
                      </a:r>
                      <a:r>
                        <a:rPr lang="ru-RU" sz="1800" b="1" i="0" dirty="0" err="1">
                          <a:effectLst/>
                          <a:latin typeface="Times New Roman" panose="02020603050405020304" pitchFamily="18" charset="0"/>
                          <a:cs typeface="Times New Roman" panose="02020603050405020304" pitchFamily="18" charset="0"/>
                        </a:rPr>
                        <a:t>молияси</a:t>
                      </a:r>
                      <a:r>
                        <a:rPr lang="ru-RU" sz="1800" b="1" i="0" dirty="0">
                          <a:effectLst/>
                          <a:latin typeface="Times New Roman" panose="02020603050405020304" pitchFamily="18" charset="0"/>
                          <a:cs typeface="Times New Roman" panose="02020603050405020304" pitchFamily="18" charset="0"/>
                        </a:rPr>
                        <a:t>;</a:t>
                      </a:r>
                      <a:endParaRPr lang="ru-RU" sz="1600" b="1" i="0" dirty="0">
                        <a:effectLst/>
                        <a:latin typeface="Times New Roman" panose="02020603050405020304" pitchFamily="18" charset="0"/>
                        <a:cs typeface="Times New Roman" panose="02020603050405020304" pitchFamily="18" charset="0"/>
                      </a:endParaRPr>
                    </a:p>
                    <a:p>
                      <a:pPr indent="14605" algn="just">
                        <a:lnSpc>
                          <a:spcPct val="115000"/>
                        </a:lnSpc>
                        <a:spcAft>
                          <a:spcPts val="0"/>
                        </a:spcAft>
                      </a:pPr>
                      <a:r>
                        <a:rPr lang="ru-RU" sz="1800" b="1" i="0" dirty="0">
                          <a:effectLst/>
                          <a:latin typeface="Times New Roman" panose="02020603050405020304" pitchFamily="18" charset="0"/>
                          <a:cs typeface="Times New Roman" panose="02020603050405020304" pitchFamily="18" charset="0"/>
                        </a:rPr>
                        <a:t>- </a:t>
                      </a:r>
                      <a:r>
                        <a:rPr lang="ru-RU" sz="1800" b="1" i="0" dirty="0" err="1">
                          <a:effectLst/>
                          <a:latin typeface="Times New Roman" panose="02020603050405020304" pitchFamily="18" charset="0"/>
                          <a:cs typeface="Times New Roman" panose="02020603050405020304" pitchFamily="18" charset="0"/>
                        </a:rPr>
                        <a:t>кўп</a:t>
                      </a:r>
                      <a:r>
                        <a:rPr lang="ru-RU" sz="1800" b="1" i="0" dirty="0">
                          <a:effectLst/>
                          <a:latin typeface="Times New Roman" panose="02020603050405020304" pitchFamily="18" charset="0"/>
                          <a:cs typeface="Times New Roman" panose="02020603050405020304" pitchFamily="18" charset="0"/>
                        </a:rPr>
                        <a:t> </a:t>
                      </a:r>
                      <a:r>
                        <a:rPr lang="ru-RU" sz="1800" b="1" i="0" dirty="0" err="1">
                          <a:effectLst/>
                          <a:latin typeface="Times New Roman" panose="02020603050405020304" pitchFamily="18" charset="0"/>
                          <a:cs typeface="Times New Roman" panose="02020603050405020304" pitchFamily="18" charset="0"/>
                        </a:rPr>
                        <a:t>оилали</a:t>
                      </a:r>
                      <a:r>
                        <a:rPr lang="ru-RU" sz="1800" b="1" i="0" dirty="0">
                          <a:effectLst/>
                          <a:latin typeface="Times New Roman" panose="02020603050405020304" pitchFamily="18" charset="0"/>
                          <a:cs typeface="Times New Roman" panose="02020603050405020304" pitchFamily="18" charset="0"/>
                        </a:rPr>
                        <a:t> </a:t>
                      </a:r>
                      <a:r>
                        <a:rPr lang="ru-RU" sz="1800" b="1" i="0" dirty="0" err="1">
                          <a:effectLst/>
                          <a:latin typeface="Times New Roman" panose="02020603050405020304" pitchFamily="18" charset="0"/>
                          <a:cs typeface="Times New Roman" panose="02020603050405020304" pitchFamily="18" charset="0"/>
                        </a:rPr>
                        <a:t>хонадон</a:t>
                      </a:r>
                      <a:r>
                        <a:rPr lang="ru-RU" sz="1800" b="1" i="0" dirty="0">
                          <a:effectLst/>
                          <a:latin typeface="Times New Roman" panose="02020603050405020304" pitchFamily="18" charset="0"/>
                          <a:cs typeface="Times New Roman" panose="02020603050405020304" pitchFamily="18" charset="0"/>
                        </a:rPr>
                        <a:t> </a:t>
                      </a:r>
                      <a:r>
                        <a:rPr lang="ru-RU" sz="1800" b="1" i="0" dirty="0" err="1">
                          <a:effectLst/>
                          <a:latin typeface="Times New Roman" panose="02020603050405020304" pitchFamily="18" charset="0"/>
                          <a:cs typeface="Times New Roman" panose="02020603050405020304" pitchFamily="18" charset="0"/>
                        </a:rPr>
                        <a:t>молияси</a:t>
                      </a:r>
                      <a:r>
                        <a:rPr lang="ru-RU" sz="1800" b="1" i="0" dirty="0">
                          <a:effectLst/>
                          <a:latin typeface="Times New Roman" panose="02020603050405020304" pitchFamily="18" charset="0"/>
                          <a:cs typeface="Times New Roman" panose="02020603050405020304" pitchFamily="18" charset="0"/>
                        </a:rPr>
                        <a:t>;</a:t>
                      </a:r>
                      <a:endParaRPr lang="ru-RU" sz="1600" b="1" i="0" dirty="0">
                        <a:effectLst/>
                        <a:latin typeface="Times New Roman" panose="02020603050405020304" pitchFamily="18" charset="0"/>
                        <a:cs typeface="Times New Roman" panose="02020603050405020304" pitchFamily="18" charset="0"/>
                      </a:endParaRPr>
                    </a:p>
                    <a:p>
                      <a:pPr indent="14605" algn="just">
                        <a:lnSpc>
                          <a:spcPct val="115000"/>
                        </a:lnSpc>
                        <a:spcAft>
                          <a:spcPts val="0"/>
                        </a:spcAft>
                      </a:pPr>
                      <a:r>
                        <a:rPr lang="ru-RU" sz="1800" b="1" i="0" dirty="0">
                          <a:effectLst/>
                          <a:latin typeface="Times New Roman" panose="02020603050405020304" pitchFamily="18" charset="0"/>
                          <a:cs typeface="Times New Roman" panose="02020603050405020304" pitchFamily="18" charset="0"/>
                        </a:rPr>
                        <a:t>- </a:t>
                      </a:r>
                      <a:r>
                        <a:rPr lang="ru-RU" sz="1800" b="1" i="0" dirty="0" err="1">
                          <a:effectLst/>
                          <a:latin typeface="Times New Roman" panose="02020603050405020304" pitchFamily="18" charset="0"/>
                          <a:cs typeface="Times New Roman" panose="02020603050405020304" pitchFamily="18" charset="0"/>
                        </a:rPr>
                        <a:t>оиласизлар</a:t>
                      </a:r>
                      <a:r>
                        <a:rPr lang="ru-RU" sz="1800" b="1" i="0" dirty="0">
                          <a:effectLst/>
                          <a:latin typeface="Times New Roman" panose="02020603050405020304" pitchFamily="18" charset="0"/>
                          <a:cs typeface="Times New Roman" panose="02020603050405020304" pitchFamily="18" charset="0"/>
                        </a:rPr>
                        <a:t> </a:t>
                      </a:r>
                      <a:r>
                        <a:rPr lang="ru-RU" sz="1800" b="1" i="0" dirty="0" err="1">
                          <a:effectLst/>
                          <a:latin typeface="Times New Roman" panose="02020603050405020304" pitchFamily="18" charset="0"/>
                          <a:cs typeface="Times New Roman" panose="02020603050405020304" pitchFamily="18" charset="0"/>
                        </a:rPr>
                        <a:t>хонадони</a:t>
                      </a:r>
                      <a:r>
                        <a:rPr lang="ru-RU" sz="1800" b="1" i="0" dirty="0">
                          <a:effectLst/>
                          <a:latin typeface="Times New Roman" panose="02020603050405020304" pitchFamily="18" charset="0"/>
                          <a:cs typeface="Times New Roman" panose="02020603050405020304" pitchFamily="18" charset="0"/>
                        </a:rPr>
                        <a:t> </a:t>
                      </a:r>
                      <a:r>
                        <a:rPr lang="ru-RU" sz="1800" b="1" i="0" dirty="0" err="1">
                          <a:effectLst/>
                          <a:latin typeface="Times New Roman" panose="02020603050405020304" pitchFamily="18" charset="0"/>
                          <a:cs typeface="Times New Roman" panose="02020603050405020304" pitchFamily="18" charset="0"/>
                        </a:rPr>
                        <a:t>молияси</a:t>
                      </a:r>
                      <a:r>
                        <a:rPr lang="ru-RU" sz="1800" b="1" i="0" dirty="0">
                          <a:effectLst/>
                          <a:latin typeface="Times New Roman" panose="02020603050405020304" pitchFamily="18" charset="0"/>
                          <a:cs typeface="Times New Roman" panose="02020603050405020304" pitchFamily="18" charset="0"/>
                        </a:rPr>
                        <a:t>.</a:t>
                      </a:r>
                      <a:endParaRPr lang="ru-RU" sz="1600" b="1" i="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3">
                        <a:lumMod val="60000"/>
                        <a:lumOff val="40000"/>
                      </a:schemeClr>
                    </a:solidFill>
                  </a:tcPr>
                </a:tc>
                <a:tc>
                  <a:txBody>
                    <a:bodyPr/>
                    <a:lstStyle/>
                    <a:p>
                      <a:pPr indent="14605" algn="ctr">
                        <a:lnSpc>
                          <a:spcPct val="115000"/>
                        </a:lnSpc>
                        <a:spcAft>
                          <a:spcPts val="0"/>
                        </a:spcAft>
                      </a:pPr>
                      <a:r>
                        <a:rPr lang="ru-RU" sz="1800" b="1" i="0">
                          <a:effectLst/>
                          <a:latin typeface="Times New Roman" panose="02020603050405020304" pitchFamily="18" charset="0"/>
                          <a:cs typeface="Times New Roman" panose="02020603050405020304" pitchFamily="18" charset="0"/>
                        </a:rPr>
                        <a:t>Суғурта молияси</a:t>
                      </a:r>
                      <a:endParaRPr lang="ru-RU" sz="1600" b="1" i="0">
                        <a:effectLst/>
                        <a:latin typeface="Times New Roman" panose="02020603050405020304" pitchFamily="18" charset="0"/>
                        <a:cs typeface="Times New Roman" panose="02020603050405020304" pitchFamily="18" charset="0"/>
                      </a:endParaRPr>
                    </a:p>
                    <a:p>
                      <a:pPr indent="14605" algn="just">
                        <a:lnSpc>
                          <a:spcPct val="115000"/>
                        </a:lnSpc>
                        <a:spcAft>
                          <a:spcPts val="0"/>
                        </a:spcAft>
                      </a:pPr>
                      <a:r>
                        <a:rPr lang="ru-RU" sz="1800" b="1" i="0">
                          <a:effectLst/>
                          <a:latin typeface="Times New Roman" panose="02020603050405020304" pitchFamily="18" charset="0"/>
                          <a:cs typeface="Times New Roman" panose="02020603050405020304" pitchFamily="18" charset="0"/>
                        </a:rPr>
                        <a:t>1.Иқтисодий рискни суғурталаш</a:t>
                      </a:r>
                      <a:endParaRPr lang="ru-RU" sz="1600" b="1" i="0">
                        <a:effectLst/>
                        <a:latin typeface="Times New Roman" panose="02020603050405020304" pitchFamily="18" charset="0"/>
                        <a:cs typeface="Times New Roman" panose="02020603050405020304" pitchFamily="18" charset="0"/>
                      </a:endParaRPr>
                    </a:p>
                    <a:p>
                      <a:pPr indent="14605" algn="just">
                        <a:lnSpc>
                          <a:spcPct val="115000"/>
                        </a:lnSpc>
                        <a:spcAft>
                          <a:spcPts val="0"/>
                        </a:spcAft>
                      </a:pPr>
                      <a:r>
                        <a:rPr lang="ru-RU" sz="1800" b="1" i="0">
                          <a:effectLst/>
                          <a:latin typeface="Times New Roman" panose="02020603050405020304" pitchFamily="18" charset="0"/>
                          <a:cs typeface="Times New Roman" panose="02020603050405020304" pitchFamily="18" charset="0"/>
                        </a:rPr>
                        <a:t>2.Ижтимоий суғурта</a:t>
                      </a:r>
                      <a:endParaRPr lang="ru-RU" sz="1600" b="1" i="0">
                        <a:effectLst/>
                        <a:latin typeface="Times New Roman" panose="02020603050405020304" pitchFamily="18" charset="0"/>
                        <a:cs typeface="Times New Roman" panose="02020603050405020304" pitchFamily="18" charset="0"/>
                      </a:endParaRPr>
                    </a:p>
                    <a:p>
                      <a:pPr indent="14605" algn="just">
                        <a:lnSpc>
                          <a:spcPct val="115000"/>
                        </a:lnSpc>
                        <a:spcAft>
                          <a:spcPts val="0"/>
                        </a:spcAft>
                      </a:pPr>
                      <a:r>
                        <a:rPr lang="ru-RU" sz="1800" b="1" i="0">
                          <a:effectLst/>
                          <a:latin typeface="Times New Roman" panose="02020603050405020304" pitchFamily="18" charset="0"/>
                          <a:cs typeface="Times New Roman" panose="02020603050405020304" pitchFamily="18" charset="0"/>
                        </a:rPr>
                        <a:t>3.Мулкий суғурта </a:t>
                      </a:r>
                      <a:endParaRPr lang="ru-RU" sz="1600" b="1" i="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3">
                        <a:lumMod val="60000"/>
                        <a:lumOff val="40000"/>
                      </a:schemeClr>
                    </a:solidFill>
                  </a:tcPr>
                </a:tc>
                <a:tc>
                  <a:txBody>
                    <a:bodyPr/>
                    <a:lstStyle/>
                    <a:p>
                      <a:pPr indent="14605" algn="ctr">
                        <a:lnSpc>
                          <a:spcPct val="115000"/>
                        </a:lnSpc>
                        <a:spcAft>
                          <a:spcPts val="0"/>
                        </a:spcAft>
                      </a:pPr>
                      <a:r>
                        <a:rPr lang="ru-RU" sz="1800" b="1" i="0" dirty="0" err="1">
                          <a:effectLst/>
                          <a:latin typeface="Times New Roman" panose="02020603050405020304" pitchFamily="18" charset="0"/>
                          <a:cs typeface="Times New Roman" panose="02020603050405020304" pitchFamily="18" charset="0"/>
                        </a:rPr>
                        <a:t>Молия</a:t>
                      </a:r>
                      <a:r>
                        <a:rPr lang="ru-RU" sz="1800" b="1" i="0" dirty="0">
                          <a:effectLst/>
                          <a:latin typeface="Times New Roman" panose="02020603050405020304" pitchFamily="18" charset="0"/>
                          <a:cs typeface="Times New Roman" panose="02020603050405020304" pitchFamily="18" charset="0"/>
                        </a:rPr>
                        <a:t> </a:t>
                      </a:r>
                      <a:r>
                        <a:rPr lang="ru-RU" sz="1800" b="1" i="0" dirty="0" err="1">
                          <a:effectLst/>
                          <a:latin typeface="Times New Roman" panose="02020603050405020304" pitchFamily="18" charset="0"/>
                          <a:cs typeface="Times New Roman" panose="02020603050405020304" pitchFamily="18" charset="0"/>
                        </a:rPr>
                        <a:t>бозори</a:t>
                      </a:r>
                      <a:endParaRPr lang="ru-RU" sz="1600" b="1" i="0" dirty="0">
                        <a:effectLst/>
                        <a:latin typeface="Times New Roman" panose="02020603050405020304" pitchFamily="18" charset="0"/>
                        <a:cs typeface="Times New Roman" panose="02020603050405020304" pitchFamily="18" charset="0"/>
                      </a:endParaRPr>
                    </a:p>
                    <a:p>
                      <a:pPr indent="14605" algn="just">
                        <a:lnSpc>
                          <a:spcPct val="115000"/>
                        </a:lnSpc>
                        <a:spcAft>
                          <a:spcPts val="0"/>
                        </a:spcAft>
                      </a:pPr>
                      <a:r>
                        <a:rPr lang="ru-RU" sz="1800" b="1" i="0" dirty="0">
                          <a:effectLst/>
                          <a:latin typeface="Times New Roman" panose="02020603050405020304" pitchFamily="18" charset="0"/>
                          <a:cs typeface="Times New Roman" panose="02020603050405020304" pitchFamily="18" charset="0"/>
                        </a:rPr>
                        <a:t>1.Фонд </a:t>
                      </a:r>
                      <a:r>
                        <a:rPr lang="ru-RU" sz="1800" b="1" i="0" dirty="0" err="1">
                          <a:effectLst/>
                          <a:latin typeface="Times New Roman" panose="02020603050405020304" pitchFamily="18" charset="0"/>
                          <a:cs typeface="Times New Roman" panose="02020603050405020304" pitchFamily="18" charset="0"/>
                        </a:rPr>
                        <a:t>бозори</a:t>
                      </a:r>
                      <a:endParaRPr lang="ru-RU" sz="1600" b="1" i="0" dirty="0">
                        <a:effectLst/>
                        <a:latin typeface="Times New Roman" panose="02020603050405020304" pitchFamily="18" charset="0"/>
                        <a:cs typeface="Times New Roman" panose="02020603050405020304" pitchFamily="18" charset="0"/>
                      </a:endParaRPr>
                    </a:p>
                    <a:p>
                      <a:pPr indent="14605" algn="just">
                        <a:lnSpc>
                          <a:spcPct val="115000"/>
                        </a:lnSpc>
                        <a:spcAft>
                          <a:spcPts val="0"/>
                        </a:spcAft>
                      </a:pPr>
                      <a:r>
                        <a:rPr lang="ru-RU" sz="1800" b="1" i="0" dirty="0">
                          <a:effectLst/>
                          <a:latin typeface="Times New Roman" panose="02020603050405020304" pitchFamily="18" charset="0"/>
                          <a:cs typeface="Times New Roman" panose="02020603050405020304" pitchFamily="18" charset="0"/>
                        </a:rPr>
                        <a:t>2.Валюта </a:t>
                      </a:r>
                      <a:r>
                        <a:rPr lang="ru-RU" sz="1800" b="1" i="0" dirty="0" err="1">
                          <a:effectLst/>
                          <a:latin typeface="Times New Roman" panose="02020603050405020304" pitchFamily="18" charset="0"/>
                          <a:cs typeface="Times New Roman" panose="02020603050405020304" pitchFamily="18" charset="0"/>
                        </a:rPr>
                        <a:t>бозори</a:t>
                      </a:r>
                      <a:endParaRPr lang="ru-RU" sz="1600" b="1" i="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3">
                        <a:lumMod val="60000"/>
                        <a:lumOff val="40000"/>
                      </a:schemeClr>
                    </a:solidFill>
                  </a:tcPr>
                </a:tc>
                <a:extLst>
                  <a:ext uri="{0D108BD9-81ED-4DB2-BD59-A6C34878D82A}">
                    <a16:rowId xmlns:a16="http://schemas.microsoft.com/office/drawing/2014/main" val="1549050882"/>
                  </a:ext>
                </a:extLst>
              </a:tr>
            </a:tbl>
          </a:graphicData>
        </a:graphic>
      </p:graphicFrame>
    </p:spTree>
    <p:extLst>
      <p:ext uri="{BB962C8B-B14F-4D97-AF65-F5344CB8AC3E}">
        <p14:creationId xmlns:p14="http://schemas.microsoft.com/office/powerpoint/2010/main" val="1133459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470218663"/>
              </p:ext>
            </p:extLst>
          </p:nvPr>
        </p:nvGraphicFramePr>
        <p:xfrm>
          <a:off x="1219201" y="885822"/>
          <a:ext cx="10077447" cy="5421820"/>
        </p:xfrm>
        <a:graphic>
          <a:graphicData uri="http://schemas.openxmlformats.org/drawingml/2006/table">
            <a:tbl>
              <a:tblPr>
                <a:tableStyleId>{5C22544A-7EE6-4342-B048-85BDC9FD1C3A}</a:tableStyleId>
              </a:tblPr>
              <a:tblGrid>
                <a:gridCol w="4294613">
                  <a:extLst>
                    <a:ext uri="{9D8B030D-6E8A-4147-A177-3AD203B41FA5}">
                      <a16:colId xmlns:a16="http://schemas.microsoft.com/office/drawing/2014/main" val="1896785548"/>
                    </a:ext>
                  </a:extLst>
                </a:gridCol>
                <a:gridCol w="352506">
                  <a:extLst>
                    <a:ext uri="{9D8B030D-6E8A-4147-A177-3AD203B41FA5}">
                      <a16:colId xmlns:a16="http://schemas.microsoft.com/office/drawing/2014/main" val="2124213142"/>
                    </a:ext>
                  </a:extLst>
                </a:gridCol>
                <a:gridCol w="5430328">
                  <a:extLst>
                    <a:ext uri="{9D8B030D-6E8A-4147-A177-3AD203B41FA5}">
                      <a16:colId xmlns:a16="http://schemas.microsoft.com/office/drawing/2014/main" val="2609414379"/>
                    </a:ext>
                  </a:extLst>
                </a:gridCol>
              </a:tblGrid>
              <a:tr h="904878">
                <a:tc gridSpan="3">
                  <a:txBody>
                    <a:bodyPr/>
                    <a:lstStyle/>
                    <a:p>
                      <a:pPr indent="228600" algn="just">
                        <a:lnSpc>
                          <a:spcPct val="115000"/>
                        </a:lnSpc>
                        <a:spcAft>
                          <a:spcPts val="0"/>
                        </a:spcAft>
                      </a:pPr>
                      <a:r>
                        <a:rPr lang="uz-Cyrl-UZ" sz="2000" b="1" dirty="0">
                          <a:effectLst/>
                          <a:latin typeface="Times New Roman" panose="02020603050405020304" pitchFamily="18" charset="0"/>
                          <a:cs typeface="Times New Roman" panose="02020603050405020304" pitchFamily="18" charset="0"/>
                        </a:rPr>
                        <a:t> </a:t>
                      </a:r>
                      <a:endPar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228600" algn="ctr">
                        <a:lnSpc>
                          <a:spcPct val="115000"/>
                        </a:lnSpc>
                        <a:spcAft>
                          <a:spcPts val="0"/>
                        </a:spcAft>
                      </a:pPr>
                      <a:r>
                        <a:rPr lang="ru-RU" sz="3200" b="1" i="1" dirty="0" err="1">
                          <a:effectLst/>
                          <a:latin typeface="Times New Roman" panose="02020603050405020304" pitchFamily="18" charset="0"/>
                          <a:cs typeface="Times New Roman" panose="02020603050405020304" pitchFamily="18" charset="0"/>
                        </a:rPr>
                        <a:t>Молия</a:t>
                      </a:r>
                      <a:r>
                        <a:rPr lang="ru-RU" sz="3200" b="1" i="1" dirty="0">
                          <a:effectLst/>
                          <a:latin typeface="Times New Roman" panose="02020603050405020304" pitchFamily="18" charset="0"/>
                          <a:cs typeface="Times New Roman" panose="02020603050405020304" pitchFamily="18" charset="0"/>
                        </a:rPr>
                        <a:t> </a:t>
                      </a:r>
                      <a:r>
                        <a:rPr lang="ru-RU" sz="3200" b="1" i="1" dirty="0" err="1">
                          <a:effectLst/>
                          <a:latin typeface="Times New Roman" panose="02020603050405020304" pitchFamily="18" charset="0"/>
                          <a:cs typeface="Times New Roman" panose="02020603050405020304" pitchFamily="18" charset="0"/>
                        </a:rPr>
                        <a:t>тизими</a:t>
                      </a:r>
                      <a:endParaRPr lang="ru-RU" sz="2800" b="1" i="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228600" algn="just">
                        <a:lnSpc>
                          <a:spcPct val="115000"/>
                        </a:lnSpc>
                        <a:spcAft>
                          <a:spcPts val="0"/>
                        </a:spcAft>
                      </a:pPr>
                      <a:r>
                        <a:rPr lang="ru-RU" sz="2000" b="1" dirty="0">
                          <a:effectLst/>
                          <a:latin typeface="Times New Roman" panose="02020603050405020304" pitchFamily="18" charset="0"/>
                          <a:cs typeface="Times New Roman" panose="02020603050405020304" pitchFamily="18" charset="0"/>
                        </a:rPr>
                        <a:t> </a:t>
                      </a:r>
                      <a:endPar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971723414"/>
                  </a:ext>
                </a:extLst>
              </a:tr>
              <a:tr h="610058">
                <a:tc>
                  <a:txBody>
                    <a:bodyPr/>
                    <a:lstStyle/>
                    <a:p>
                      <a:pPr indent="228600" algn="ctr">
                        <a:lnSpc>
                          <a:spcPct val="115000"/>
                        </a:lnSpc>
                        <a:spcAft>
                          <a:spcPts val="0"/>
                        </a:spcAft>
                      </a:pPr>
                      <a:r>
                        <a:rPr lang="ru-RU" sz="2000" b="1" dirty="0" err="1">
                          <a:effectLst/>
                          <a:latin typeface="Times New Roman" panose="02020603050405020304" pitchFamily="18" charset="0"/>
                          <a:cs typeface="Times New Roman" panose="02020603050405020304" pitchFamily="18" charset="0"/>
                        </a:rPr>
                        <a:t>Умумдавлат</a:t>
                      </a:r>
                      <a:r>
                        <a:rPr lang="ru-RU" sz="2000" b="1" dirty="0">
                          <a:effectLst/>
                          <a:latin typeface="Times New Roman" panose="02020603050405020304" pitchFamily="18" charset="0"/>
                          <a:cs typeface="Times New Roman" panose="02020603050405020304" pitchFamily="18" charset="0"/>
                        </a:rPr>
                        <a:t> </a:t>
                      </a:r>
                      <a:r>
                        <a:rPr lang="ru-RU" sz="2000" b="1" dirty="0" err="1">
                          <a:effectLst/>
                          <a:latin typeface="Times New Roman" panose="02020603050405020304" pitchFamily="18" charset="0"/>
                          <a:cs typeface="Times New Roman" panose="02020603050405020304" pitchFamily="18" charset="0"/>
                        </a:rPr>
                        <a:t>молияси</a:t>
                      </a:r>
                      <a:endPar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indent="228600" algn="ctr">
                        <a:lnSpc>
                          <a:spcPct val="115000"/>
                        </a:lnSpc>
                        <a:spcAft>
                          <a:spcPts val="0"/>
                        </a:spcAft>
                      </a:pPr>
                      <a:r>
                        <a:rPr lang="ru-RU" sz="2000" b="1">
                          <a:effectLst/>
                          <a:latin typeface="Times New Roman" panose="02020603050405020304" pitchFamily="18" charset="0"/>
                          <a:cs typeface="Times New Roman" panose="02020603050405020304" pitchFamily="18" charset="0"/>
                        </a:rPr>
                        <a:t> </a:t>
                      </a:r>
                      <a:endParaRPr lang="ru-RU" sz="18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indent="228600" algn="ctr">
                        <a:lnSpc>
                          <a:spcPct val="115000"/>
                        </a:lnSpc>
                        <a:spcAft>
                          <a:spcPts val="0"/>
                        </a:spcAft>
                      </a:pPr>
                      <a:r>
                        <a:rPr lang="ru-RU" sz="2000" b="1">
                          <a:effectLst/>
                          <a:latin typeface="Times New Roman" panose="02020603050405020304" pitchFamily="18" charset="0"/>
                          <a:cs typeface="Times New Roman" panose="02020603050405020304" pitchFamily="18" charset="0"/>
                        </a:rPr>
                        <a:t>Хужалик субъектлари молияси</a:t>
                      </a:r>
                      <a:endParaRPr lang="ru-RU" sz="18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92D050"/>
                    </a:solidFill>
                  </a:tcPr>
                </a:tc>
                <a:extLst>
                  <a:ext uri="{0D108BD9-81ED-4DB2-BD59-A6C34878D82A}">
                    <a16:rowId xmlns:a16="http://schemas.microsoft.com/office/drawing/2014/main" val="3320665206"/>
                  </a:ext>
                </a:extLst>
              </a:tr>
              <a:tr h="1164887">
                <a:tc>
                  <a:txBody>
                    <a:bodyPr/>
                    <a:lstStyle/>
                    <a:p>
                      <a:pPr indent="228600" algn="ctr">
                        <a:lnSpc>
                          <a:spcPct val="115000"/>
                        </a:lnSpc>
                        <a:spcAft>
                          <a:spcPts val="0"/>
                        </a:spcAft>
                      </a:pPr>
                      <a:r>
                        <a:rPr lang="ru-RU" sz="2000" b="1" dirty="0" err="1">
                          <a:effectLst/>
                          <a:latin typeface="Times New Roman" panose="02020603050405020304" pitchFamily="18" charset="0"/>
                          <a:cs typeface="Times New Roman" panose="02020603050405020304" pitchFamily="18" charset="0"/>
                        </a:rPr>
                        <a:t>Давлат</a:t>
                      </a:r>
                      <a:r>
                        <a:rPr lang="ru-RU" sz="2000" b="1" dirty="0">
                          <a:effectLst/>
                          <a:latin typeface="Times New Roman" panose="02020603050405020304" pitchFamily="18" charset="0"/>
                          <a:cs typeface="Times New Roman" panose="02020603050405020304" pitchFamily="18" charset="0"/>
                        </a:rPr>
                        <a:t> </a:t>
                      </a:r>
                      <a:r>
                        <a:rPr lang="ru-RU" sz="2000" b="1" dirty="0" err="1">
                          <a:effectLst/>
                          <a:latin typeface="Times New Roman" panose="02020603050405020304" pitchFamily="18" charset="0"/>
                          <a:cs typeface="Times New Roman" panose="02020603050405020304" pitchFamily="18" charset="0"/>
                        </a:rPr>
                        <a:t>бюджети</a:t>
                      </a:r>
                      <a:endPar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indent="228600" algn="ctr">
                        <a:lnSpc>
                          <a:spcPct val="115000"/>
                        </a:lnSpc>
                        <a:spcAft>
                          <a:spcPts val="0"/>
                        </a:spcAft>
                      </a:pPr>
                      <a:r>
                        <a:rPr lang="ru-RU" sz="2000" b="1">
                          <a:effectLst/>
                          <a:latin typeface="Times New Roman" panose="02020603050405020304" pitchFamily="18" charset="0"/>
                          <a:cs typeface="Times New Roman" panose="02020603050405020304" pitchFamily="18" charset="0"/>
                        </a:rPr>
                        <a:t> </a:t>
                      </a:r>
                      <a:endParaRPr lang="ru-RU" sz="18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indent="228600" algn="ctr">
                        <a:lnSpc>
                          <a:spcPct val="115000"/>
                        </a:lnSpc>
                        <a:spcAft>
                          <a:spcPts val="0"/>
                        </a:spcAft>
                      </a:pPr>
                      <a:r>
                        <a:rPr lang="ru-RU" sz="2000" b="1" dirty="0" err="1">
                          <a:effectLst/>
                          <a:latin typeface="Times New Roman" panose="02020603050405020304" pitchFamily="18" charset="0"/>
                          <a:cs typeface="Times New Roman" panose="02020603050405020304" pitchFamily="18" charset="0"/>
                        </a:rPr>
                        <a:t>Тижорат</a:t>
                      </a:r>
                      <a:r>
                        <a:rPr lang="ru-RU" sz="2000" b="1" dirty="0">
                          <a:effectLst/>
                          <a:latin typeface="Times New Roman" panose="02020603050405020304" pitchFamily="18" charset="0"/>
                          <a:cs typeface="Times New Roman" panose="02020603050405020304" pitchFamily="18" charset="0"/>
                        </a:rPr>
                        <a:t> </a:t>
                      </a:r>
                      <a:r>
                        <a:rPr lang="ru-RU" sz="2000" b="1" dirty="0" err="1">
                          <a:effectLst/>
                          <a:latin typeface="Times New Roman" panose="02020603050405020304" pitchFamily="18" charset="0"/>
                          <a:cs typeface="Times New Roman" panose="02020603050405020304" pitchFamily="18" charset="0"/>
                        </a:rPr>
                        <a:t>асосида</a:t>
                      </a:r>
                      <a:r>
                        <a:rPr lang="ru-RU" sz="2000" b="1" dirty="0">
                          <a:effectLst/>
                          <a:latin typeface="Times New Roman" panose="02020603050405020304" pitchFamily="18" charset="0"/>
                          <a:cs typeface="Times New Roman" panose="02020603050405020304" pitchFamily="18" charset="0"/>
                        </a:rPr>
                        <a:t> </a:t>
                      </a:r>
                      <a:r>
                        <a:rPr lang="ru-RU" sz="2000" b="1" dirty="0" err="1">
                          <a:effectLst/>
                          <a:latin typeface="Times New Roman" panose="02020603050405020304" pitchFamily="18" charset="0"/>
                          <a:cs typeface="Times New Roman" panose="02020603050405020304" pitchFamily="18" charset="0"/>
                        </a:rPr>
                        <a:t>фаолият</a:t>
                      </a:r>
                      <a:r>
                        <a:rPr lang="ru-RU" sz="2000" b="1" dirty="0">
                          <a:effectLst/>
                          <a:latin typeface="Times New Roman" panose="02020603050405020304" pitchFamily="18" charset="0"/>
                          <a:cs typeface="Times New Roman" panose="02020603050405020304" pitchFamily="18" charset="0"/>
                        </a:rPr>
                        <a:t> </a:t>
                      </a:r>
                      <a:r>
                        <a:rPr lang="ru-RU" sz="2000" b="1" dirty="0" err="1">
                          <a:effectLst/>
                          <a:latin typeface="Times New Roman" panose="02020603050405020304" pitchFamily="18" charset="0"/>
                          <a:cs typeface="Times New Roman" panose="02020603050405020304" pitchFamily="18" charset="0"/>
                        </a:rPr>
                        <a:t>юритувчи</a:t>
                      </a:r>
                      <a:r>
                        <a:rPr lang="ru-RU" sz="2000" b="1" dirty="0">
                          <a:effectLst/>
                          <a:latin typeface="Times New Roman" panose="02020603050405020304" pitchFamily="18" charset="0"/>
                          <a:cs typeface="Times New Roman" panose="02020603050405020304" pitchFamily="18" charset="0"/>
                        </a:rPr>
                        <a:t> </a:t>
                      </a:r>
                      <a:r>
                        <a:rPr lang="ru-RU" sz="2000" b="1" dirty="0" err="1">
                          <a:effectLst/>
                          <a:latin typeface="Times New Roman" panose="02020603050405020304" pitchFamily="18" charset="0"/>
                          <a:cs typeface="Times New Roman" panose="02020603050405020304" pitchFamily="18" charset="0"/>
                        </a:rPr>
                        <a:t>корхоналар</a:t>
                      </a:r>
                      <a:endPar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92D050"/>
                    </a:solidFill>
                  </a:tcPr>
                </a:tc>
                <a:extLst>
                  <a:ext uri="{0D108BD9-81ED-4DB2-BD59-A6C34878D82A}">
                    <a16:rowId xmlns:a16="http://schemas.microsoft.com/office/drawing/2014/main" val="3023552585"/>
                  </a:ext>
                </a:extLst>
              </a:tr>
              <a:tr h="1164887">
                <a:tc>
                  <a:txBody>
                    <a:bodyPr/>
                    <a:lstStyle/>
                    <a:p>
                      <a:pPr indent="228600" algn="ctr">
                        <a:lnSpc>
                          <a:spcPct val="115000"/>
                        </a:lnSpc>
                        <a:spcAft>
                          <a:spcPts val="0"/>
                        </a:spcAft>
                      </a:pPr>
                      <a:r>
                        <a:rPr lang="ru-RU" sz="2000" b="1">
                          <a:effectLst/>
                          <a:latin typeface="Times New Roman" panose="02020603050405020304" pitchFamily="18" charset="0"/>
                          <a:cs typeface="Times New Roman" panose="02020603050405020304" pitchFamily="18" charset="0"/>
                        </a:rPr>
                        <a:t>Бюджетдан ташқари фондлар</a:t>
                      </a:r>
                      <a:endParaRPr lang="ru-RU" sz="18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indent="228600" algn="ctr">
                        <a:lnSpc>
                          <a:spcPct val="115000"/>
                        </a:lnSpc>
                        <a:spcAft>
                          <a:spcPts val="0"/>
                        </a:spcAft>
                      </a:pPr>
                      <a:r>
                        <a:rPr lang="ru-RU" sz="2000" b="1">
                          <a:effectLst/>
                          <a:latin typeface="Times New Roman" panose="02020603050405020304" pitchFamily="18" charset="0"/>
                          <a:cs typeface="Times New Roman" panose="02020603050405020304" pitchFamily="18" charset="0"/>
                        </a:rPr>
                        <a:t> </a:t>
                      </a:r>
                      <a:endParaRPr lang="ru-RU" sz="18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indent="228600" algn="ctr">
                        <a:lnSpc>
                          <a:spcPct val="115000"/>
                        </a:lnSpc>
                        <a:spcAft>
                          <a:spcPts val="0"/>
                        </a:spcAft>
                      </a:pPr>
                      <a:r>
                        <a:rPr lang="ru-RU" sz="2000" b="1">
                          <a:effectLst/>
                          <a:latin typeface="Times New Roman" panose="02020603050405020304" pitchFamily="18" charset="0"/>
                          <a:cs typeface="Times New Roman" panose="02020603050405020304" pitchFamily="18" charset="0"/>
                        </a:rPr>
                        <a:t>Нотижорат асосида фаолият юритувчи корхоналар</a:t>
                      </a:r>
                      <a:endParaRPr lang="ru-RU" sz="18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92D050"/>
                    </a:solidFill>
                  </a:tcPr>
                </a:tc>
                <a:extLst>
                  <a:ext uri="{0D108BD9-81ED-4DB2-BD59-A6C34878D82A}">
                    <a16:rowId xmlns:a16="http://schemas.microsoft.com/office/drawing/2014/main" val="1241595252"/>
                  </a:ext>
                </a:extLst>
              </a:tr>
              <a:tr h="610058">
                <a:tc>
                  <a:txBody>
                    <a:bodyPr/>
                    <a:lstStyle/>
                    <a:p>
                      <a:pPr indent="228600" algn="ctr">
                        <a:lnSpc>
                          <a:spcPct val="115000"/>
                        </a:lnSpc>
                        <a:spcAft>
                          <a:spcPts val="0"/>
                        </a:spcAft>
                      </a:pPr>
                      <a:r>
                        <a:rPr lang="ru-RU" sz="2000" b="1">
                          <a:effectLst/>
                          <a:latin typeface="Times New Roman" panose="02020603050405020304" pitchFamily="18" charset="0"/>
                          <a:cs typeface="Times New Roman" panose="02020603050405020304" pitchFamily="18" charset="0"/>
                        </a:rPr>
                        <a:t>Давлат кредити</a:t>
                      </a:r>
                      <a:endParaRPr lang="ru-RU" sz="18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indent="228600" algn="ctr">
                        <a:lnSpc>
                          <a:spcPct val="115000"/>
                        </a:lnSpc>
                        <a:spcAft>
                          <a:spcPts val="0"/>
                        </a:spcAft>
                      </a:pPr>
                      <a:r>
                        <a:rPr lang="ru-RU" sz="2000" b="1">
                          <a:effectLst/>
                          <a:latin typeface="Times New Roman" panose="02020603050405020304" pitchFamily="18" charset="0"/>
                          <a:cs typeface="Times New Roman" panose="02020603050405020304" pitchFamily="18" charset="0"/>
                        </a:rPr>
                        <a:t> </a:t>
                      </a:r>
                      <a:endParaRPr lang="ru-RU" sz="18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indent="228600" algn="ctr">
                        <a:lnSpc>
                          <a:spcPct val="115000"/>
                        </a:lnSpc>
                        <a:spcAft>
                          <a:spcPts val="0"/>
                        </a:spcAft>
                      </a:pPr>
                      <a:r>
                        <a:rPr lang="ru-RU" sz="2000" b="1">
                          <a:effectLst/>
                          <a:latin typeface="Times New Roman" panose="02020603050405020304" pitchFamily="18" charset="0"/>
                          <a:cs typeface="Times New Roman" panose="02020603050405020304" pitchFamily="18" charset="0"/>
                        </a:rPr>
                        <a:t> </a:t>
                      </a:r>
                      <a:endParaRPr lang="ru-RU" sz="18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92D050"/>
                    </a:solidFill>
                  </a:tcPr>
                </a:tc>
                <a:extLst>
                  <a:ext uri="{0D108BD9-81ED-4DB2-BD59-A6C34878D82A}">
                    <a16:rowId xmlns:a16="http://schemas.microsoft.com/office/drawing/2014/main" val="1888637551"/>
                  </a:ext>
                </a:extLst>
              </a:tr>
              <a:tr h="610058">
                <a:tc>
                  <a:txBody>
                    <a:bodyPr/>
                    <a:lstStyle/>
                    <a:p>
                      <a:pPr indent="228600" algn="ctr">
                        <a:lnSpc>
                          <a:spcPct val="115000"/>
                        </a:lnSpc>
                        <a:spcAft>
                          <a:spcPts val="0"/>
                        </a:spcAft>
                      </a:pPr>
                      <a:r>
                        <a:rPr lang="ru-RU" sz="2000" b="1">
                          <a:effectLst/>
                          <a:latin typeface="Times New Roman" panose="02020603050405020304" pitchFamily="18" charset="0"/>
                          <a:cs typeface="Times New Roman" panose="02020603050405020304" pitchFamily="18" charset="0"/>
                        </a:rPr>
                        <a:t>Давлат корхоналари молияси.</a:t>
                      </a:r>
                      <a:endParaRPr lang="ru-RU" sz="18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indent="228600" algn="ctr">
                        <a:lnSpc>
                          <a:spcPct val="115000"/>
                        </a:lnSpc>
                        <a:spcAft>
                          <a:spcPts val="0"/>
                        </a:spcAft>
                      </a:pPr>
                      <a:r>
                        <a:rPr lang="ru-RU" sz="2000" b="1">
                          <a:effectLst/>
                          <a:latin typeface="Times New Roman" panose="02020603050405020304" pitchFamily="18" charset="0"/>
                          <a:cs typeface="Times New Roman" panose="02020603050405020304" pitchFamily="18" charset="0"/>
                        </a:rPr>
                        <a:t> </a:t>
                      </a:r>
                      <a:endParaRPr lang="ru-RU" sz="18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indent="228600" algn="ctr">
                        <a:lnSpc>
                          <a:spcPct val="115000"/>
                        </a:lnSpc>
                        <a:spcAft>
                          <a:spcPts val="0"/>
                        </a:spcAft>
                      </a:pPr>
                      <a:r>
                        <a:rPr lang="ru-RU" sz="2000" b="1" dirty="0">
                          <a:effectLst/>
                          <a:latin typeface="Times New Roman" panose="02020603050405020304" pitchFamily="18" charset="0"/>
                          <a:cs typeface="Times New Roman" panose="02020603050405020304" pitchFamily="18" charset="0"/>
                        </a:rPr>
                        <a:t> </a:t>
                      </a:r>
                      <a:endPar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92D050"/>
                    </a:solidFill>
                  </a:tcPr>
                </a:tc>
                <a:extLst>
                  <a:ext uri="{0D108BD9-81ED-4DB2-BD59-A6C34878D82A}">
                    <a16:rowId xmlns:a16="http://schemas.microsoft.com/office/drawing/2014/main" val="2102918270"/>
                  </a:ext>
                </a:extLst>
              </a:tr>
            </a:tbl>
          </a:graphicData>
        </a:graphic>
      </p:graphicFrame>
    </p:spTree>
    <p:extLst>
      <p:ext uri="{BB962C8B-B14F-4D97-AF65-F5344CB8AC3E}">
        <p14:creationId xmlns:p14="http://schemas.microsoft.com/office/powerpoint/2010/main" val="30813242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09700" y="859215"/>
            <a:ext cx="9020175" cy="4832092"/>
          </a:xfrm>
          <a:prstGeom prst="rect">
            <a:avLst/>
          </a:prstGeom>
        </p:spPr>
        <p:txBody>
          <a:bodyPr wrap="square">
            <a:spAutoFit/>
          </a:bodyPr>
          <a:lstStyle/>
          <a:p>
            <a:pPr indent="457200" algn="just">
              <a:spcAft>
                <a:spcPts val="0"/>
              </a:spcAft>
            </a:pPr>
            <a:r>
              <a:rPr lang="uz-Cyrl-UZ" sz="2800" b="1" i="1" dirty="0">
                <a:latin typeface="Times New Roman" panose="02020603050405020304" pitchFamily="18" charset="0"/>
                <a:ea typeface="Times New Roman" panose="02020603050405020304" pitchFamily="18" charset="0"/>
                <a:cs typeface="Times New Roman" panose="02020603050405020304" pitchFamily="18" charset="0"/>
              </a:rPr>
              <a:t>Ўзбекистон Республикаси давлат бюджети қуйидагиларни ўз ичига олади:</a:t>
            </a:r>
            <a:endParaRPr lang="ru-RU" sz="2800" b="1" i="1" dirty="0">
              <a:latin typeface="Peterburg Uzbek"/>
              <a:ea typeface="Times New Roman" panose="02020603050405020304" pitchFamily="18" charset="0"/>
              <a:cs typeface="Times New Roman" panose="02020603050405020304" pitchFamily="18" charset="0"/>
            </a:endParaRPr>
          </a:p>
          <a:p>
            <a:pPr marL="342900" lvl="0" indent="-342900" algn="just">
              <a:spcAft>
                <a:spcPts val="0"/>
              </a:spcAft>
              <a:buFont typeface="+mj-lt"/>
              <a:buAutoNum type="arabicPeriod"/>
              <a:tabLst>
                <a:tab pos="-1028700" algn="l"/>
              </a:tabLst>
            </a:pPr>
            <a:r>
              <a:rPr lang="uz-Cyrl-UZ" sz="2800" dirty="0">
                <a:latin typeface="Times New Roman" panose="02020603050405020304" pitchFamily="18" charset="0"/>
                <a:ea typeface="Times New Roman" panose="02020603050405020304" pitchFamily="18" charset="0"/>
                <a:cs typeface="Times New Roman" panose="02020603050405020304" pitchFamily="18" charset="0"/>
              </a:rPr>
              <a:t>Республика бюджети;</a:t>
            </a:r>
            <a:endParaRPr lang="ru-RU" sz="2800" dirty="0">
              <a:latin typeface="Peterburg Uzbek"/>
              <a:ea typeface="Times New Roman" panose="02020603050405020304" pitchFamily="18" charset="0"/>
              <a:cs typeface="Times New Roman" panose="02020603050405020304" pitchFamily="18" charset="0"/>
            </a:endParaRPr>
          </a:p>
          <a:p>
            <a:pPr marL="342900" lvl="0" indent="-342900" algn="just">
              <a:spcAft>
                <a:spcPts val="0"/>
              </a:spcAft>
              <a:buFont typeface="+mj-lt"/>
              <a:buAutoNum type="arabicPeriod"/>
              <a:tabLst>
                <a:tab pos="-1028700" algn="l"/>
              </a:tabLst>
            </a:pPr>
            <a:r>
              <a:rPr lang="uz-Cyrl-UZ" sz="2800" dirty="0">
                <a:latin typeface="Times New Roman" panose="02020603050405020304" pitchFamily="18" charset="0"/>
                <a:ea typeface="Times New Roman" panose="02020603050405020304" pitchFamily="18" charset="0"/>
                <a:cs typeface="Times New Roman" panose="02020603050405020304" pitchFamily="18" charset="0"/>
              </a:rPr>
              <a:t>Қорақалпоғистон Республикаси бюджети ва маҳаллий бюджетлар;</a:t>
            </a:r>
            <a:endParaRPr lang="ru-RU" sz="2800" dirty="0">
              <a:latin typeface="Peterburg Uzbek"/>
              <a:ea typeface="Times New Roman" panose="02020603050405020304" pitchFamily="18" charset="0"/>
              <a:cs typeface="Times New Roman" panose="02020603050405020304" pitchFamily="18" charset="0"/>
            </a:endParaRPr>
          </a:p>
          <a:p>
            <a:pPr marL="342900" lvl="0" indent="-342900" algn="just">
              <a:spcAft>
                <a:spcPts val="0"/>
              </a:spcAft>
              <a:buFont typeface="+mj-lt"/>
              <a:buAutoNum type="arabicPeriod"/>
              <a:tabLst>
                <a:tab pos="-1028700" algn="l"/>
              </a:tabLst>
            </a:pPr>
            <a:r>
              <a:rPr lang="uz-Cyrl-UZ" sz="2800" dirty="0">
                <a:latin typeface="Times New Roman" panose="02020603050405020304" pitchFamily="18" charset="0"/>
                <a:ea typeface="Times New Roman" panose="02020603050405020304" pitchFamily="18" charset="0"/>
                <a:cs typeface="Times New Roman" panose="02020603050405020304" pitchFamily="18" charset="0"/>
              </a:rPr>
              <a:t>Давлатнинг мақсадли фондларининг бюджетлари.</a:t>
            </a:r>
            <a:endParaRPr lang="ru-RU" sz="2800" dirty="0">
              <a:latin typeface="Peterburg Uzbek"/>
              <a:ea typeface="Times New Roman" panose="02020603050405020304" pitchFamily="18" charset="0"/>
              <a:cs typeface="Times New Roman" panose="02020603050405020304" pitchFamily="18" charset="0"/>
            </a:endParaRPr>
          </a:p>
          <a:p>
            <a:pPr indent="457200" algn="just">
              <a:spcAft>
                <a:spcPts val="0"/>
              </a:spcAft>
            </a:pPr>
            <a:r>
              <a:rPr lang="uz-Cyrl-UZ" sz="2800" b="1" i="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Бюджет муносабатлари деб </a:t>
            </a:r>
            <a:r>
              <a:rPr lang="uz-Cyrl-UZ" sz="2800" dirty="0">
                <a:latin typeface="Times New Roman" panose="02020603050405020304" pitchFamily="18" charset="0"/>
                <a:ea typeface="Times New Roman" panose="02020603050405020304" pitchFamily="18" charset="0"/>
                <a:cs typeface="Times New Roman" panose="02020603050405020304" pitchFamily="18" charset="0"/>
              </a:rPr>
              <a:t>республика, регионал, ва махаллий давлат органларининг хўжалик субъектлари, шунингдек аҳоли билан марказлашган пул фондларини шакллантириш ва ишлатиш билан боғлиқ бўлган молиявий муносабатларга айтилади. </a:t>
            </a:r>
            <a:endParaRPr lang="ru-RU" sz="2800" dirty="0">
              <a:latin typeface="Peterburg Uzbek"/>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7319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00149" y="1052036"/>
            <a:ext cx="9210675" cy="4524315"/>
          </a:xfrm>
          <a:prstGeom prst="rect">
            <a:avLst/>
          </a:prstGeom>
        </p:spPr>
        <p:txBody>
          <a:bodyPr wrap="square">
            <a:spAutoFit/>
          </a:bodyPr>
          <a:lstStyle/>
          <a:p>
            <a:pPr indent="457200" algn="just">
              <a:spcAft>
                <a:spcPts val="0"/>
              </a:spcAft>
            </a:pPr>
            <a:r>
              <a:rPr lang="uz-Cyrl-UZ" sz="3200" b="1" i="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Давлат бюджети </a:t>
            </a:r>
            <a:r>
              <a:rPr lang="uz-Cyrl-UZ" sz="3200" dirty="0">
                <a:latin typeface="Times New Roman" panose="02020603050405020304" pitchFamily="18" charset="0"/>
                <a:ea typeface="Times New Roman" panose="02020603050405020304" pitchFamily="18" charset="0"/>
                <a:cs typeface="Times New Roman" panose="02020603050405020304" pitchFamily="18" charset="0"/>
              </a:rPr>
              <a:t>– даромад манбалари ва улардан тушадиган тушумларни кўзда тутадиган, шунингдек харажат ҳажми ва йўналиши қайси мақсадларга ажратилиши ва муддатини кўрсатувчи давлатнинг марказлашган пул фондларидир. </a:t>
            </a:r>
            <a:endParaRPr lang="uz-Cyrl-UZ" sz="32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spcAft>
                <a:spcPts val="0"/>
              </a:spcAft>
            </a:pPr>
            <a:r>
              <a:rPr lang="uz-Cyrl-UZ" sz="3200" b="1" i="1" dirty="0">
                <a:solidFill>
                  <a:srgbClr val="0070C0"/>
                </a:solidFill>
                <a:latin typeface="Times New Roman" panose="02020603050405020304" pitchFamily="18" charset="0"/>
                <a:cs typeface="Times New Roman" panose="02020603050405020304" pitchFamily="18" charset="0"/>
              </a:rPr>
              <a:t>Нобюджет фондлар</a:t>
            </a:r>
            <a:r>
              <a:rPr lang="uz-Cyrl-UZ" sz="3200" i="1" dirty="0">
                <a:solidFill>
                  <a:srgbClr val="0070C0"/>
                </a:solidFill>
                <a:latin typeface="Times New Roman" panose="02020603050405020304" pitchFamily="18" charset="0"/>
                <a:cs typeface="Times New Roman" panose="02020603050405020304" pitchFamily="18" charset="0"/>
              </a:rPr>
              <a:t> </a:t>
            </a:r>
            <a:r>
              <a:rPr lang="uz-Cyrl-UZ" sz="3200" dirty="0">
                <a:latin typeface="Times New Roman" panose="02020603050405020304" pitchFamily="18" charset="0"/>
                <a:cs typeface="Times New Roman" panose="02020603050405020304" pitchFamily="18" charset="0"/>
              </a:rPr>
              <a:t>– бу ҳукумат ва маҳаллий ҳокимиятларнинг бюджетга киритилмайдиган харажатларни молиялаштириш билан боғлиқ бўлган маблағларидир. </a:t>
            </a:r>
            <a:endParaRPr lang="ru-RU" sz="3200"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41484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71575" y="916365"/>
            <a:ext cx="9372600" cy="4832092"/>
          </a:xfrm>
          <a:prstGeom prst="rect">
            <a:avLst/>
          </a:prstGeom>
        </p:spPr>
        <p:txBody>
          <a:bodyPr wrap="square">
            <a:spAutoFit/>
          </a:bodyPr>
          <a:lstStyle/>
          <a:p>
            <a:pPr indent="457200" algn="just">
              <a:spcAft>
                <a:spcPts val="0"/>
              </a:spcAft>
            </a:pPr>
            <a:r>
              <a:rPr lang="uz-Cyrl-UZ" sz="2800" b="1" i="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Бюджетдан ташқари фондларни:</a:t>
            </a:r>
            <a:endParaRPr lang="ru-RU" sz="3200" b="1" i="1" dirty="0" smtClea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spcAft>
                <a:spcPts val="0"/>
              </a:spcAft>
            </a:pPr>
            <a:r>
              <a:rPr lang="uz-Cyrl-UZ" sz="2800" dirty="0">
                <a:latin typeface="Times New Roman" panose="02020603050405020304" pitchFamily="18" charset="0"/>
                <a:ea typeface="Times New Roman" panose="02020603050405020304" pitchFamily="18" charset="0"/>
                <a:cs typeface="Times New Roman" panose="02020603050405020304" pitchFamily="18" charset="0"/>
              </a:rPr>
              <a:t>Консолидациялашган (бирлаштирилган) бюджетга қўшиладиган фондлар;</a:t>
            </a:r>
            <a:endParaRPr lang="ru-RU" sz="32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spcAft>
                <a:spcPts val="0"/>
              </a:spcAft>
            </a:pPr>
            <a:r>
              <a:rPr lang="uz-Cyrl-UZ" sz="2800" dirty="0">
                <a:latin typeface="Times New Roman" panose="02020603050405020304" pitchFamily="18" charset="0"/>
                <a:ea typeface="Times New Roman" panose="02020603050405020304" pitchFamily="18" charset="0"/>
                <a:cs typeface="Times New Roman" panose="02020603050405020304" pitchFamily="18" charset="0"/>
              </a:rPr>
              <a:t>Консолидациялашган (бирлаштирилган) бюджетга қўшилмайдиган фондларга ажратиш мумкин.</a:t>
            </a:r>
            <a:endParaRPr lang="ru-RU" sz="32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spcAft>
                <a:spcPts val="0"/>
              </a:spcAft>
            </a:pPr>
            <a:r>
              <a:rPr lang="uz-Cyrl-UZ" sz="2800" dirty="0">
                <a:latin typeface="Times New Roman" panose="02020603050405020304" pitchFamily="18" charset="0"/>
                <a:ea typeface="Times New Roman" panose="02020603050405020304" pitchFamily="18" charset="0"/>
                <a:cs typeface="Times New Roman" panose="02020603050405020304" pitchFamily="18" charset="0"/>
              </a:rPr>
              <a:t>Функционал жиҳатига кўра ва бошкарув даражасига кўра бюджетдан  ташқари фондлар турли хил бўладилар. Уларни функционал жиҳатига кўра иқтисодий ёки ижтимоий фондларга  бўлиш мумкин. Бошқарув даражасига қараб эса умумдавлат, республика ва регионал фондларга бўлиш мумкин.</a:t>
            </a:r>
            <a:endParaRPr lang="ru-RU" sz="32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9058622"/>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52</TotalTime>
  <Words>368</Words>
  <Application>Microsoft Office PowerPoint</Application>
  <PresentationFormat>Широкоэкранный</PresentationFormat>
  <Paragraphs>78</Paragraphs>
  <Slides>11</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11</vt:i4>
      </vt:variant>
    </vt:vector>
  </HeadingPairs>
  <TitlesOfParts>
    <vt:vector size="17" baseType="lpstr">
      <vt:lpstr>Arial</vt:lpstr>
      <vt:lpstr>Peterburg Uzbek</vt:lpstr>
      <vt:lpstr>Times New Roman</vt:lpstr>
      <vt:lpstr>Trebuchet MS</vt:lpstr>
      <vt:lpstr>Wingdings 3</vt:lpstr>
      <vt:lpstr>Аспект</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dc:creator>
  <cp:lastModifiedBy>Пользователь</cp:lastModifiedBy>
  <cp:revision>9</cp:revision>
  <dcterms:created xsi:type="dcterms:W3CDTF">2021-09-17T03:34:53Z</dcterms:created>
  <dcterms:modified xsi:type="dcterms:W3CDTF">2021-09-17T04:39:06Z</dcterms:modified>
</cp:coreProperties>
</file>