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8" r:id="rId2"/>
  </p:sldMasterIdLst>
  <p:sldIdLst>
    <p:sldId id="262" r:id="rId3"/>
    <p:sldId id="256" r:id="rId4"/>
    <p:sldId id="263" r:id="rId5"/>
    <p:sldId id="264" r:id="rId6"/>
    <p:sldId id="258" r:id="rId7"/>
    <p:sldId id="268" r:id="rId8"/>
    <p:sldId id="265" r:id="rId9"/>
    <p:sldId id="259" r:id="rId10"/>
    <p:sldId id="266" r:id="rId11"/>
    <p:sldId id="267" r:id="rId12"/>
    <p:sldId id="260" r:id="rId13"/>
    <p:sldId id="26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VDODBEK\Desktop\universitetga\ekonometrika%20mavzular\&#1046;&#1072;&#1074;&#1076;&#1086;&#1076;&#1075;&#1072;%20&#1101;&#1082;&#1086;&#1085;&#1086;&#1084;&#1077;&#1090;&#1088;&#1080;&#1082;&#1072;\darsga%20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VDODBEK\Desktop\universitetga\ekonometrika%20mavzular\&#1046;&#1072;&#1074;&#1076;&#1086;&#1076;&#1075;&#1072;%20&#1101;&#1082;&#1086;&#1085;&#1086;&#1084;&#1077;&#1090;&#1088;&#1080;&#1082;&#1072;\darsga%20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VDODBEK\Desktop\universitetga\ekonometrika%20mavzular\&#1046;&#1072;&#1074;&#1076;&#1086;&#1076;&#1075;&#1072;%20&#1101;&#1082;&#1086;&#1085;&#1086;&#1084;&#1077;&#1090;&#1088;&#1080;&#1082;&#1072;\darsga%20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VDODBEK\Desktop\universitetga\ekonometrika%20mavzular\&#1046;&#1072;&#1074;&#1076;&#1086;&#1076;&#1075;&#1072;%20&#1101;&#1082;&#1086;&#1085;&#1086;&#1084;&#1077;&#1090;&#1088;&#1080;&#1082;&#1072;\dars%20uchun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VDODBEK\Desktop\universitetga\ekonometrika%20mavzular\&#1046;&#1072;&#1074;&#1076;&#1086;&#1076;&#1075;&#1072;%20&#1101;&#1082;&#1086;&#1085;&#1086;&#1084;&#1077;&#1090;&#1088;&#1080;&#1082;&#1072;\dars%20uchun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VDODBEK\Desktop\darsg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yosh+ish haqi</a:t>
            </a:r>
            <a:endParaRPr lang="ru-RU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circle"/>
            <c:size val="6"/>
            <c:spPr>
              <a:solidFill>
                <a:schemeClr val="accent1"/>
              </a:solidFill>
              <a:ln w="22225">
                <a:solidFill>
                  <a:schemeClr val="lt1"/>
                </a:solidFill>
                <a:round/>
              </a:ln>
              <a:effectLst/>
            </c:spPr>
          </c:marker>
          <c:trendline>
            <c:spPr>
              <a:ln w="28575" cap="rnd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trendlineType val="linear"/>
            <c:dispRSqr val="0"/>
            <c:dispEq val="0"/>
          </c:trendline>
          <c:xVal>
            <c:numRef>
              <c:f>Лист1!$B$3:$B$12</c:f>
              <c:numCache>
                <c:formatCode>General</c:formatCode>
                <c:ptCount val="10"/>
                <c:pt idx="0">
                  <c:v>21</c:v>
                </c:pt>
                <c:pt idx="1">
                  <c:v>25</c:v>
                </c:pt>
                <c:pt idx="2">
                  <c:v>19</c:v>
                </c:pt>
                <c:pt idx="3">
                  <c:v>22</c:v>
                </c:pt>
                <c:pt idx="4">
                  <c:v>31</c:v>
                </c:pt>
                <c:pt idx="5">
                  <c:v>35</c:v>
                </c:pt>
                <c:pt idx="6">
                  <c:v>30</c:v>
                </c:pt>
                <c:pt idx="7">
                  <c:v>43</c:v>
                </c:pt>
                <c:pt idx="8">
                  <c:v>62</c:v>
                </c:pt>
                <c:pt idx="9">
                  <c:v>55</c:v>
                </c:pt>
              </c:numCache>
            </c:numRef>
          </c:xVal>
          <c:yVal>
            <c:numRef>
              <c:f>Лист1!$C$3:$C$12</c:f>
              <c:numCache>
                <c:formatCode>General</c:formatCode>
                <c:ptCount val="10"/>
                <c:pt idx="0">
                  <c:v>3000</c:v>
                </c:pt>
                <c:pt idx="1">
                  <c:v>3500</c:v>
                </c:pt>
                <c:pt idx="2">
                  <c:v>2000</c:v>
                </c:pt>
                <c:pt idx="3">
                  <c:v>3200</c:v>
                </c:pt>
                <c:pt idx="4">
                  <c:v>4000</c:v>
                </c:pt>
                <c:pt idx="5">
                  <c:v>4200</c:v>
                </c:pt>
                <c:pt idx="6">
                  <c:v>3700</c:v>
                </c:pt>
                <c:pt idx="7">
                  <c:v>4500</c:v>
                </c:pt>
                <c:pt idx="8">
                  <c:v>5000</c:v>
                </c:pt>
                <c:pt idx="9">
                  <c:v>4400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D19-4C60-BAA6-E5DEFEF67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4704944"/>
        <c:axId val="504693464"/>
      </c:scatterChart>
      <c:valAx>
        <c:axId val="5047049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alpha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1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4693464"/>
        <c:crosses val="autoZero"/>
        <c:crossBetween val="midCat"/>
      </c:valAx>
      <c:valAx>
        <c:axId val="50469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47049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yosh+ish staji</a:t>
            </a:r>
            <a:endParaRPr lang="ru-RU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</c:marker>
          <c:trendline>
            <c:spPr>
              <a:ln w="25400" cap="rnd">
                <a:solidFill>
                  <a:schemeClr val="accent1">
                    <a:alpha val="50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Лист1!$B$3:$B$12</c:f>
              <c:numCache>
                <c:formatCode>General</c:formatCode>
                <c:ptCount val="10"/>
                <c:pt idx="0">
                  <c:v>21</c:v>
                </c:pt>
                <c:pt idx="1">
                  <c:v>25</c:v>
                </c:pt>
                <c:pt idx="2">
                  <c:v>19</c:v>
                </c:pt>
                <c:pt idx="3">
                  <c:v>22</c:v>
                </c:pt>
                <c:pt idx="4">
                  <c:v>31</c:v>
                </c:pt>
                <c:pt idx="5">
                  <c:v>35</c:v>
                </c:pt>
                <c:pt idx="6">
                  <c:v>30</c:v>
                </c:pt>
                <c:pt idx="7">
                  <c:v>43</c:v>
                </c:pt>
                <c:pt idx="8">
                  <c:v>62</c:v>
                </c:pt>
                <c:pt idx="9">
                  <c:v>55</c:v>
                </c:pt>
              </c:numCache>
            </c:numRef>
          </c:xVal>
          <c:yVal>
            <c:numRef>
              <c:f>Лист1!$D$3:$D$12</c:f>
              <c:numCache>
                <c:formatCode>General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11</c:v>
                </c:pt>
                <c:pt idx="5">
                  <c:v>9</c:v>
                </c:pt>
                <c:pt idx="6">
                  <c:v>7</c:v>
                </c:pt>
                <c:pt idx="7">
                  <c:v>25</c:v>
                </c:pt>
                <c:pt idx="8">
                  <c:v>44</c:v>
                </c:pt>
                <c:pt idx="9">
                  <c:v>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268-4403-956C-6E3554D95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6105664"/>
        <c:axId val="504703632"/>
      </c:scatterChart>
      <c:valAx>
        <c:axId val="496105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4703632"/>
        <c:crosses val="autoZero"/>
        <c:crossBetween val="midCat"/>
      </c:valAx>
      <c:valAx>
        <c:axId val="50470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61056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ish haqi+ish staji</a:t>
            </a:r>
            <a:endParaRPr lang="ru-RU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</c:marker>
          <c:trendline>
            <c:spPr>
              <a:ln w="25400" cap="rnd">
                <a:solidFill>
                  <a:schemeClr val="accent1">
                    <a:alpha val="50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Лист1!$C$3:$C$12</c:f>
              <c:numCache>
                <c:formatCode>General</c:formatCode>
                <c:ptCount val="10"/>
                <c:pt idx="0">
                  <c:v>3000</c:v>
                </c:pt>
                <c:pt idx="1">
                  <c:v>3500</c:v>
                </c:pt>
                <c:pt idx="2">
                  <c:v>2000</c:v>
                </c:pt>
                <c:pt idx="3">
                  <c:v>3200</c:v>
                </c:pt>
                <c:pt idx="4">
                  <c:v>4000</c:v>
                </c:pt>
                <c:pt idx="5">
                  <c:v>4200</c:v>
                </c:pt>
                <c:pt idx="6">
                  <c:v>3700</c:v>
                </c:pt>
                <c:pt idx="7">
                  <c:v>4500</c:v>
                </c:pt>
                <c:pt idx="8">
                  <c:v>5000</c:v>
                </c:pt>
                <c:pt idx="9">
                  <c:v>4400</c:v>
                </c:pt>
              </c:numCache>
            </c:numRef>
          </c:xVal>
          <c:yVal>
            <c:numRef>
              <c:f>Лист1!$D$3:$D$12</c:f>
              <c:numCache>
                <c:formatCode>General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11</c:v>
                </c:pt>
                <c:pt idx="5">
                  <c:v>9</c:v>
                </c:pt>
                <c:pt idx="6">
                  <c:v>7</c:v>
                </c:pt>
                <c:pt idx="7">
                  <c:v>25</c:v>
                </c:pt>
                <c:pt idx="8">
                  <c:v>44</c:v>
                </c:pt>
                <c:pt idx="9">
                  <c:v>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C36-414D-9493-EED937946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9007024"/>
        <c:axId val="499008992"/>
      </c:scatterChart>
      <c:valAx>
        <c:axId val="499007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9008992"/>
        <c:crosses val="autoZero"/>
        <c:crossBetween val="midCat"/>
      </c:valAx>
      <c:valAx>
        <c:axId val="49900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90070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206854748537597E-2"/>
          <c:y val="0.11508025244126924"/>
          <c:w val="0.9130778196760706"/>
          <c:h val="0.697122533908943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5.2</c:v>
                </c:pt>
                <c:pt idx="1">
                  <c:v>5.2</c:v>
                </c:pt>
                <c:pt idx="2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AB-4548-9A2D-17F5E6C76E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5AB-4548-9A2D-17F5E6C76E9A}"/>
              </c:ext>
            </c:extLst>
          </c:dPt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AB-4548-9A2D-17F5E6C76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6"/>
        <c:overlap val="-58"/>
        <c:axId val="185390976"/>
        <c:axId val="185392512"/>
      </c:barChart>
      <c:catAx>
        <c:axId val="1853909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392512"/>
        <c:crosses val="autoZero"/>
        <c:auto val="1"/>
        <c:lblAlgn val="ctr"/>
        <c:lblOffset val="100"/>
        <c:noMultiLvlLbl val="0"/>
      </c:catAx>
      <c:valAx>
        <c:axId val="185392512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390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baseline="0">
                <a:solidFill>
                  <a:srgbClr val="FFFF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narx va talab</a:t>
            </a:r>
            <a:r>
              <a:rPr lang="en-US" sz="1800" baseline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bog'liqligi</a:t>
            </a:r>
            <a:endParaRPr lang="en-US" sz="1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baseline="0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</c:marker>
          <c:trendline>
            <c:spPr>
              <a:ln w="22225" cap="flat" cmpd="sng" algn="ctr">
                <a:solidFill>
                  <a:srgbClr val="FFFF00"/>
                </a:solidFill>
                <a:prstDash val="solid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4950940507436573"/>
                  <c:y val="1.4949329250510353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</c:trendlineLbl>
          </c:trendline>
          <c:xVal>
            <c:numRef>
              <c:f>misol!$B$2:$B$11</c:f>
              <c:numCache>
                <c:formatCode>General</c:formatCode>
                <c:ptCount val="10"/>
                <c:pt idx="0">
                  <c:v>3.4</c:v>
                </c:pt>
                <c:pt idx="1">
                  <c:v>3.6</c:v>
                </c:pt>
                <c:pt idx="2">
                  <c:v>3.9</c:v>
                </c:pt>
                <c:pt idx="3">
                  <c:v>2.4</c:v>
                </c:pt>
                <c:pt idx="4">
                  <c:v>2.9</c:v>
                </c:pt>
                <c:pt idx="5">
                  <c:v>4</c:v>
                </c:pt>
                <c:pt idx="6">
                  <c:v>4.2</c:v>
                </c:pt>
                <c:pt idx="7">
                  <c:v>5</c:v>
                </c:pt>
                <c:pt idx="8">
                  <c:v>5.65</c:v>
                </c:pt>
                <c:pt idx="9">
                  <c:v>6.3</c:v>
                </c:pt>
              </c:numCache>
            </c:numRef>
          </c:xVal>
          <c:yVal>
            <c:numRef>
              <c:f>misol!$C$2:$C$11</c:f>
              <c:numCache>
                <c:formatCode>General</c:formatCode>
                <c:ptCount val="10"/>
                <c:pt idx="0">
                  <c:v>7</c:v>
                </c:pt>
                <c:pt idx="1">
                  <c:v>6.7</c:v>
                </c:pt>
                <c:pt idx="2">
                  <c:v>6.6</c:v>
                </c:pt>
                <c:pt idx="3">
                  <c:v>9</c:v>
                </c:pt>
                <c:pt idx="4">
                  <c:v>8</c:v>
                </c:pt>
                <c:pt idx="5">
                  <c:v>6.3</c:v>
                </c:pt>
                <c:pt idx="6">
                  <c:v>5.9</c:v>
                </c:pt>
                <c:pt idx="7">
                  <c:v>5.4</c:v>
                </c:pt>
                <c:pt idx="8">
                  <c:v>4.8</c:v>
                </c:pt>
                <c:pt idx="9">
                  <c:v>4.5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590-4827-B8AE-5B1D3864C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8296248"/>
        <c:axId val="498287064"/>
      </c:scatterChart>
      <c:valAx>
        <c:axId val="498296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8287064"/>
        <c:crosses val="autoZero"/>
        <c:crossBetween val="midCat"/>
      </c:valAx>
      <c:valAx>
        <c:axId val="49828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82962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baseline="0">
                <a:solidFill>
                  <a:srgbClr val="FFFF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Narx</a:t>
            </a:r>
            <a:r>
              <a:rPr lang="en-US" sz="1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1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taklif</a:t>
            </a:r>
            <a:r>
              <a:rPr lang="en-US" sz="1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bog’liqligi</a:t>
            </a:r>
            <a:endParaRPr lang="en-US" sz="1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baseline="0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</c:marker>
          <c:trendline>
            <c:spPr>
              <a:ln w="25400" cap="rnd">
                <a:solidFill>
                  <a:srgbClr val="FFFF00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6291347486467501"/>
                  <c:y val="5.2521129022460797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</c:trendlineLbl>
          </c:trendline>
          <c:xVal>
            <c:numRef>
              <c:f>misol!$B$2:$B$11</c:f>
              <c:numCache>
                <c:formatCode>General</c:formatCode>
                <c:ptCount val="10"/>
                <c:pt idx="0">
                  <c:v>3.4</c:v>
                </c:pt>
                <c:pt idx="1">
                  <c:v>3.6</c:v>
                </c:pt>
                <c:pt idx="2">
                  <c:v>3.9</c:v>
                </c:pt>
                <c:pt idx="3">
                  <c:v>2.4</c:v>
                </c:pt>
                <c:pt idx="4">
                  <c:v>2.9</c:v>
                </c:pt>
                <c:pt idx="5">
                  <c:v>4</c:v>
                </c:pt>
                <c:pt idx="6">
                  <c:v>4.2</c:v>
                </c:pt>
                <c:pt idx="7">
                  <c:v>5</c:v>
                </c:pt>
                <c:pt idx="8">
                  <c:v>5.65</c:v>
                </c:pt>
                <c:pt idx="9">
                  <c:v>6.3</c:v>
                </c:pt>
              </c:numCache>
            </c:numRef>
          </c:xVal>
          <c:yVal>
            <c:numRef>
              <c:f>misol!$D$2:$D$11</c:f>
              <c:numCache>
                <c:formatCode>General</c:formatCode>
                <c:ptCount val="10"/>
                <c:pt idx="0">
                  <c:v>5</c:v>
                </c:pt>
                <c:pt idx="1">
                  <c:v>5.3</c:v>
                </c:pt>
                <c:pt idx="2">
                  <c:v>5.7</c:v>
                </c:pt>
                <c:pt idx="3">
                  <c:v>4.7</c:v>
                </c:pt>
                <c:pt idx="4">
                  <c:v>4.5999999999999996</c:v>
                </c:pt>
                <c:pt idx="5">
                  <c:v>6</c:v>
                </c:pt>
                <c:pt idx="6">
                  <c:v>6.3</c:v>
                </c:pt>
                <c:pt idx="7">
                  <c:v>6.7</c:v>
                </c:pt>
                <c:pt idx="8">
                  <c:v>7</c:v>
                </c:pt>
                <c:pt idx="9">
                  <c:v>7.3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A99-4F2B-AE21-9AE907404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8077560"/>
        <c:axId val="438079856"/>
      </c:scatterChart>
      <c:valAx>
        <c:axId val="438077560"/>
        <c:scaling>
          <c:orientation val="minMax"/>
        </c:scaling>
        <c:delete val="0"/>
        <c:axPos val="b"/>
        <c:title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8079856"/>
        <c:crosses val="autoZero"/>
        <c:crossBetween val="midCat"/>
      </c:valAx>
      <c:valAx>
        <c:axId val="43807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65000"/>
                  <a:lumOff val="35000"/>
                  <a:alpha val="25000"/>
                </a:schemeClr>
              </a:solidFill>
              <a:round/>
            </a:ln>
            <a:effectLst/>
          </c:spPr>
        </c:min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807756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0800" dist="50800" dir="5400000" sx="96000" sy="96000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1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1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0800" dist="50800" dir="5400000" sx="96000" sy="96000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1080000"/>
                </a:lightRig>
              </a:scene3d>
              <a:sp3d>
                <a:bevelT w="38100" h="12700" prst="softRound"/>
              </a:sp3d>
            </c:spPr>
          </c:marker>
          <c:trendline>
            <c:spPr>
              <a:ln w="19050" cap="rnd">
                <a:solidFill>
                  <a:schemeClr val="accent1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xVal>
            <c:numRef>
              <c:f>Лист1!$B$7:$B$22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Лист1!$C$7:$C$22</c:f>
              <c:numCache>
                <c:formatCode>0.0</c:formatCode>
                <c:ptCount val="16"/>
                <c:pt idx="0">
                  <c:v>25.791490342105323</c:v>
                </c:pt>
                <c:pt idx="1">
                  <c:v>24.901375746968736</c:v>
                </c:pt>
                <c:pt idx="2">
                  <c:v>23.643126821807346</c:v>
                </c:pt>
                <c:pt idx="3">
                  <c:v>21.803507142027641</c:v>
                </c:pt>
                <c:pt idx="4">
                  <c:v>19.5</c:v>
                </c:pt>
                <c:pt idx="5">
                  <c:v>17.677090245068463</c:v>
                </c:pt>
                <c:pt idx="6">
                  <c:v>16</c:v>
                </c:pt>
                <c:pt idx="7">
                  <c:v>15.044715367605329</c:v>
                </c:pt>
                <c:pt idx="8">
                  <c:v>14.07380895569872</c:v>
                </c:pt>
                <c:pt idx="9">
                  <c:v>13.313828827926177</c:v>
                </c:pt>
                <c:pt idx="10">
                  <c:v>12.844610265201171</c:v>
                </c:pt>
                <c:pt idx="11">
                  <c:v>12.3</c:v>
                </c:pt>
                <c:pt idx="12">
                  <c:v>11.9</c:v>
                </c:pt>
                <c:pt idx="13">
                  <c:v>11.4</c:v>
                </c:pt>
                <c:pt idx="14">
                  <c:v>11</c:v>
                </c:pt>
                <c:pt idx="15">
                  <c:v>11.490568808633524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B9F-4079-ABEB-357A59D9AAA2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>
              <a:outerShdw blurRad="50800" dist="50800" dir="5400000" sx="96000" sy="96000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0800" dist="50800" dir="5400000" sx="96000" sy="96000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1080000"/>
                </a:lightRig>
              </a:scene3d>
              <a:sp3d>
                <a:bevelT w="38100" h="12700" prst="softRound"/>
              </a:sp3d>
            </c:spPr>
          </c:marker>
          <c:trendline>
            <c:spPr>
              <a:ln w="19050" cap="rnd">
                <a:solidFill>
                  <a:schemeClr val="accent2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xVal>
            <c:numRef>
              <c:f>Лист1!$B$7:$B$22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Лист1!$D$7:$D$22</c:f>
              <c:numCache>
                <c:formatCode>0.0</c:formatCode>
                <c:ptCount val="16"/>
                <c:pt idx="0">
                  <c:v>349.58988690934899</c:v>
                </c:pt>
                <c:pt idx="1">
                  <c:v>449.8558603041044</c:v>
                </c:pt>
                <c:pt idx="2">
                  <c:v>592.10441474932827</c:v>
                </c:pt>
                <c:pt idx="3">
                  <c:v>782.52567129650026</c:v>
                </c:pt>
                <c:pt idx="4">
                  <c:v>1031.2264215642658</c:v>
                </c:pt>
                <c:pt idx="5">
                  <c:v>2038.6738284218611</c:v>
                </c:pt>
                <c:pt idx="6">
                  <c:v>2729.9320369701036</c:v>
                </c:pt>
                <c:pt idx="7">
                  <c:v>3267.793707022081</c:v>
                </c:pt>
                <c:pt idx="8">
                  <c:v>3902.6793665422838</c:v>
                </c:pt>
                <c:pt idx="9">
                  <c:v>4472.0035405399121</c:v>
                </c:pt>
                <c:pt idx="10">
                  <c:v>5127.5122298156402</c:v>
                </c:pt>
                <c:pt idx="11">
                  <c:v>5887.914351746902</c:v>
                </c:pt>
                <c:pt idx="12">
                  <c:v>6681.3651389765009</c:v>
                </c:pt>
                <c:pt idx="13">
                  <c:v>7767.0288445147098</c:v>
                </c:pt>
                <c:pt idx="14">
                  <c:v>9509.5981195567238</c:v>
                </c:pt>
                <c:pt idx="15">
                  <c:v>10734.269425015464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B9F-4079-ABEB-357A59D9AAA2}"/>
            </c:ext>
          </c:extLst>
        </c:ser>
        <c:ser>
          <c:idx val="2"/>
          <c:order val="2"/>
          <c:tx>
            <c:strRef>
              <c:f>Лист1!$A$6</c:f>
              <c:strCache>
                <c:ptCount val="1"/>
                <c:pt idx="0">
                  <c:v>yillar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0800" dist="50800" dir="5400000" sx="96000" sy="96000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3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3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0800" dist="50800" dir="5400000" sx="96000" sy="96000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1080000"/>
                </a:lightRig>
              </a:scene3d>
              <a:sp3d>
                <a:bevelT w="38100" h="12700" prst="softRound"/>
              </a:sp3d>
            </c:spPr>
          </c:marker>
          <c:xVal>
            <c:numRef>
              <c:f>Лист1!$B$7:$B$22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Лист1!$A$7:$A$22</c:f>
              <c:numCache>
                <c:formatCode>General</c:formatCod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B9F-4079-ABEB-357A59D9AAA2}"/>
            </c:ext>
          </c:extLst>
        </c:ser>
        <c:ser>
          <c:idx val="3"/>
          <c:order val="3"/>
          <c:tx>
            <c:strRef>
              <c:f>Лист1!$B$6</c:f>
              <c:strCache>
                <c:ptCount val="1"/>
                <c:pt idx="0">
                  <c:v>kuzatuv soni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0800" dist="50800" dir="5400000" sx="96000" sy="96000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0800" dist="50800" dir="5400000" sx="96000" sy="96000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1080000"/>
                </a:lightRig>
              </a:scene3d>
              <a:sp3d>
                <a:bevelT w="38100" h="12700" prst="softRound"/>
              </a:sp3d>
            </c:spPr>
          </c:marker>
          <c:xVal>
            <c:numRef>
              <c:f>Лист1!$B$7:$B$22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Лист1!$B$7:$B$22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B9F-4079-ABEB-357A59D9AAA2}"/>
            </c:ext>
          </c:extLst>
        </c:ser>
        <c:ser>
          <c:idx val="4"/>
          <c:order val="4"/>
          <c:tx>
            <c:strRef>
              <c:f>Лист1!$C$6</c:f>
              <c:strCache>
                <c:ptCount val="1"/>
                <c:pt idx="0">
                  <c:v>kam taminlanganlik indeksi (y)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0800" dist="50800" dir="5400000" sx="96000" sy="96000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5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5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/>
                </a:solidFill>
                <a:round/>
              </a:ln>
              <a:effectLst>
                <a:outerShdw blurRad="50800" dist="50800" dir="5400000" sx="96000" sy="96000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1080000"/>
                </a:lightRig>
              </a:scene3d>
              <a:sp3d>
                <a:bevelT w="38100" h="12700" prst="softRound"/>
              </a:sp3d>
            </c:spPr>
          </c:marker>
          <c:xVal>
            <c:numRef>
              <c:f>Лист1!$B$7:$B$22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Лист1!$C$7:$C$22</c:f>
              <c:numCache>
                <c:formatCode>0.0</c:formatCode>
                <c:ptCount val="16"/>
                <c:pt idx="0">
                  <c:v>25.791490342105323</c:v>
                </c:pt>
                <c:pt idx="1">
                  <c:v>24.901375746968736</c:v>
                </c:pt>
                <c:pt idx="2">
                  <c:v>23.643126821807346</c:v>
                </c:pt>
                <c:pt idx="3">
                  <c:v>21.803507142027641</c:v>
                </c:pt>
                <c:pt idx="4">
                  <c:v>19.5</c:v>
                </c:pt>
                <c:pt idx="5">
                  <c:v>17.677090245068463</c:v>
                </c:pt>
                <c:pt idx="6">
                  <c:v>16</c:v>
                </c:pt>
                <c:pt idx="7">
                  <c:v>15.044715367605329</c:v>
                </c:pt>
                <c:pt idx="8">
                  <c:v>14.07380895569872</c:v>
                </c:pt>
                <c:pt idx="9">
                  <c:v>13.313828827926177</c:v>
                </c:pt>
                <c:pt idx="10">
                  <c:v>12.844610265201171</c:v>
                </c:pt>
                <c:pt idx="11">
                  <c:v>12.3</c:v>
                </c:pt>
                <c:pt idx="12">
                  <c:v>11.9</c:v>
                </c:pt>
                <c:pt idx="13">
                  <c:v>11.4</c:v>
                </c:pt>
                <c:pt idx="14">
                  <c:v>11</c:v>
                </c:pt>
                <c:pt idx="15">
                  <c:v>11.490568808633524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B9F-4079-ABEB-357A59D9AAA2}"/>
            </c:ext>
          </c:extLst>
        </c:ser>
        <c:ser>
          <c:idx val="5"/>
          <c:order val="5"/>
          <c:tx>
            <c:strRef>
              <c:f>Лист1!$D$6</c:f>
              <c:strCache>
                <c:ptCount val="1"/>
                <c:pt idx="0">
                  <c:v>axolining o'rtacha daromadlari (x)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0800" dist="50800" dir="5400000" sx="96000" sy="96000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6"/>
                </a:solidFill>
                <a:round/>
              </a:ln>
              <a:effectLst>
                <a:outerShdw blurRad="50800" dist="50800" dir="5400000" sx="96000" sy="96000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1080000"/>
                </a:lightRig>
              </a:scene3d>
              <a:sp3d>
                <a:bevelT w="38100" h="12700" prst="softRound"/>
              </a:sp3d>
            </c:spPr>
          </c:marker>
          <c:xVal>
            <c:numRef>
              <c:f>Лист1!$B$7:$B$22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Лист1!$D$7:$D$22</c:f>
              <c:numCache>
                <c:formatCode>0.0</c:formatCode>
                <c:ptCount val="16"/>
                <c:pt idx="0">
                  <c:v>349.58988690934899</c:v>
                </c:pt>
                <c:pt idx="1">
                  <c:v>449.8558603041044</c:v>
                </c:pt>
                <c:pt idx="2">
                  <c:v>592.10441474932827</c:v>
                </c:pt>
                <c:pt idx="3">
                  <c:v>782.52567129650026</c:v>
                </c:pt>
                <c:pt idx="4">
                  <c:v>1031.2264215642658</c:v>
                </c:pt>
                <c:pt idx="5">
                  <c:v>2038.6738284218611</c:v>
                </c:pt>
                <c:pt idx="6">
                  <c:v>2729.9320369701036</c:v>
                </c:pt>
                <c:pt idx="7">
                  <c:v>3267.793707022081</c:v>
                </c:pt>
                <c:pt idx="8">
                  <c:v>3902.6793665422838</c:v>
                </c:pt>
                <c:pt idx="9">
                  <c:v>4472.0035405399121</c:v>
                </c:pt>
                <c:pt idx="10">
                  <c:v>5127.5122298156402</c:v>
                </c:pt>
                <c:pt idx="11">
                  <c:v>5887.914351746902</c:v>
                </c:pt>
                <c:pt idx="12">
                  <c:v>6681.3651389765009</c:v>
                </c:pt>
                <c:pt idx="13">
                  <c:v>7767.0288445147098</c:v>
                </c:pt>
                <c:pt idx="14">
                  <c:v>9509.5981195567238</c:v>
                </c:pt>
                <c:pt idx="15">
                  <c:v>10734.269425015464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B9F-4079-ABEB-357A59D9AA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394736"/>
        <c:axId val="500058776"/>
      </c:scatterChart>
      <c:valAx>
        <c:axId val="500394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0058776"/>
        <c:crosses val="autoZero"/>
        <c:crossBetween val="midCat"/>
      </c:valAx>
      <c:valAx>
        <c:axId val="50005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03947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7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>
            <a:alpha val="25000"/>
          </a:schemeClr>
        </a:solidFill>
        <a:round/>
      </a:ln>
    </cs:spPr>
    <cs:defRPr sz="900" b="0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gradFill>
          <a:gsLst>
            <a:gs pos="79000">
              <a:schemeClr val="phClr"/>
            </a:gs>
            <a:gs pos="0">
              <a:schemeClr val="lt1">
                <a:alpha val="6000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5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3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7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2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  <a:round/>
      </a:ln>
    </cs:spPr>
    <cs:defRPr sz="900" kern="1200"/>
    <cs:bodyPr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5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3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7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2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  <a:round/>
      </a:ln>
    </cs:spPr>
    <cs:defRPr sz="900" kern="1200"/>
    <cs:bodyPr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45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3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7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2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  <a:round/>
      </a:ln>
    </cs:spPr>
    <cs:defRPr sz="900" kern="1200"/>
    <cs:bodyPr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45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3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7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2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  <a:round/>
      </a:ln>
    </cs:spPr>
    <cs:defRPr sz="900" kern="1200"/>
    <cs:bodyPr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48">
  <cs:axisTitle>
    <cs:lnRef idx="0"/>
    <cs:fillRef idx="0"/>
    <cs:effectRef idx="0"/>
    <cs:fontRef idx="minor">
      <a:schemeClr val="lt1">
        <a:lumMod val="7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ECE513-E093-448A-8F9F-532A3B1663C9}" type="doc">
      <dgm:prSet loTypeId="urn:microsoft.com/office/officeart/2005/8/layout/target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C1E5AB-6E9F-48E9-90D7-313656829A53}">
      <dgm:prSet/>
      <dgm:spPr>
        <a:solidFill>
          <a:srgbClr val="FFFF00">
            <a:alpha val="90000"/>
          </a:srgbClr>
        </a:solidFill>
      </dgm:spPr>
      <dgm:t>
        <a:bodyPr/>
        <a:lstStyle/>
        <a:p>
          <a:pPr rtl="0"/>
          <a:r>
            <a:rPr lang="en-US" b="1" smtClean="0">
              <a:latin typeface="Times New Roman" panose="02020603050405020304" pitchFamily="18" charset="0"/>
              <a:cs typeface="Times New Roman" panose="02020603050405020304" pitchFamily="18" charset="0"/>
            </a:rPr>
            <a:t>1.Korrelyatsiya koeffitsientining turlari va hisoblash usullari.</a:t>
          </a:r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9928F9-C509-4734-BF65-8DA39E80EEF9}" type="parTrans" cxnId="{EF20A0EF-C036-4EF7-BC9B-68E2BCCFB2C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B03CCF-8700-4EAA-A59D-E3F7F4DAC5B1}" type="sibTrans" cxnId="{EF20A0EF-C036-4EF7-BC9B-68E2BCCFB2C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446F18-4376-41B8-9059-967800C49682}">
      <dgm:prSet/>
      <dgm:spPr>
        <a:solidFill>
          <a:srgbClr val="FF0000">
            <a:alpha val="90000"/>
          </a:srgbClr>
        </a:solidFill>
      </dgm:spPr>
      <dgm:t>
        <a:bodyPr/>
        <a:lstStyle/>
        <a:p>
          <a:pPr rtl="0"/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2.Chiziqli </a:t>
          </a:r>
          <a:r>
            <a:rPr lang="en-US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chiziqsiz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regression </a:t>
          </a:r>
          <a:r>
            <a:rPr lang="en-US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bog‘lanishlar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99E27F-458C-49E2-9DBD-4D46EBEDF16D}" type="parTrans" cxnId="{35D742F3-8CDA-4851-A821-66E9BDFF52A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A0DBBD-20A4-4ADD-9C1D-82B68DB6A8D7}" type="sibTrans" cxnId="{35D742F3-8CDA-4851-A821-66E9BDFF52A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3C2723-1569-4B5A-97C0-43DF7CC93C75}" type="pres">
      <dgm:prSet presAssocID="{C2ECE513-E093-448A-8F9F-532A3B1663C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A663B9-65A0-441D-8AD1-906A4FA3E7A4}" type="pres">
      <dgm:prSet presAssocID="{08C1E5AB-6E9F-48E9-90D7-313656829A53}" presName="circle1" presStyleLbl="node1" presStyleIdx="0" presStyleCnt="2"/>
      <dgm:spPr>
        <a:solidFill>
          <a:srgbClr val="FFFF00"/>
        </a:solidFill>
      </dgm:spPr>
    </dgm:pt>
    <dgm:pt modelId="{4C5EE20E-5290-48D7-96AF-B43A9D9DC409}" type="pres">
      <dgm:prSet presAssocID="{08C1E5AB-6E9F-48E9-90D7-313656829A53}" presName="space" presStyleCnt="0"/>
      <dgm:spPr/>
    </dgm:pt>
    <dgm:pt modelId="{AA3D6AAF-59EE-47C6-81D9-4DA57568229F}" type="pres">
      <dgm:prSet presAssocID="{08C1E5AB-6E9F-48E9-90D7-313656829A53}" presName="rect1" presStyleLbl="alignAcc1" presStyleIdx="0" presStyleCnt="2" custLinFactNeighborX="-262" custLinFactNeighborY="6968"/>
      <dgm:spPr/>
      <dgm:t>
        <a:bodyPr/>
        <a:lstStyle/>
        <a:p>
          <a:endParaRPr lang="ru-RU"/>
        </a:p>
      </dgm:t>
    </dgm:pt>
    <dgm:pt modelId="{D10E7CE1-FD7D-4D26-9C69-2363C1A42328}" type="pres">
      <dgm:prSet presAssocID="{F3446F18-4376-41B8-9059-967800C49682}" presName="vertSpace2" presStyleLbl="node1" presStyleIdx="0" presStyleCnt="2"/>
      <dgm:spPr/>
    </dgm:pt>
    <dgm:pt modelId="{F19FA794-FBE7-4E71-A898-54D67867732F}" type="pres">
      <dgm:prSet presAssocID="{F3446F18-4376-41B8-9059-967800C49682}" presName="circle2" presStyleLbl="node1" presStyleIdx="1" presStyleCnt="2"/>
      <dgm:spPr>
        <a:solidFill>
          <a:srgbClr val="FF0000"/>
        </a:solidFill>
      </dgm:spPr>
    </dgm:pt>
    <dgm:pt modelId="{4CC50018-43EB-4B08-91CA-F00F317BC3F1}" type="pres">
      <dgm:prSet presAssocID="{F3446F18-4376-41B8-9059-967800C49682}" presName="rect2" presStyleLbl="alignAcc1" presStyleIdx="1" presStyleCnt="2"/>
      <dgm:spPr/>
      <dgm:t>
        <a:bodyPr/>
        <a:lstStyle/>
        <a:p>
          <a:endParaRPr lang="ru-RU"/>
        </a:p>
      </dgm:t>
    </dgm:pt>
    <dgm:pt modelId="{4213C026-B6C8-4F38-925F-73E2D2133080}" type="pres">
      <dgm:prSet presAssocID="{08C1E5AB-6E9F-48E9-90D7-313656829A53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88DBEB-64E1-45EB-9B75-7E5666EE47B2}" type="pres">
      <dgm:prSet presAssocID="{F3446F18-4376-41B8-9059-967800C49682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20A0EF-C036-4EF7-BC9B-68E2BCCFB2CD}" srcId="{C2ECE513-E093-448A-8F9F-532A3B1663C9}" destId="{08C1E5AB-6E9F-48E9-90D7-313656829A53}" srcOrd="0" destOrd="0" parTransId="{1D9928F9-C509-4734-BF65-8DA39E80EEF9}" sibTransId="{E0B03CCF-8700-4EAA-A59D-E3F7F4DAC5B1}"/>
    <dgm:cxn modelId="{AF02F0EA-581B-4B75-8701-0FBF4BF203C4}" type="presOf" srcId="{F3446F18-4376-41B8-9059-967800C49682}" destId="{4CC50018-43EB-4B08-91CA-F00F317BC3F1}" srcOrd="0" destOrd="0" presId="urn:microsoft.com/office/officeart/2005/8/layout/target3"/>
    <dgm:cxn modelId="{AC9F028E-E9EE-4189-8A63-659555A5FC9F}" type="presOf" srcId="{08C1E5AB-6E9F-48E9-90D7-313656829A53}" destId="{AA3D6AAF-59EE-47C6-81D9-4DA57568229F}" srcOrd="0" destOrd="0" presId="urn:microsoft.com/office/officeart/2005/8/layout/target3"/>
    <dgm:cxn modelId="{2F1FF93F-5FAE-40D7-8C7C-F2DFF8271C9C}" type="presOf" srcId="{C2ECE513-E093-448A-8F9F-532A3B1663C9}" destId="{4A3C2723-1569-4B5A-97C0-43DF7CC93C75}" srcOrd="0" destOrd="0" presId="urn:microsoft.com/office/officeart/2005/8/layout/target3"/>
    <dgm:cxn modelId="{3265DFDD-F0E7-49D8-8D04-490F0A2C3BA8}" type="presOf" srcId="{F3446F18-4376-41B8-9059-967800C49682}" destId="{3588DBEB-64E1-45EB-9B75-7E5666EE47B2}" srcOrd="1" destOrd="0" presId="urn:microsoft.com/office/officeart/2005/8/layout/target3"/>
    <dgm:cxn modelId="{35D742F3-8CDA-4851-A821-66E9BDFF52A5}" srcId="{C2ECE513-E093-448A-8F9F-532A3B1663C9}" destId="{F3446F18-4376-41B8-9059-967800C49682}" srcOrd="1" destOrd="0" parTransId="{2B99E27F-458C-49E2-9DBD-4D46EBEDF16D}" sibTransId="{E4A0DBBD-20A4-4ADD-9C1D-82B68DB6A8D7}"/>
    <dgm:cxn modelId="{A9466A09-EE80-4625-A684-3369F3434BF0}" type="presOf" srcId="{08C1E5AB-6E9F-48E9-90D7-313656829A53}" destId="{4213C026-B6C8-4F38-925F-73E2D2133080}" srcOrd="1" destOrd="0" presId="urn:microsoft.com/office/officeart/2005/8/layout/target3"/>
    <dgm:cxn modelId="{55DDFAAE-7AD5-4353-9D3D-2E7805BA15C4}" type="presParOf" srcId="{4A3C2723-1569-4B5A-97C0-43DF7CC93C75}" destId="{34A663B9-65A0-441D-8AD1-906A4FA3E7A4}" srcOrd="0" destOrd="0" presId="urn:microsoft.com/office/officeart/2005/8/layout/target3"/>
    <dgm:cxn modelId="{2EBA65AE-A809-47F3-B88E-C7E8A73E71E9}" type="presParOf" srcId="{4A3C2723-1569-4B5A-97C0-43DF7CC93C75}" destId="{4C5EE20E-5290-48D7-96AF-B43A9D9DC409}" srcOrd="1" destOrd="0" presId="urn:microsoft.com/office/officeart/2005/8/layout/target3"/>
    <dgm:cxn modelId="{D7C7A514-6E64-42E0-B502-A5D6060AA926}" type="presParOf" srcId="{4A3C2723-1569-4B5A-97C0-43DF7CC93C75}" destId="{AA3D6AAF-59EE-47C6-81D9-4DA57568229F}" srcOrd="2" destOrd="0" presId="urn:microsoft.com/office/officeart/2005/8/layout/target3"/>
    <dgm:cxn modelId="{34893AFA-8474-43DD-8DF4-314AC34118FE}" type="presParOf" srcId="{4A3C2723-1569-4B5A-97C0-43DF7CC93C75}" destId="{D10E7CE1-FD7D-4D26-9C69-2363C1A42328}" srcOrd="3" destOrd="0" presId="urn:microsoft.com/office/officeart/2005/8/layout/target3"/>
    <dgm:cxn modelId="{B7C3CE43-9790-44FE-8127-89EED16C0EDB}" type="presParOf" srcId="{4A3C2723-1569-4B5A-97C0-43DF7CC93C75}" destId="{F19FA794-FBE7-4E71-A898-54D67867732F}" srcOrd="4" destOrd="0" presId="urn:microsoft.com/office/officeart/2005/8/layout/target3"/>
    <dgm:cxn modelId="{CAA0DFF8-86E9-4E8F-814D-FF43F4A142D9}" type="presParOf" srcId="{4A3C2723-1569-4B5A-97C0-43DF7CC93C75}" destId="{4CC50018-43EB-4B08-91CA-F00F317BC3F1}" srcOrd="5" destOrd="0" presId="urn:microsoft.com/office/officeart/2005/8/layout/target3"/>
    <dgm:cxn modelId="{BA8EFE01-0F84-4660-BC79-33479F19A727}" type="presParOf" srcId="{4A3C2723-1569-4B5A-97C0-43DF7CC93C75}" destId="{4213C026-B6C8-4F38-925F-73E2D2133080}" srcOrd="6" destOrd="0" presId="urn:microsoft.com/office/officeart/2005/8/layout/target3"/>
    <dgm:cxn modelId="{46D85D94-C9D4-4BB5-9ADD-7C3F4F2600A3}" type="presParOf" srcId="{4A3C2723-1569-4B5A-97C0-43DF7CC93C75}" destId="{3588DBEB-64E1-45EB-9B75-7E5666EE47B2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A663B9-65A0-441D-8AD1-906A4FA3E7A4}">
      <dsp:nvSpPr>
        <dsp:cNvPr id="0" name=""/>
        <dsp:cNvSpPr/>
      </dsp:nvSpPr>
      <dsp:spPr>
        <a:xfrm>
          <a:off x="0" y="0"/>
          <a:ext cx="2062103" cy="2062103"/>
        </a:xfrm>
        <a:prstGeom prst="pie">
          <a:avLst>
            <a:gd name="adj1" fmla="val 5400000"/>
            <a:gd name="adj2" fmla="val 16200000"/>
          </a:avLst>
        </a:prstGeom>
        <a:solidFill>
          <a:srgbClr val="FFFF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3D6AAF-59EE-47C6-81D9-4DA57568229F}">
      <dsp:nvSpPr>
        <dsp:cNvPr id="0" name=""/>
        <dsp:cNvSpPr/>
      </dsp:nvSpPr>
      <dsp:spPr>
        <a:xfrm>
          <a:off x="1004969" y="0"/>
          <a:ext cx="9954811" cy="2062103"/>
        </a:xfrm>
        <a:prstGeom prst="rect">
          <a:avLst/>
        </a:prstGeom>
        <a:solidFill>
          <a:srgbClr val="FFFF0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1.Korrelyatsiya koeffitsientining turlari va hisoblash usullari.</a:t>
          </a:r>
          <a:endParaRPr lang="ru-RU" sz="29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4969" y="0"/>
        <a:ext cx="9954811" cy="979498"/>
      </dsp:txXfrm>
    </dsp:sp>
    <dsp:sp modelId="{F19FA794-FBE7-4E71-A898-54D67867732F}">
      <dsp:nvSpPr>
        <dsp:cNvPr id="0" name=""/>
        <dsp:cNvSpPr/>
      </dsp:nvSpPr>
      <dsp:spPr>
        <a:xfrm>
          <a:off x="541302" y="979498"/>
          <a:ext cx="979498" cy="979498"/>
        </a:xfrm>
        <a:prstGeom prst="pie">
          <a:avLst>
            <a:gd name="adj1" fmla="val 5400000"/>
            <a:gd name="adj2" fmla="val 16200000"/>
          </a:avLst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C50018-43EB-4B08-91CA-F00F317BC3F1}">
      <dsp:nvSpPr>
        <dsp:cNvPr id="0" name=""/>
        <dsp:cNvSpPr/>
      </dsp:nvSpPr>
      <dsp:spPr>
        <a:xfrm>
          <a:off x="1031051" y="979498"/>
          <a:ext cx="9954811" cy="979498"/>
        </a:xfrm>
        <a:prstGeom prst="rect">
          <a:avLst/>
        </a:prstGeom>
        <a:solidFill>
          <a:srgbClr val="FF000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2.Chiziqli </a:t>
          </a:r>
          <a:r>
            <a:rPr lang="en-US" sz="29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chiziqsiz</a:t>
          </a:r>
          <a:r>
            <a:rPr lang="en-US" sz="2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regression </a:t>
          </a:r>
          <a:r>
            <a:rPr lang="en-US" sz="29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bog‘lanishlar</a:t>
          </a:r>
          <a:r>
            <a:rPr lang="en-US" sz="2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1051" y="979498"/>
        <a:ext cx="9954811" cy="9794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52582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607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842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828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841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0535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220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293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7388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7049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546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7276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9626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4374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7574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36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52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4.jp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40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0"/>
          <p:cNvGrpSpPr>
            <a:grpSpLocks/>
          </p:cNvGrpSpPr>
          <p:nvPr/>
        </p:nvGrpSpPr>
        <p:grpSpPr bwMode="auto">
          <a:xfrm>
            <a:off x="-1" y="0"/>
            <a:ext cx="12192000" cy="6858000"/>
            <a:chOff x="302" y="184"/>
            <a:chExt cx="18711" cy="10307"/>
          </a:xfrm>
        </p:grpSpPr>
        <p:sp>
          <p:nvSpPr>
            <p:cNvPr id="5" name="Rectangle 128"/>
            <p:cNvSpPr>
              <a:spLocks noChangeArrowheads="1"/>
            </p:cNvSpPr>
            <p:nvPr/>
          </p:nvSpPr>
          <p:spPr bwMode="auto">
            <a:xfrm>
              <a:off x="302" y="184"/>
              <a:ext cx="18711" cy="10205"/>
            </a:xfrm>
            <a:prstGeom prst="rect">
              <a:avLst/>
            </a:prstGeom>
            <a:solidFill>
              <a:srgbClr val="DCE6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6" name="Rectangle 126"/>
            <p:cNvSpPr>
              <a:spLocks noChangeArrowheads="1"/>
            </p:cNvSpPr>
            <p:nvPr/>
          </p:nvSpPr>
          <p:spPr bwMode="auto">
            <a:xfrm>
              <a:off x="303" y="188"/>
              <a:ext cx="4505" cy="3953"/>
            </a:xfrm>
            <a:prstGeom prst="rect">
              <a:avLst/>
            </a:prstGeom>
            <a:noFill/>
            <a:ln w="25908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pic>
          <p:nvPicPr>
            <p:cNvPr id="7" name="Picture 1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5" y="6470"/>
              <a:ext cx="4229" cy="2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Freeform 112"/>
            <p:cNvSpPr>
              <a:spLocks/>
            </p:cNvSpPr>
            <p:nvPr/>
          </p:nvSpPr>
          <p:spPr bwMode="auto">
            <a:xfrm>
              <a:off x="5542" y="2223"/>
              <a:ext cx="2019" cy="2016"/>
            </a:xfrm>
            <a:custGeom>
              <a:avLst/>
              <a:gdLst>
                <a:gd name="T0" fmla="+- 0 7561 5543"/>
                <a:gd name="T1" fmla="*/ T0 w 2019"/>
                <a:gd name="T2" fmla="+- 0 2224 2224"/>
                <a:gd name="T3" fmla="*/ 2224 h 2016"/>
                <a:gd name="T4" fmla="+- 0 5543 5543"/>
                <a:gd name="T5" fmla="*/ T4 w 2019"/>
                <a:gd name="T6" fmla="+- 0 2224 2224"/>
                <a:gd name="T7" fmla="*/ 2224 h 2016"/>
                <a:gd name="T8" fmla="+- 0 5543 5543"/>
                <a:gd name="T9" fmla="*/ T8 w 2019"/>
                <a:gd name="T10" fmla="+- 0 4240 2224"/>
                <a:gd name="T11" fmla="*/ 4240 h 2016"/>
                <a:gd name="T12" fmla="+- 0 6062 5543"/>
                <a:gd name="T13" fmla="*/ T12 w 2019"/>
                <a:gd name="T14" fmla="+- 0 3721 2224"/>
                <a:gd name="T15" fmla="*/ 3721 h 2016"/>
                <a:gd name="T16" fmla="+- 0 6062 5543"/>
                <a:gd name="T17" fmla="*/ T16 w 2019"/>
                <a:gd name="T18" fmla="+- 0 2743 2224"/>
                <a:gd name="T19" fmla="*/ 2743 h 2016"/>
                <a:gd name="T20" fmla="+- 0 7041 5543"/>
                <a:gd name="T21" fmla="*/ T20 w 2019"/>
                <a:gd name="T22" fmla="+- 0 2743 2224"/>
                <a:gd name="T23" fmla="*/ 2743 h 2016"/>
                <a:gd name="T24" fmla="+- 0 7561 5543"/>
                <a:gd name="T25" fmla="*/ T24 w 2019"/>
                <a:gd name="T26" fmla="+- 0 2224 2224"/>
                <a:gd name="T27" fmla="*/ 2224 h 20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2019" h="2016">
                  <a:moveTo>
                    <a:pt x="2018" y="0"/>
                  </a:moveTo>
                  <a:lnTo>
                    <a:pt x="0" y="0"/>
                  </a:lnTo>
                  <a:lnTo>
                    <a:pt x="0" y="2016"/>
                  </a:lnTo>
                  <a:lnTo>
                    <a:pt x="519" y="1497"/>
                  </a:lnTo>
                  <a:lnTo>
                    <a:pt x="519" y="519"/>
                  </a:lnTo>
                  <a:lnTo>
                    <a:pt x="1498" y="519"/>
                  </a:lnTo>
                  <a:lnTo>
                    <a:pt x="2018" y="0"/>
                  </a:lnTo>
                  <a:close/>
                </a:path>
              </a:pathLst>
            </a:custGeom>
            <a:solidFill>
              <a:srgbClr val="4BAC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9" name="Freeform 111"/>
            <p:cNvSpPr>
              <a:spLocks/>
            </p:cNvSpPr>
            <p:nvPr/>
          </p:nvSpPr>
          <p:spPr bwMode="auto">
            <a:xfrm>
              <a:off x="5542" y="2223"/>
              <a:ext cx="2019" cy="2016"/>
            </a:xfrm>
            <a:custGeom>
              <a:avLst/>
              <a:gdLst>
                <a:gd name="T0" fmla="+- 0 5543 5543"/>
                <a:gd name="T1" fmla="*/ T0 w 2019"/>
                <a:gd name="T2" fmla="+- 0 2224 2224"/>
                <a:gd name="T3" fmla="*/ 2224 h 2016"/>
                <a:gd name="T4" fmla="+- 0 7561 5543"/>
                <a:gd name="T5" fmla="*/ T4 w 2019"/>
                <a:gd name="T6" fmla="+- 0 2224 2224"/>
                <a:gd name="T7" fmla="*/ 2224 h 2016"/>
                <a:gd name="T8" fmla="+- 0 7041 5543"/>
                <a:gd name="T9" fmla="*/ T8 w 2019"/>
                <a:gd name="T10" fmla="+- 0 2743 2224"/>
                <a:gd name="T11" fmla="*/ 2743 h 2016"/>
                <a:gd name="T12" fmla="+- 0 6062 5543"/>
                <a:gd name="T13" fmla="*/ T12 w 2019"/>
                <a:gd name="T14" fmla="+- 0 2743 2224"/>
                <a:gd name="T15" fmla="*/ 2743 h 2016"/>
                <a:gd name="T16" fmla="+- 0 6062 5543"/>
                <a:gd name="T17" fmla="*/ T16 w 2019"/>
                <a:gd name="T18" fmla="+- 0 3721 2224"/>
                <a:gd name="T19" fmla="*/ 3721 h 2016"/>
                <a:gd name="T20" fmla="+- 0 5543 5543"/>
                <a:gd name="T21" fmla="*/ T20 w 2019"/>
                <a:gd name="T22" fmla="+- 0 4240 2224"/>
                <a:gd name="T23" fmla="*/ 4240 h 2016"/>
                <a:gd name="T24" fmla="+- 0 5543 5543"/>
                <a:gd name="T25" fmla="*/ T24 w 2019"/>
                <a:gd name="T26" fmla="+- 0 2224 2224"/>
                <a:gd name="T27" fmla="*/ 2224 h 20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2019" h="2016">
                  <a:moveTo>
                    <a:pt x="0" y="0"/>
                  </a:moveTo>
                  <a:lnTo>
                    <a:pt x="2018" y="0"/>
                  </a:lnTo>
                  <a:lnTo>
                    <a:pt x="1498" y="519"/>
                  </a:lnTo>
                  <a:lnTo>
                    <a:pt x="519" y="519"/>
                  </a:lnTo>
                  <a:lnTo>
                    <a:pt x="519" y="1497"/>
                  </a:lnTo>
                  <a:lnTo>
                    <a:pt x="0" y="20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90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0" name="Freeform 110"/>
            <p:cNvSpPr>
              <a:spLocks/>
            </p:cNvSpPr>
            <p:nvPr/>
          </p:nvSpPr>
          <p:spPr bwMode="auto">
            <a:xfrm>
              <a:off x="16623" y="2326"/>
              <a:ext cx="2019" cy="2019"/>
            </a:xfrm>
            <a:custGeom>
              <a:avLst/>
              <a:gdLst>
                <a:gd name="T0" fmla="+- 0 18642 16624"/>
                <a:gd name="T1" fmla="*/ T0 w 2019"/>
                <a:gd name="T2" fmla="+- 0 2327 2327"/>
                <a:gd name="T3" fmla="*/ 2327 h 2019"/>
                <a:gd name="T4" fmla="+- 0 16624 16624"/>
                <a:gd name="T5" fmla="*/ T4 w 2019"/>
                <a:gd name="T6" fmla="+- 0 2327 2327"/>
                <a:gd name="T7" fmla="*/ 2327 h 2019"/>
                <a:gd name="T8" fmla="+- 0 17144 16624"/>
                <a:gd name="T9" fmla="*/ T8 w 2019"/>
                <a:gd name="T10" fmla="+- 0 2847 2327"/>
                <a:gd name="T11" fmla="*/ 2847 h 2019"/>
                <a:gd name="T12" fmla="+- 0 18122 16624"/>
                <a:gd name="T13" fmla="*/ T12 w 2019"/>
                <a:gd name="T14" fmla="+- 0 2847 2327"/>
                <a:gd name="T15" fmla="*/ 2847 h 2019"/>
                <a:gd name="T16" fmla="+- 0 18122 16624"/>
                <a:gd name="T17" fmla="*/ T16 w 2019"/>
                <a:gd name="T18" fmla="+- 0 3825 2327"/>
                <a:gd name="T19" fmla="*/ 3825 h 2019"/>
                <a:gd name="T20" fmla="+- 0 18642 16624"/>
                <a:gd name="T21" fmla="*/ T20 w 2019"/>
                <a:gd name="T22" fmla="+- 0 4345 2327"/>
                <a:gd name="T23" fmla="*/ 4345 h 2019"/>
                <a:gd name="T24" fmla="+- 0 18642 16624"/>
                <a:gd name="T25" fmla="*/ T24 w 2019"/>
                <a:gd name="T26" fmla="+- 0 2327 2327"/>
                <a:gd name="T27" fmla="*/ 2327 h 201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2019" h="2019">
                  <a:moveTo>
                    <a:pt x="2018" y="0"/>
                  </a:moveTo>
                  <a:lnTo>
                    <a:pt x="0" y="0"/>
                  </a:lnTo>
                  <a:lnTo>
                    <a:pt x="520" y="520"/>
                  </a:lnTo>
                  <a:lnTo>
                    <a:pt x="1498" y="520"/>
                  </a:lnTo>
                  <a:lnTo>
                    <a:pt x="1498" y="1498"/>
                  </a:lnTo>
                  <a:lnTo>
                    <a:pt x="2018" y="2018"/>
                  </a:lnTo>
                  <a:lnTo>
                    <a:pt x="2018" y="0"/>
                  </a:lnTo>
                  <a:close/>
                </a:path>
              </a:pathLst>
            </a:custGeom>
            <a:solidFill>
              <a:srgbClr val="47D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1" name="Freeform 109"/>
            <p:cNvSpPr>
              <a:spLocks/>
            </p:cNvSpPr>
            <p:nvPr/>
          </p:nvSpPr>
          <p:spPr bwMode="auto">
            <a:xfrm>
              <a:off x="16623" y="2326"/>
              <a:ext cx="2019" cy="2019"/>
            </a:xfrm>
            <a:custGeom>
              <a:avLst/>
              <a:gdLst>
                <a:gd name="T0" fmla="+- 0 18642 16624"/>
                <a:gd name="T1" fmla="*/ T0 w 2019"/>
                <a:gd name="T2" fmla="+- 0 2327 2327"/>
                <a:gd name="T3" fmla="*/ 2327 h 2019"/>
                <a:gd name="T4" fmla="+- 0 18642 16624"/>
                <a:gd name="T5" fmla="*/ T4 w 2019"/>
                <a:gd name="T6" fmla="+- 0 4345 2327"/>
                <a:gd name="T7" fmla="*/ 4345 h 2019"/>
                <a:gd name="T8" fmla="+- 0 18122 16624"/>
                <a:gd name="T9" fmla="*/ T8 w 2019"/>
                <a:gd name="T10" fmla="+- 0 3825 2327"/>
                <a:gd name="T11" fmla="*/ 3825 h 2019"/>
                <a:gd name="T12" fmla="+- 0 18122 16624"/>
                <a:gd name="T13" fmla="*/ T12 w 2019"/>
                <a:gd name="T14" fmla="+- 0 2847 2327"/>
                <a:gd name="T15" fmla="*/ 2847 h 2019"/>
                <a:gd name="T16" fmla="+- 0 17144 16624"/>
                <a:gd name="T17" fmla="*/ T16 w 2019"/>
                <a:gd name="T18" fmla="+- 0 2847 2327"/>
                <a:gd name="T19" fmla="*/ 2847 h 2019"/>
                <a:gd name="T20" fmla="+- 0 16624 16624"/>
                <a:gd name="T21" fmla="*/ T20 w 2019"/>
                <a:gd name="T22" fmla="+- 0 2327 2327"/>
                <a:gd name="T23" fmla="*/ 2327 h 2019"/>
                <a:gd name="T24" fmla="+- 0 18642 16624"/>
                <a:gd name="T25" fmla="*/ T24 w 2019"/>
                <a:gd name="T26" fmla="+- 0 2327 2327"/>
                <a:gd name="T27" fmla="*/ 2327 h 201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2019" h="2019">
                  <a:moveTo>
                    <a:pt x="2018" y="0"/>
                  </a:moveTo>
                  <a:lnTo>
                    <a:pt x="2018" y="2018"/>
                  </a:lnTo>
                  <a:lnTo>
                    <a:pt x="1498" y="1498"/>
                  </a:lnTo>
                  <a:lnTo>
                    <a:pt x="1498" y="520"/>
                  </a:lnTo>
                  <a:lnTo>
                    <a:pt x="520" y="520"/>
                  </a:lnTo>
                  <a:lnTo>
                    <a:pt x="0" y="0"/>
                  </a:lnTo>
                  <a:lnTo>
                    <a:pt x="2018" y="0"/>
                  </a:lnTo>
                  <a:close/>
                </a:path>
              </a:pathLst>
            </a:custGeom>
            <a:noFill/>
            <a:ln w="2590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2" name="Freeform 108"/>
            <p:cNvSpPr>
              <a:spLocks/>
            </p:cNvSpPr>
            <p:nvPr/>
          </p:nvSpPr>
          <p:spPr bwMode="auto">
            <a:xfrm>
              <a:off x="5658" y="8298"/>
              <a:ext cx="2016" cy="2019"/>
            </a:xfrm>
            <a:custGeom>
              <a:avLst/>
              <a:gdLst>
                <a:gd name="T0" fmla="+- 0 5658 5658"/>
                <a:gd name="T1" fmla="*/ T0 w 2016"/>
                <a:gd name="T2" fmla="+- 0 8298 8298"/>
                <a:gd name="T3" fmla="*/ 8298 h 2019"/>
                <a:gd name="T4" fmla="+- 0 5658 5658"/>
                <a:gd name="T5" fmla="*/ T4 w 2016"/>
                <a:gd name="T6" fmla="+- 0 10316 8298"/>
                <a:gd name="T7" fmla="*/ 10316 h 2019"/>
                <a:gd name="T8" fmla="+- 0 7674 5658"/>
                <a:gd name="T9" fmla="*/ T8 w 2016"/>
                <a:gd name="T10" fmla="+- 0 10316 8298"/>
                <a:gd name="T11" fmla="*/ 10316 h 2019"/>
                <a:gd name="T12" fmla="+- 0 7155 5658"/>
                <a:gd name="T13" fmla="*/ T12 w 2016"/>
                <a:gd name="T14" fmla="+- 0 9797 8298"/>
                <a:gd name="T15" fmla="*/ 9797 h 2019"/>
                <a:gd name="T16" fmla="+- 0 6178 5658"/>
                <a:gd name="T17" fmla="*/ T16 w 2016"/>
                <a:gd name="T18" fmla="+- 0 9797 8298"/>
                <a:gd name="T19" fmla="*/ 9797 h 2019"/>
                <a:gd name="T20" fmla="+- 0 6178 5658"/>
                <a:gd name="T21" fmla="*/ T20 w 2016"/>
                <a:gd name="T22" fmla="+- 0 8818 8298"/>
                <a:gd name="T23" fmla="*/ 8818 h 2019"/>
                <a:gd name="T24" fmla="+- 0 5658 5658"/>
                <a:gd name="T25" fmla="*/ T24 w 2016"/>
                <a:gd name="T26" fmla="+- 0 8298 8298"/>
                <a:gd name="T27" fmla="*/ 8298 h 201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2016" h="2019">
                  <a:moveTo>
                    <a:pt x="0" y="0"/>
                  </a:moveTo>
                  <a:lnTo>
                    <a:pt x="0" y="2018"/>
                  </a:lnTo>
                  <a:lnTo>
                    <a:pt x="2016" y="2018"/>
                  </a:lnTo>
                  <a:lnTo>
                    <a:pt x="1497" y="1499"/>
                  </a:lnTo>
                  <a:lnTo>
                    <a:pt x="520" y="1499"/>
                  </a:lnTo>
                  <a:lnTo>
                    <a:pt x="520" y="5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E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3" name="Freeform 107"/>
            <p:cNvSpPr>
              <a:spLocks/>
            </p:cNvSpPr>
            <p:nvPr/>
          </p:nvSpPr>
          <p:spPr bwMode="auto">
            <a:xfrm>
              <a:off x="5658" y="8298"/>
              <a:ext cx="2016" cy="2019"/>
            </a:xfrm>
            <a:custGeom>
              <a:avLst/>
              <a:gdLst>
                <a:gd name="T0" fmla="+- 0 5658 5658"/>
                <a:gd name="T1" fmla="*/ T0 w 2016"/>
                <a:gd name="T2" fmla="+- 0 10316 8298"/>
                <a:gd name="T3" fmla="*/ 10316 h 2019"/>
                <a:gd name="T4" fmla="+- 0 5658 5658"/>
                <a:gd name="T5" fmla="*/ T4 w 2016"/>
                <a:gd name="T6" fmla="+- 0 8298 8298"/>
                <a:gd name="T7" fmla="*/ 8298 h 2019"/>
                <a:gd name="T8" fmla="+- 0 6178 5658"/>
                <a:gd name="T9" fmla="*/ T8 w 2016"/>
                <a:gd name="T10" fmla="+- 0 8818 8298"/>
                <a:gd name="T11" fmla="*/ 8818 h 2019"/>
                <a:gd name="T12" fmla="+- 0 6178 5658"/>
                <a:gd name="T13" fmla="*/ T12 w 2016"/>
                <a:gd name="T14" fmla="+- 0 9797 8298"/>
                <a:gd name="T15" fmla="*/ 9797 h 2019"/>
                <a:gd name="T16" fmla="+- 0 7155 5658"/>
                <a:gd name="T17" fmla="*/ T16 w 2016"/>
                <a:gd name="T18" fmla="+- 0 9797 8298"/>
                <a:gd name="T19" fmla="*/ 9797 h 2019"/>
                <a:gd name="T20" fmla="+- 0 7674 5658"/>
                <a:gd name="T21" fmla="*/ T20 w 2016"/>
                <a:gd name="T22" fmla="+- 0 10316 8298"/>
                <a:gd name="T23" fmla="*/ 10316 h 2019"/>
                <a:gd name="T24" fmla="+- 0 5658 5658"/>
                <a:gd name="T25" fmla="*/ T24 w 2016"/>
                <a:gd name="T26" fmla="+- 0 10316 8298"/>
                <a:gd name="T27" fmla="*/ 10316 h 201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2016" h="2019">
                  <a:moveTo>
                    <a:pt x="0" y="2018"/>
                  </a:moveTo>
                  <a:lnTo>
                    <a:pt x="0" y="0"/>
                  </a:lnTo>
                  <a:lnTo>
                    <a:pt x="520" y="520"/>
                  </a:lnTo>
                  <a:lnTo>
                    <a:pt x="520" y="1499"/>
                  </a:lnTo>
                  <a:lnTo>
                    <a:pt x="1497" y="1499"/>
                  </a:lnTo>
                  <a:lnTo>
                    <a:pt x="2016" y="2018"/>
                  </a:lnTo>
                  <a:lnTo>
                    <a:pt x="0" y="2018"/>
                  </a:lnTo>
                  <a:close/>
                </a:path>
              </a:pathLst>
            </a:custGeom>
            <a:noFill/>
            <a:ln w="2590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4" name="Freeform 106"/>
            <p:cNvSpPr>
              <a:spLocks/>
            </p:cNvSpPr>
            <p:nvPr/>
          </p:nvSpPr>
          <p:spPr bwMode="auto">
            <a:xfrm>
              <a:off x="16623" y="8298"/>
              <a:ext cx="2019" cy="2019"/>
            </a:xfrm>
            <a:custGeom>
              <a:avLst/>
              <a:gdLst>
                <a:gd name="T0" fmla="+- 0 18642 16624"/>
                <a:gd name="T1" fmla="*/ T0 w 2019"/>
                <a:gd name="T2" fmla="+- 0 8298 8298"/>
                <a:gd name="T3" fmla="*/ 8298 h 2019"/>
                <a:gd name="T4" fmla="+- 0 18122 16624"/>
                <a:gd name="T5" fmla="*/ T4 w 2019"/>
                <a:gd name="T6" fmla="+- 0 8818 8298"/>
                <a:gd name="T7" fmla="*/ 8818 h 2019"/>
                <a:gd name="T8" fmla="+- 0 18122 16624"/>
                <a:gd name="T9" fmla="*/ T8 w 2019"/>
                <a:gd name="T10" fmla="+- 0 9796 8298"/>
                <a:gd name="T11" fmla="*/ 9796 h 2019"/>
                <a:gd name="T12" fmla="+- 0 17144 16624"/>
                <a:gd name="T13" fmla="*/ T12 w 2019"/>
                <a:gd name="T14" fmla="+- 0 9796 8298"/>
                <a:gd name="T15" fmla="*/ 9796 h 2019"/>
                <a:gd name="T16" fmla="+- 0 16624 16624"/>
                <a:gd name="T17" fmla="*/ T16 w 2019"/>
                <a:gd name="T18" fmla="+- 0 10316 8298"/>
                <a:gd name="T19" fmla="*/ 10316 h 2019"/>
                <a:gd name="T20" fmla="+- 0 18642 16624"/>
                <a:gd name="T21" fmla="*/ T20 w 2019"/>
                <a:gd name="T22" fmla="+- 0 10316 8298"/>
                <a:gd name="T23" fmla="*/ 10316 h 2019"/>
                <a:gd name="T24" fmla="+- 0 18642 16624"/>
                <a:gd name="T25" fmla="*/ T24 w 2019"/>
                <a:gd name="T26" fmla="+- 0 8298 8298"/>
                <a:gd name="T27" fmla="*/ 8298 h 201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2019" h="2019">
                  <a:moveTo>
                    <a:pt x="2018" y="0"/>
                  </a:moveTo>
                  <a:lnTo>
                    <a:pt x="1498" y="520"/>
                  </a:lnTo>
                  <a:lnTo>
                    <a:pt x="1498" y="1498"/>
                  </a:lnTo>
                  <a:lnTo>
                    <a:pt x="520" y="1498"/>
                  </a:lnTo>
                  <a:lnTo>
                    <a:pt x="0" y="2018"/>
                  </a:lnTo>
                  <a:lnTo>
                    <a:pt x="2018" y="2018"/>
                  </a:lnTo>
                  <a:lnTo>
                    <a:pt x="2018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5" name="Freeform 105"/>
            <p:cNvSpPr>
              <a:spLocks/>
            </p:cNvSpPr>
            <p:nvPr/>
          </p:nvSpPr>
          <p:spPr bwMode="auto">
            <a:xfrm>
              <a:off x="16623" y="8298"/>
              <a:ext cx="2019" cy="2019"/>
            </a:xfrm>
            <a:custGeom>
              <a:avLst/>
              <a:gdLst>
                <a:gd name="T0" fmla="+- 0 18642 16624"/>
                <a:gd name="T1" fmla="*/ T0 w 2019"/>
                <a:gd name="T2" fmla="+- 0 10316 8298"/>
                <a:gd name="T3" fmla="*/ 10316 h 2019"/>
                <a:gd name="T4" fmla="+- 0 16624 16624"/>
                <a:gd name="T5" fmla="*/ T4 w 2019"/>
                <a:gd name="T6" fmla="+- 0 10316 8298"/>
                <a:gd name="T7" fmla="*/ 10316 h 2019"/>
                <a:gd name="T8" fmla="+- 0 17144 16624"/>
                <a:gd name="T9" fmla="*/ T8 w 2019"/>
                <a:gd name="T10" fmla="+- 0 9796 8298"/>
                <a:gd name="T11" fmla="*/ 9796 h 2019"/>
                <a:gd name="T12" fmla="+- 0 18122 16624"/>
                <a:gd name="T13" fmla="*/ T12 w 2019"/>
                <a:gd name="T14" fmla="+- 0 9796 8298"/>
                <a:gd name="T15" fmla="*/ 9796 h 2019"/>
                <a:gd name="T16" fmla="+- 0 18122 16624"/>
                <a:gd name="T17" fmla="*/ T16 w 2019"/>
                <a:gd name="T18" fmla="+- 0 8818 8298"/>
                <a:gd name="T19" fmla="*/ 8818 h 2019"/>
                <a:gd name="T20" fmla="+- 0 18642 16624"/>
                <a:gd name="T21" fmla="*/ T20 w 2019"/>
                <a:gd name="T22" fmla="+- 0 8298 8298"/>
                <a:gd name="T23" fmla="*/ 8298 h 2019"/>
                <a:gd name="T24" fmla="+- 0 18642 16624"/>
                <a:gd name="T25" fmla="*/ T24 w 2019"/>
                <a:gd name="T26" fmla="+- 0 10316 8298"/>
                <a:gd name="T27" fmla="*/ 10316 h 201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2019" h="2019">
                  <a:moveTo>
                    <a:pt x="2018" y="2018"/>
                  </a:moveTo>
                  <a:lnTo>
                    <a:pt x="0" y="2018"/>
                  </a:lnTo>
                  <a:lnTo>
                    <a:pt x="520" y="1498"/>
                  </a:lnTo>
                  <a:lnTo>
                    <a:pt x="1498" y="1498"/>
                  </a:lnTo>
                  <a:lnTo>
                    <a:pt x="1498" y="520"/>
                  </a:lnTo>
                  <a:lnTo>
                    <a:pt x="2018" y="0"/>
                  </a:lnTo>
                  <a:lnTo>
                    <a:pt x="2018" y="2018"/>
                  </a:lnTo>
                  <a:close/>
                </a:path>
              </a:pathLst>
            </a:custGeom>
            <a:noFill/>
            <a:ln w="2590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pic>
          <p:nvPicPr>
            <p:cNvPr id="16" name="Picture 1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2" y="376"/>
              <a:ext cx="13830" cy="1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0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" y="7327"/>
              <a:ext cx="4400" cy="3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Прямоугольник 17"/>
          <p:cNvSpPr/>
          <p:nvPr/>
        </p:nvSpPr>
        <p:spPr>
          <a:xfrm>
            <a:off x="2664823" y="2967564"/>
            <a:ext cx="95271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JUFT KORRELYATSION-REGRESSION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TAHLIL</a:t>
            </a:r>
            <a:endParaRPr lang="ru-RU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IQTISODIY-IJTIMOIY </a:t>
            </a:r>
            <a:r>
              <a:rPr lang="en-US" sz="32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JARAYONLARDA BOG‘LIKLIKLAR</a:t>
            </a:r>
          </a:p>
          <a:p>
            <a:pPr algn="ctr"/>
            <a:r>
              <a:rPr lang="en-US" sz="32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TURLARINI O‘RGANISH</a:t>
            </a:r>
            <a:endParaRPr lang="ru-RU" sz="4800" spc="30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29929" y="171412"/>
            <a:ext cx="681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600" dirty="0" smtClean="0">
                <a:latin typeface="Times New Roman" panose="02020603050405020304" pitchFamily="18" charset="0"/>
              </a:rPr>
              <a:t>EKONOMETRIKA</a:t>
            </a:r>
            <a:endParaRPr lang="ru-RU" sz="3600" spc="600" dirty="0"/>
          </a:p>
        </p:txBody>
      </p:sp>
      <p:pic>
        <p:nvPicPr>
          <p:cNvPr id="1026" name="Picture 2" descr="Zamonaviy iqtisodiyot va uning haqiqiy nomi. Real iqtisodiyotni  o'zgartirish va iqtisodiy nazariyaning rivojlanishi. Terminning kelib  chiqishi va ma'nos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3" y="15797"/>
            <a:ext cx="2942641" cy="261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24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687844565"/>
              </p:ext>
            </p:extLst>
          </p:nvPr>
        </p:nvGraphicFramePr>
        <p:xfrm>
          <a:off x="1058090" y="2165310"/>
          <a:ext cx="10985863" cy="206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8458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-1" y="406946"/>
            <a:ext cx="12192001" cy="6451054"/>
            <a:chOff x="395535" y="764704"/>
            <a:chExt cx="8424937" cy="5707483"/>
          </a:xfrm>
        </p:grpSpPr>
        <p:pic>
          <p:nvPicPr>
            <p:cNvPr id="22531" name="Picture 5" descr="D:\РАстол\Коммуникация\Фирма\Niche-Marketing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395536" y="3933056"/>
              <a:ext cx="8424936" cy="2539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2" name="Picture 2" descr="D:\РАстол\Коммуникация\Фирма\lead-generation.jpg"/>
            <p:cNvPicPr>
              <a:picLocks noChangeAspect="1" noChangeArrowheads="1"/>
            </p:cNvPicPr>
            <p:nvPr/>
          </p:nvPicPr>
          <p:blipFill>
            <a:blip r:embed="rId3"/>
            <a:srcRect l="4012" r="9309"/>
            <a:stretch>
              <a:fillRect/>
            </a:stretch>
          </p:blipFill>
          <p:spPr bwMode="auto">
            <a:xfrm flipH="1">
              <a:off x="5412217" y="764704"/>
              <a:ext cx="3408255" cy="3206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Прямоугольник 1"/>
            <p:cNvSpPr/>
            <p:nvPr/>
          </p:nvSpPr>
          <p:spPr>
            <a:xfrm>
              <a:off x="395535" y="764704"/>
              <a:ext cx="5016681" cy="11708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en-US" sz="2000" dirty="0" smtClean="0">
                  <a:latin typeface="Times New Roman" panose="02020603050405020304" pitchFamily="18" charset="0"/>
                </a:rPr>
                <a:t>	</a:t>
              </a:r>
              <a:r>
                <a:rPr lang="en-US" sz="2000" dirty="0" err="1" smtClean="0">
                  <a:latin typeface="Times New Roman" panose="02020603050405020304" pitchFamily="18" charset="0"/>
                </a:rPr>
                <a:t>Korrelyatsiya</a:t>
              </a:r>
              <a:r>
                <a:rPr lang="en-US" sz="2000" dirty="0" smtClean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so‘zi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lotincha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b="1" i="1" dirty="0">
                  <a:latin typeface="Times New Roman" panose="02020603050405020304" pitchFamily="18" charset="0"/>
                </a:rPr>
                <a:t>correlation </a:t>
              </a:r>
              <a:r>
                <a:rPr lang="en-US" sz="2000" dirty="0" err="1">
                  <a:latin typeface="Times New Roman" panose="02020603050405020304" pitchFamily="18" charset="0"/>
                </a:rPr>
                <a:t>so‘zidan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olingan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bo‘lib</a:t>
              </a:r>
              <a:r>
                <a:rPr lang="en-US" sz="2000" dirty="0">
                  <a:latin typeface="Times New Roman" panose="02020603050405020304" pitchFamily="18" charset="0"/>
                </a:rPr>
                <a:t>, </a:t>
              </a:r>
              <a:r>
                <a:rPr lang="en-US" sz="2000" dirty="0" err="1">
                  <a:latin typeface="Times New Roman" panose="02020603050405020304" pitchFamily="18" charset="0"/>
                </a:rPr>
                <a:t>o‘zaro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munosabat</a:t>
              </a:r>
              <a:r>
                <a:rPr lang="en-US" sz="2000" dirty="0">
                  <a:latin typeface="Times New Roman" panose="02020603050405020304" pitchFamily="18" charset="0"/>
                </a:rPr>
                <a:t>, </a:t>
              </a:r>
              <a:r>
                <a:rPr lang="en-US" sz="2000" dirty="0" err="1">
                  <a:latin typeface="Times New Roman" panose="02020603050405020304" pitchFamily="18" charset="0"/>
                </a:rPr>
                <a:t>muvofiqlik</a:t>
              </a:r>
              <a:r>
                <a:rPr lang="en-US" sz="2000" dirty="0">
                  <a:latin typeface="Times New Roman" panose="02020603050405020304" pitchFamily="18" charset="0"/>
                </a:rPr>
                <a:t>, </a:t>
              </a:r>
              <a:r>
                <a:rPr lang="en-US" sz="2000" dirty="0" err="1">
                  <a:latin typeface="Times New Roman" panose="02020603050405020304" pitchFamily="18" charset="0"/>
                </a:rPr>
                <a:t>bog‘liqlik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degan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ma’noga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ega</a:t>
              </a:r>
              <a:r>
                <a:rPr lang="en-US" sz="2000" dirty="0">
                  <a:latin typeface="Times New Roman" panose="02020603050405020304" pitchFamily="18" charset="0"/>
                </a:rPr>
                <a:t>.</a:t>
              </a:r>
              <a:endParaRPr lang="ru-RU" sz="2000" dirty="0"/>
            </a:p>
            <a:p>
              <a:pPr algn="just"/>
              <a:r>
                <a:rPr lang="en-US" sz="2000" dirty="0" err="1" smtClean="0">
                  <a:latin typeface="Times New Roman" panose="02020603050405020304" pitchFamily="18" charset="0"/>
                </a:rPr>
                <a:t>Ikki</a:t>
              </a:r>
              <a:r>
                <a:rPr lang="en-US" sz="2000" dirty="0" smtClean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hodisa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yoki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omil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va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natijaviy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belgilar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orasidagi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Times New Roman" panose="02020603050405020304" pitchFamily="18" charset="0"/>
                </a:rPr>
                <a:t>bog‘lanish</a:t>
              </a:r>
              <a:r>
                <a:rPr lang="en-US" sz="2000" dirty="0">
                  <a:latin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</a:rPr>
                <a:t>juft</a:t>
              </a:r>
              <a:r>
                <a:rPr lang="en-US" sz="2000" b="1" dirty="0">
                  <a:latin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</a:rPr>
                <a:t>korrelyatsiya</a:t>
              </a:r>
              <a:r>
                <a:rPr lang="en-US" sz="2000" b="1" dirty="0">
                  <a:latin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</a:rPr>
                <a:t>deb </a:t>
              </a:r>
              <a:r>
                <a:rPr lang="en-US" sz="2000" dirty="0" err="1">
                  <a:latin typeface="Times New Roman" panose="02020603050405020304" pitchFamily="18" charset="0"/>
                </a:rPr>
                <a:t>ataladi</a:t>
              </a:r>
              <a:r>
                <a:rPr lang="en-US" sz="2000" dirty="0">
                  <a:latin typeface="Times New Roman" panose="02020603050405020304" pitchFamily="18" charset="0"/>
                </a:rPr>
                <a:t>.</a:t>
              </a:r>
              <a:endParaRPr lang="ru-RU" sz="2000" dirty="0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395535" y="2056674"/>
              <a:ext cx="5016681" cy="191972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dirty="0" smtClean="0">
                  <a:latin typeface="Times New Roman" panose="02020603050405020304" pitchFamily="18" charset="0"/>
                </a:rPr>
                <a:t>	</a:t>
              </a:r>
              <a:r>
                <a:rPr lang="en-US" dirty="0" err="1" smtClean="0">
                  <a:latin typeface="Times New Roman" panose="02020603050405020304" pitchFamily="18" charset="0"/>
                </a:rPr>
                <a:t>Korrelyatsion</a:t>
              </a:r>
              <a:r>
                <a:rPr lang="en-US" dirty="0" smtClean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bog‘lanishlarni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o‘rganishda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ikki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toifadagi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masalalar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ko‘ndalang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bo‘ladi</a:t>
              </a:r>
              <a:r>
                <a:rPr lang="en-US" dirty="0">
                  <a:latin typeface="Times New Roman" panose="02020603050405020304" pitchFamily="18" charset="0"/>
                </a:rPr>
                <a:t>. </a:t>
              </a:r>
              <a:r>
                <a:rPr lang="en-US" dirty="0" err="1">
                  <a:latin typeface="Times New Roman" panose="02020603050405020304" pitchFamily="18" charset="0"/>
                </a:rPr>
                <a:t>Ulardan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biri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o‘rganilayotgan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hodisalar</a:t>
              </a:r>
              <a:r>
                <a:rPr lang="en-US" dirty="0">
                  <a:latin typeface="Times New Roman" panose="02020603050405020304" pitchFamily="18" charset="0"/>
                </a:rPr>
                <a:t> (</a:t>
              </a:r>
              <a:r>
                <a:rPr lang="en-US" dirty="0" err="1">
                  <a:latin typeface="Times New Roman" panose="02020603050405020304" pitchFamily="18" charset="0"/>
                </a:rPr>
                <a:t>belgilar</a:t>
              </a:r>
              <a:r>
                <a:rPr lang="en-US" dirty="0">
                  <a:latin typeface="Times New Roman" panose="02020603050405020304" pitchFamily="18" charset="0"/>
                </a:rPr>
                <a:t>) </a:t>
              </a:r>
              <a:r>
                <a:rPr lang="en-US" dirty="0" err="1">
                  <a:latin typeface="Times New Roman" panose="02020603050405020304" pitchFamily="18" charset="0"/>
                </a:rPr>
                <a:t>orasida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qanchalik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zich</a:t>
              </a:r>
              <a:r>
                <a:rPr lang="en-US" dirty="0">
                  <a:latin typeface="Times New Roman" panose="02020603050405020304" pitchFamily="18" charset="0"/>
                </a:rPr>
                <a:t> (</a:t>
              </a:r>
              <a:r>
                <a:rPr lang="en-US" dirty="0" err="1">
                  <a:latin typeface="Times New Roman" panose="02020603050405020304" pitchFamily="18" charset="0"/>
                </a:rPr>
                <a:t>ya’ni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kuchli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yoki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kuchsiz</a:t>
              </a:r>
              <a:r>
                <a:rPr lang="en-US" dirty="0">
                  <a:latin typeface="Times New Roman" panose="02020603050405020304" pitchFamily="18" charset="0"/>
                </a:rPr>
                <a:t>) </a:t>
              </a:r>
              <a:r>
                <a:rPr lang="en-US" dirty="0" err="1">
                  <a:latin typeface="Times New Roman" panose="02020603050405020304" pitchFamily="18" charset="0"/>
                </a:rPr>
                <a:t>bog‘lanish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mavjudligini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baholashdan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iborat</a:t>
              </a:r>
              <a:r>
                <a:rPr lang="en-US" dirty="0">
                  <a:latin typeface="Times New Roman" panose="02020603050405020304" pitchFamily="18" charset="0"/>
                </a:rPr>
                <a:t>. Bu </a:t>
              </a:r>
              <a:r>
                <a:rPr lang="en-US" dirty="0" err="1">
                  <a:latin typeface="Times New Roman" panose="02020603050405020304" pitchFamily="18" charset="0"/>
                </a:rPr>
                <a:t>korrelyatsion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tahlil</a:t>
              </a:r>
              <a:r>
                <a:rPr lang="en-US" dirty="0">
                  <a:latin typeface="Times New Roman" panose="02020603050405020304" pitchFamily="18" charset="0"/>
                </a:rPr>
                <a:t> deb </a:t>
              </a:r>
              <a:r>
                <a:rPr lang="en-US" dirty="0" err="1">
                  <a:latin typeface="Times New Roman" panose="02020603050405020304" pitchFamily="18" charset="0"/>
                </a:rPr>
                <a:t>ataluvchi</a:t>
              </a:r>
              <a:r>
                <a:rPr lang="en-US" dirty="0">
                  <a:latin typeface="Times New Roman" panose="02020603050405020304" pitchFamily="18" charset="0"/>
                </a:rPr>
                <a:t>  </a:t>
              </a:r>
              <a:r>
                <a:rPr lang="en-US" dirty="0" err="1">
                  <a:latin typeface="Times New Roman" panose="02020603050405020304" pitchFamily="18" charset="0"/>
                </a:rPr>
                <a:t>usulning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vazifasi</a:t>
              </a:r>
              <a:r>
                <a:rPr lang="en-US" dirty="0">
                  <a:latin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</a:rPr>
                <a:t>hisoblanadi</a:t>
              </a:r>
              <a:r>
                <a:rPr lang="en-US" dirty="0">
                  <a:latin typeface="Times New Roman" panose="02020603050405020304" pitchFamily="18" charset="0"/>
                </a:rPr>
                <a:t>.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781186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2308324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</a:t>
            </a:r>
            <a:r>
              <a:rPr lang="en-US" sz="3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Korrelyatsiya</a:t>
            </a: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koeffitsienti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–1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+1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oralig‘ida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Agar 0 = </a:t>
            </a:r>
            <a:r>
              <a:rPr lang="en-US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omillar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o‘rtasida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bog‘lanish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mavjud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emas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0 &lt; </a:t>
            </a:r>
            <a:r>
              <a:rPr lang="en-US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&lt;1 </a:t>
            </a:r>
            <a:r>
              <a:rPr lang="en-US" sz="3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</a:t>
            </a: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bog‘lanish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mavjud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&lt;</a:t>
            </a:r>
            <a:r>
              <a:rPr lang="en-US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r&lt;0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teskari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bog‘lanish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mavjud</a:t>
            </a: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1=</a:t>
            </a:r>
            <a:r>
              <a:rPr lang="en-US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sz="3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funktsional</a:t>
            </a: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bog‘lanish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mavjud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699" name="Picture 2" descr="D:\РАстол\Коммуникация\Фирма\strategic-marketing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60127"/>
            <a:ext cx="1219200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9493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5" y="584538"/>
            <a:ext cx="1157369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latin typeface="Times New Roman" panose="02020603050405020304" pitchFamily="18" charset="0"/>
              </a:rPr>
              <a:t>Bog‘lanish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zichlik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darajasi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odatda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quyidagicha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talqin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etiladi</a:t>
            </a:r>
            <a:r>
              <a:rPr lang="en-US" sz="3600" dirty="0">
                <a:latin typeface="Times New Roman" panose="02020603050405020304" pitchFamily="18" charset="0"/>
              </a:rPr>
              <a:t>.</a:t>
            </a:r>
          </a:p>
          <a:p>
            <a:r>
              <a:rPr lang="en-US" sz="3600" dirty="0">
                <a:latin typeface="Times New Roman" panose="02020603050405020304" pitchFamily="18" charset="0"/>
              </a:rPr>
              <a:t>Agar</a:t>
            </a:r>
          </a:p>
          <a:p>
            <a:r>
              <a:rPr lang="en-US" sz="3600" dirty="0" smtClean="0">
                <a:latin typeface="Times New Roman" panose="02020603050405020304" pitchFamily="18" charset="0"/>
              </a:rPr>
              <a:t>0,2  </a:t>
            </a:r>
            <a:r>
              <a:rPr lang="en-US" sz="3600" dirty="0" err="1" smtClean="0">
                <a:latin typeface="Times New Roman" panose="02020603050405020304" pitchFamily="18" charset="0"/>
              </a:rPr>
              <a:t>gacha</a:t>
            </a:r>
            <a:r>
              <a:rPr lang="en-US" sz="3600" dirty="0" smtClean="0">
                <a:latin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</a:rPr>
              <a:t>– </a:t>
            </a:r>
            <a:r>
              <a:rPr lang="en-US" sz="3600" dirty="0" err="1">
                <a:latin typeface="Times New Roman" panose="02020603050405020304" pitchFamily="18" charset="0"/>
              </a:rPr>
              <a:t>kuchsiz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bog‘lanish</a:t>
            </a:r>
            <a:r>
              <a:rPr lang="en-US" sz="3600" dirty="0">
                <a:latin typeface="Times New Roman" panose="02020603050405020304" pitchFamily="18" charset="0"/>
              </a:rPr>
              <a:t>;</a:t>
            </a:r>
          </a:p>
          <a:p>
            <a:r>
              <a:rPr lang="en-US" sz="2400" dirty="0" smtClean="0">
                <a:latin typeface="Times New Roman" panose="02020603050405020304" pitchFamily="18" charset="0"/>
              </a:rPr>
              <a:t>0,2 </a:t>
            </a:r>
            <a:r>
              <a:rPr lang="en-US" sz="2400" dirty="0" err="1" smtClean="0">
                <a:latin typeface="Times New Roman" panose="02020603050405020304" pitchFamily="18" charset="0"/>
              </a:rPr>
              <a:t>dan</a:t>
            </a:r>
            <a:r>
              <a:rPr lang="en-US" sz="2400" dirty="0" smtClean="0">
                <a:latin typeface="Times New Roman" panose="02020603050405020304" pitchFamily="18" charset="0"/>
              </a:rPr>
              <a:t> 0,4 </a:t>
            </a:r>
            <a:r>
              <a:rPr lang="en-US" sz="3600" dirty="0">
                <a:latin typeface="Times New Roman" panose="02020603050405020304" pitchFamily="18" charset="0"/>
              </a:rPr>
              <a:t>– </a:t>
            </a:r>
            <a:r>
              <a:rPr lang="en-US" sz="3600" dirty="0" err="1">
                <a:latin typeface="Times New Roman" panose="02020603050405020304" pitchFamily="18" charset="0"/>
              </a:rPr>
              <a:t>o‘rtacha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zichlikdan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kuchsizroq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bog‘lanish</a:t>
            </a:r>
            <a:r>
              <a:rPr lang="en-US" sz="3600" dirty="0">
                <a:latin typeface="Times New Roman" panose="02020603050405020304" pitchFamily="18" charset="0"/>
              </a:rPr>
              <a:t>;</a:t>
            </a:r>
          </a:p>
          <a:p>
            <a:r>
              <a:rPr lang="en-US" sz="2400" dirty="0" smtClean="0">
                <a:latin typeface="Times New Roman" panose="02020603050405020304" pitchFamily="18" charset="0"/>
              </a:rPr>
              <a:t>0,4 </a:t>
            </a:r>
            <a:r>
              <a:rPr lang="en-US" sz="2400" dirty="0" err="1" smtClean="0">
                <a:latin typeface="Times New Roman" panose="02020603050405020304" pitchFamily="18" charset="0"/>
              </a:rPr>
              <a:t>dan</a:t>
            </a:r>
            <a:r>
              <a:rPr lang="en-US" sz="2400" dirty="0" smtClean="0">
                <a:latin typeface="Times New Roman" panose="02020603050405020304" pitchFamily="18" charset="0"/>
              </a:rPr>
              <a:t> 0,6</a:t>
            </a:r>
            <a:r>
              <a:rPr lang="en-US" sz="3600" dirty="0" smtClean="0">
                <a:latin typeface="Times New Roman" panose="02020603050405020304" pitchFamily="18" charset="0"/>
              </a:rPr>
              <a:t>– </a:t>
            </a:r>
            <a:r>
              <a:rPr lang="en-US" sz="3600" dirty="0" err="1">
                <a:latin typeface="Times New Roman" panose="02020603050405020304" pitchFamily="18" charset="0"/>
              </a:rPr>
              <a:t>o‘rtacha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bog‘lanish</a:t>
            </a:r>
            <a:r>
              <a:rPr lang="en-US" sz="3600" dirty="0">
                <a:latin typeface="Times New Roman" panose="02020603050405020304" pitchFamily="18" charset="0"/>
              </a:rPr>
              <a:t>;</a:t>
            </a:r>
          </a:p>
          <a:p>
            <a:r>
              <a:rPr lang="en-US" sz="2400" dirty="0" smtClean="0">
                <a:latin typeface="Times New Roman" panose="02020603050405020304" pitchFamily="18" charset="0"/>
              </a:rPr>
              <a:t>0,6 </a:t>
            </a:r>
            <a:r>
              <a:rPr lang="en-US" sz="2400" dirty="0" err="1" smtClean="0">
                <a:latin typeface="Times New Roman" panose="02020603050405020304" pitchFamily="18" charset="0"/>
              </a:rPr>
              <a:t>dan</a:t>
            </a:r>
            <a:r>
              <a:rPr lang="en-US" sz="2400" dirty="0" smtClean="0">
                <a:latin typeface="Times New Roman" panose="02020603050405020304" pitchFamily="18" charset="0"/>
              </a:rPr>
              <a:t> 0,8 </a:t>
            </a:r>
            <a:r>
              <a:rPr lang="en-US" sz="3600" dirty="0" smtClean="0">
                <a:latin typeface="Times New Roman" panose="02020603050405020304" pitchFamily="18" charset="0"/>
              </a:rPr>
              <a:t>– </a:t>
            </a:r>
            <a:r>
              <a:rPr lang="en-US" sz="3600" dirty="0" err="1">
                <a:latin typeface="Times New Roman" panose="02020603050405020304" pitchFamily="18" charset="0"/>
              </a:rPr>
              <a:t>o‘rtachadan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zichroq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bog‘lanish</a:t>
            </a:r>
            <a:r>
              <a:rPr lang="en-US" sz="3600" dirty="0">
                <a:latin typeface="Times New Roman" panose="02020603050405020304" pitchFamily="18" charset="0"/>
              </a:rPr>
              <a:t>;</a:t>
            </a:r>
          </a:p>
          <a:p>
            <a:r>
              <a:rPr lang="en-US" sz="2400" dirty="0" smtClean="0">
                <a:latin typeface="Times New Roman" panose="02020603050405020304" pitchFamily="18" charset="0"/>
              </a:rPr>
              <a:t>0,8 </a:t>
            </a:r>
            <a:r>
              <a:rPr lang="en-US" sz="2400" dirty="0" err="1" smtClean="0">
                <a:latin typeface="Times New Roman" panose="02020603050405020304" pitchFamily="18" charset="0"/>
              </a:rPr>
              <a:t>dan</a:t>
            </a:r>
            <a:r>
              <a:rPr lang="en-US" sz="2400" dirty="0" smtClean="0">
                <a:latin typeface="Times New Roman" panose="02020603050405020304" pitchFamily="18" charset="0"/>
              </a:rPr>
              <a:t> 0,99</a:t>
            </a:r>
            <a:r>
              <a:rPr lang="en-US" sz="3600" dirty="0" smtClean="0">
                <a:latin typeface="Times New Roman" panose="02020603050405020304" pitchFamily="18" charset="0"/>
              </a:rPr>
              <a:t>– </a:t>
            </a:r>
            <a:r>
              <a:rPr lang="en-US" sz="3600" dirty="0" err="1">
                <a:latin typeface="Times New Roman" panose="02020603050405020304" pitchFamily="18" charset="0"/>
              </a:rPr>
              <a:t>zich</a:t>
            </a:r>
            <a:r>
              <a:rPr lang="en-US" sz="3600" dirty="0">
                <a:latin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</a:rPr>
              <a:t>bog‘lanish</a:t>
            </a:r>
            <a:r>
              <a:rPr lang="en-US" sz="3600" dirty="0">
                <a:latin typeface="Times New Roman" panose="02020603050405020304" pitchFamily="18" charset="0"/>
              </a:rPr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316908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483298"/>
              </p:ext>
            </p:extLst>
          </p:nvPr>
        </p:nvGraphicFramePr>
        <p:xfrm>
          <a:off x="0" y="790576"/>
          <a:ext cx="4402185" cy="60674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395">
                  <a:extLst>
                    <a:ext uri="{9D8B030D-6E8A-4147-A177-3AD203B41FA5}">
                      <a16:colId xmlns:a16="http://schemas.microsoft.com/office/drawing/2014/main" val="2374988681"/>
                    </a:ext>
                  </a:extLst>
                </a:gridCol>
                <a:gridCol w="1467395">
                  <a:extLst>
                    <a:ext uri="{9D8B030D-6E8A-4147-A177-3AD203B41FA5}">
                      <a16:colId xmlns:a16="http://schemas.microsoft.com/office/drawing/2014/main" val="264322505"/>
                    </a:ext>
                  </a:extLst>
                </a:gridCol>
                <a:gridCol w="1467395">
                  <a:extLst>
                    <a:ext uri="{9D8B030D-6E8A-4147-A177-3AD203B41FA5}">
                      <a16:colId xmlns:a16="http://schemas.microsoft.com/office/drawing/2014/main" val="2127576383"/>
                    </a:ext>
                  </a:extLst>
                </a:gridCol>
              </a:tblGrid>
              <a:tr h="5515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yosh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ish haqi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ish</a:t>
                      </a:r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staji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54221"/>
                  </a:ext>
                </a:extLst>
              </a:tr>
              <a:tr h="55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059794"/>
                  </a:ext>
                </a:extLst>
              </a:tr>
              <a:tr h="55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9886629"/>
                  </a:ext>
                </a:extLst>
              </a:tr>
              <a:tr h="55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077086"/>
                  </a:ext>
                </a:extLst>
              </a:tr>
              <a:tr h="55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2444283"/>
                  </a:ext>
                </a:extLst>
              </a:tr>
              <a:tr h="55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498789"/>
                  </a:ext>
                </a:extLst>
              </a:tr>
              <a:tr h="55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5927551"/>
                  </a:ext>
                </a:extLst>
              </a:tr>
              <a:tr h="55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060935"/>
                  </a:ext>
                </a:extLst>
              </a:tr>
              <a:tr h="55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716267"/>
                  </a:ext>
                </a:extLst>
              </a:tr>
              <a:tr h="55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845735"/>
                  </a:ext>
                </a:extLst>
              </a:tr>
              <a:tr h="55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0" marR="8960" marT="8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487014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69817" y="0"/>
            <a:ext cx="5447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staji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haqining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biriga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bog’liqligini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korrelyatsiya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taxlili</a:t>
            </a:r>
            <a:endParaRPr lang="en-US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8289035"/>
              </p:ext>
            </p:extLst>
          </p:nvPr>
        </p:nvGraphicFramePr>
        <p:xfrm>
          <a:off x="5089389" y="1"/>
          <a:ext cx="3946525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2863227"/>
              </p:ext>
            </p:extLst>
          </p:nvPr>
        </p:nvGraphicFramePr>
        <p:xfrm>
          <a:off x="7922683" y="1828801"/>
          <a:ext cx="4269317" cy="226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7350836"/>
              </p:ext>
            </p:extLst>
          </p:nvPr>
        </p:nvGraphicFramePr>
        <p:xfrm>
          <a:off x="4402185" y="4089401"/>
          <a:ext cx="6025092" cy="2749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248324" y="415498"/>
            <a:ext cx="11673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600" b="0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002060"/>
                </a:solidFill>
              </a:rPr>
              <a:t>R² = 0,7558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52517" y="2689646"/>
            <a:ext cx="10438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200" b="0" i="0" u="none" strike="noStrike" kern="1200" baseline="0">
                <a:solidFill>
                  <a:prstClr val="white">
                    <a:lumMod val="7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rgbClr val="002060"/>
                </a:solidFill>
              </a:rPr>
              <a:t>R² = 0,9709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476231" y="4609850"/>
            <a:ext cx="11673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200" b="0" i="0" u="none" strike="noStrike" kern="1200" baseline="0">
                <a:solidFill>
                  <a:prstClr val="white">
                    <a:lumMod val="7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rgbClr val="002060"/>
                </a:solidFill>
              </a:rPr>
              <a:t>R² = 0,6535</a:t>
            </a:r>
          </a:p>
        </p:txBody>
      </p:sp>
    </p:spTree>
    <p:extLst>
      <p:ext uri="{BB962C8B-B14F-4D97-AF65-F5344CB8AC3E}">
        <p14:creationId xmlns:p14="http://schemas.microsoft.com/office/powerpoint/2010/main" val="3020535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1248540" y="3559438"/>
            <a:ext cx="1480978" cy="1480978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0" y="2748476"/>
            <a:ext cx="11639006" cy="1361049"/>
            <a:chOff x="0" y="2748476"/>
            <a:chExt cx="6527829" cy="1361049"/>
          </a:xfrm>
        </p:grpSpPr>
        <p:grpSp>
          <p:nvGrpSpPr>
            <p:cNvPr id="118" name="组合 117"/>
            <p:cNvGrpSpPr/>
            <p:nvPr/>
          </p:nvGrpSpPr>
          <p:grpSpPr>
            <a:xfrm>
              <a:off x="0" y="2748476"/>
              <a:ext cx="6527829" cy="1361049"/>
              <a:chOff x="0" y="2748476"/>
              <a:chExt cx="6527829" cy="1361049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2758785"/>
                <a:ext cx="2563784" cy="1340432"/>
              </a:xfrm>
              <a:prstGeom prst="rect">
                <a:avLst/>
              </a:prstGeom>
            </p:spPr>
          </p:pic>
          <p:grpSp>
            <p:nvGrpSpPr>
              <p:cNvPr id="12" name="组合 11"/>
              <p:cNvGrpSpPr/>
              <p:nvPr/>
            </p:nvGrpSpPr>
            <p:grpSpPr>
              <a:xfrm>
                <a:off x="1307853" y="2748476"/>
                <a:ext cx="5219976" cy="1361049"/>
                <a:chOff x="1307853" y="2366615"/>
                <a:chExt cx="5219976" cy="1670538"/>
              </a:xfrm>
            </p:grpSpPr>
            <p:sp>
              <p:nvSpPr>
                <p:cNvPr id="8" name="矩形 7"/>
                <p:cNvSpPr/>
                <p:nvPr/>
              </p:nvSpPr>
              <p:spPr>
                <a:xfrm>
                  <a:off x="2562615" y="2373830"/>
                  <a:ext cx="2723165" cy="1656109"/>
                </a:xfrm>
                <a:prstGeom prst="rect">
                  <a:avLst/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" name="等腰三角形 5"/>
                <p:cNvSpPr/>
                <p:nvPr/>
              </p:nvSpPr>
              <p:spPr>
                <a:xfrm>
                  <a:off x="1307853" y="2366615"/>
                  <a:ext cx="1262171" cy="1670538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" name="等腰三角形 9"/>
                <p:cNvSpPr/>
                <p:nvPr/>
              </p:nvSpPr>
              <p:spPr>
                <a:xfrm rot="10800000">
                  <a:off x="5279140" y="2373830"/>
                  <a:ext cx="1248689" cy="1656109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7" name="文本框 6"/>
            <p:cNvSpPr txBox="1"/>
            <p:nvPr/>
          </p:nvSpPr>
          <p:spPr>
            <a:xfrm>
              <a:off x="2350949" y="2890391"/>
              <a:ext cx="386837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Chiziqli</a:t>
              </a:r>
              <a:r>
                <a: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chiziqsiz</a:t>
              </a:r>
              <a:r>
                <a: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regression </a:t>
              </a:r>
              <a:r>
                <a:rPr lang="en-US" sz="3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bog‘lanishlar</a:t>
              </a:r>
              <a:endParaRPr lang="en-US" altLang="zh-CN" sz="8000" dirty="0">
                <a:solidFill>
                  <a:srgbClr val="F1F5E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9402178" y="-2460175"/>
            <a:ext cx="5146766" cy="514676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9911932" y="3873554"/>
            <a:ext cx="2063629" cy="2063629"/>
          </a:xfrm>
          <a:prstGeom prst="ellipse">
            <a:avLst/>
          </a:prstGeom>
          <a:solidFill>
            <a:srgbClr val="F37D2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57960" y="273722"/>
            <a:ext cx="1480978" cy="1480978"/>
          </a:xfrm>
          <a:prstGeom prst="ellipse">
            <a:avLst/>
          </a:prstGeom>
          <a:solidFill>
            <a:srgbClr val="F37D2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11377422" y="-2375271"/>
            <a:ext cx="2215453" cy="2375271"/>
          </a:xfrm>
          <a:prstGeom prst="line">
            <a:avLst/>
          </a:prstGeom>
          <a:ln w="9525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3083975" y="6858000"/>
            <a:ext cx="2215453" cy="2375271"/>
          </a:xfrm>
          <a:prstGeom prst="line">
            <a:avLst/>
          </a:prstGeom>
          <a:ln w="9525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73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7 0.08565 L -0.35 0.6632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21" y="2886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9 1.85185E-6 L 0.29818 -0.57616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52" y="-2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 animBg="1"/>
      <p:bldP spid="3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7233" y="166360"/>
            <a:ext cx="1104682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</a:rPr>
              <a:t>	</a:t>
            </a:r>
            <a:r>
              <a:rPr lang="en-US" sz="3200" dirty="0" err="1" smtClean="0">
                <a:latin typeface="Times New Roman" panose="02020603050405020304" pitchFamily="18" charset="0"/>
              </a:rPr>
              <a:t>Korrelyatsion</a:t>
            </a:r>
            <a:r>
              <a:rPr lang="en-US" sz="3200" dirty="0" smtClean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tahlil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bog‘lanish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zichligi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xaqida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tushuncha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</a:rPr>
              <a:t>beradi</a:t>
            </a:r>
            <a:r>
              <a:rPr lang="en-US" sz="3200" dirty="0" smtClean="0">
                <a:latin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</a:rPr>
              <a:t>lekin</a:t>
            </a:r>
            <a:r>
              <a:rPr lang="en-US" sz="3200" dirty="0" smtClean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uning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ko‘rinishi</a:t>
            </a:r>
            <a:r>
              <a:rPr lang="en-US" sz="3200" dirty="0">
                <a:latin typeface="Times New Roman" panose="02020603050405020304" pitchFamily="18" charset="0"/>
              </a:rPr>
              <a:t> (</a:t>
            </a:r>
            <a:r>
              <a:rPr lang="en-US" sz="3200" dirty="0" err="1">
                <a:latin typeface="Times New Roman" panose="02020603050405020304" pitchFamily="18" charset="0"/>
              </a:rPr>
              <a:t>shakli</a:t>
            </a:r>
            <a:r>
              <a:rPr lang="en-US" sz="3200" dirty="0">
                <a:latin typeface="Times New Roman" panose="02020603050405020304" pitchFamily="18" charset="0"/>
              </a:rPr>
              <a:t>) </a:t>
            </a:r>
            <a:r>
              <a:rPr lang="en-US" sz="3200" dirty="0" err="1">
                <a:latin typeface="Times New Roman" panose="02020603050405020304" pitchFamily="18" charset="0"/>
              </a:rPr>
              <a:t>xaqida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emas</a:t>
            </a:r>
            <a:r>
              <a:rPr lang="en-US" sz="3200" dirty="0" smtClean="0">
                <a:latin typeface="Times New Roman" panose="02020603050405020304" pitchFamily="18" charset="0"/>
              </a:rPr>
              <a:t>.</a:t>
            </a:r>
          </a:p>
          <a:p>
            <a:pPr algn="just"/>
            <a:endParaRPr lang="en-US" sz="3200" dirty="0">
              <a:latin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</a:rPr>
              <a:t>	Regression </a:t>
            </a:r>
            <a:r>
              <a:rPr lang="en-US" sz="3200" dirty="0" err="1">
                <a:latin typeface="Times New Roman" panose="02020603050405020304" pitchFamily="18" charset="0"/>
              </a:rPr>
              <a:t>tahlil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bir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yoki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bir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nechta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omillarning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</a:rPr>
              <a:t>natijaviy</a:t>
            </a:r>
            <a:r>
              <a:rPr lang="en-US" sz="3200" dirty="0" smtClean="0">
                <a:latin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</a:rPr>
              <a:t>ko‘rsatkichga</a:t>
            </a:r>
            <a:r>
              <a:rPr lang="en-US" sz="3200" dirty="0" smtClean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ta’sirini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tahlil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qilish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uchun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qo‘llaniladi</a:t>
            </a:r>
            <a:r>
              <a:rPr lang="en-US" sz="3200" dirty="0" smtClean="0">
                <a:latin typeface="Times New Roman" panose="02020603050405020304" pitchFamily="18" charset="0"/>
              </a:rPr>
              <a:t>.</a:t>
            </a:r>
          </a:p>
          <a:p>
            <a:pPr algn="just"/>
            <a:endParaRPr lang="en-US" sz="3200" dirty="0">
              <a:latin typeface="Times New Roman" panose="02020603050405020304" pitchFamily="18" charset="0"/>
            </a:endParaRPr>
          </a:p>
          <a:p>
            <a:pPr algn="just"/>
            <a:r>
              <a:rPr lang="nn-NO" sz="3200" dirty="0" smtClean="0">
                <a:latin typeface="Times New Roman" panose="02020603050405020304" pitchFamily="18" charset="0"/>
              </a:rPr>
              <a:t>	Agar </a:t>
            </a:r>
            <a:r>
              <a:rPr lang="nn-NO" sz="3200" dirty="0">
                <a:latin typeface="Times New Roman" panose="02020603050405020304" pitchFamily="18" charset="0"/>
              </a:rPr>
              <a:t>korrelyatsion tahlil asosida o‘rganilayotgan </a:t>
            </a:r>
            <a:r>
              <a:rPr lang="nn-NO" sz="3200" dirty="0" smtClean="0">
                <a:latin typeface="Times New Roman" panose="02020603050405020304" pitchFamily="18" charset="0"/>
              </a:rPr>
              <a:t>xodisalar </a:t>
            </a:r>
            <a:r>
              <a:rPr lang="en-US" sz="3200" dirty="0" err="1" smtClean="0">
                <a:latin typeface="Times New Roman" panose="02020603050405020304" pitchFamily="18" charset="0"/>
              </a:rPr>
              <a:t>o‘rtasidagi</a:t>
            </a:r>
            <a:r>
              <a:rPr lang="en-US" sz="3200" dirty="0" smtClean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bog‘liqliklar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mustahkam</a:t>
            </a:r>
            <a:r>
              <a:rPr lang="en-US" sz="3200" dirty="0">
                <a:latin typeface="Times New Roman" panose="02020603050405020304" pitchFamily="18" charset="0"/>
              </a:rPr>
              <a:t> (</a:t>
            </a:r>
            <a:r>
              <a:rPr lang="en-US" sz="3200" dirty="0" err="1">
                <a:latin typeface="Times New Roman" panose="02020603050405020304" pitchFamily="18" charset="0"/>
              </a:rPr>
              <a:t>ya’ni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etarlicha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kuchli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va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</a:rPr>
              <a:t>statistik</a:t>
            </a:r>
            <a:r>
              <a:rPr lang="en-US" sz="3200" dirty="0" smtClean="0">
                <a:latin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</a:rPr>
              <a:t>jihatdan</a:t>
            </a:r>
            <a:r>
              <a:rPr lang="en-US" sz="3200" dirty="0" smtClean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ahamiyatli</a:t>
            </a:r>
            <a:r>
              <a:rPr lang="en-US" sz="3200" dirty="0">
                <a:latin typeface="Times New Roman" panose="02020603050405020304" pitchFamily="18" charset="0"/>
              </a:rPr>
              <a:t>) </a:t>
            </a:r>
            <a:r>
              <a:rPr lang="en-US" sz="3200" dirty="0" err="1">
                <a:latin typeface="Times New Roman" panose="02020603050405020304" pitchFamily="18" charset="0"/>
              </a:rPr>
              <a:t>bo‘lsa</a:t>
            </a:r>
            <a:r>
              <a:rPr lang="en-US" sz="3200" dirty="0">
                <a:latin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</a:rPr>
              <a:t>ularning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matematik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ifodasini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</a:rPr>
              <a:t>regression model </a:t>
            </a:r>
            <a:r>
              <a:rPr lang="en-US" sz="3200" dirty="0" err="1">
                <a:latin typeface="Times New Roman" panose="02020603050405020304" pitchFamily="18" charset="0"/>
              </a:rPr>
              <a:t>ko‘rinishida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topish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va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uning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adekvatligini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</a:rPr>
              <a:t>baholash</a:t>
            </a:r>
            <a:r>
              <a:rPr lang="en-US" sz="3200" dirty="0">
                <a:latin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</a:rPr>
              <a:t>maqsadga</a:t>
            </a:r>
            <a:r>
              <a:rPr lang="en-US" sz="3200" dirty="0" smtClean="0">
                <a:latin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</a:rPr>
              <a:t>muvofiqdir</a:t>
            </a:r>
            <a:r>
              <a:rPr lang="en-US" sz="3200" dirty="0">
                <a:latin typeface="Times New Roman" panose="02020603050405020304" pitchFamily="18" charset="0"/>
              </a:rPr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71980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7"/>
          <p:cNvGrpSpPr/>
          <p:nvPr/>
        </p:nvGrpSpPr>
        <p:grpSpPr>
          <a:xfrm>
            <a:off x="108557" y="298443"/>
            <a:ext cx="4646322" cy="422275"/>
            <a:chOff x="198764" y="258545"/>
            <a:chExt cx="6193661" cy="563491"/>
          </a:xfrm>
        </p:grpSpPr>
        <p:grpSp>
          <p:nvGrpSpPr>
            <p:cNvPr id="5" name="组合 4"/>
            <p:cNvGrpSpPr/>
            <p:nvPr/>
          </p:nvGrpSpPr>
          <p:grpSpPr>
            <a:xfrm>
              <a:off x="198764" y="258545"/>
              <a:ext cx="700083" cy="563491"/>
              <a:chOff x="5075564" y="2933562"/>
              <a:chExt cx="2860947" cy="2302753"/>
            </a:xfrm>
          </p:grpSpPr>
          <p:sp>
            <p:nvSpPr>
              <p:cNvPr id="7" name="等腰三角形 6"/>
              <p:cNvSpPr/>
              <p:nvPr/>
            </p:nvSpPr>
            <p:spPr>
              <a:xfrm rot="10800000">
                <a:off x="5075564" y="2933562"/>
                <a:ext cx="2671190" cy="2302750"/>
              </a:xfrm>
              <a:prstGeom prst="triangle">
                <a:avLst/>
              </a:prstGeom>
              <a:solidFill>
                <a:srgbClr val="0039B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" name="等腰三角形 7"/>
              <p:cNvSpPr/>
              <p:nvPr/>
            </p:nvSpPr>
            <p:spPr>
              <a:xfrm rot="10800000">
                <a:off x="6233228" y="3767967"/>
                <a:ext cx="1703283" cy="1468348"/>
              </a:xfrm>
              <a:prstGeom prst="triangle">
                <a:avLst/>
              </a:prstGeom>
              <a:solidFill>
                <a:srgbClr val="F37D2A">
                  <a:alpha val="68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88289" y="300222"/>
              <a:ext cx="5404136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886027" y="2315020"/>
            <a:ext cx="2417786" cy="2417787"/>
            <a:chOff x="5937251" y="1939925"/>
            <a:chExt cx="2976562" cy="2976563"/>
          </a:xfrm>
        </p:grpSpPr>
        <p:sp>
          <p:nvSpPr>
            <p:cNvPr id="10" name="Freeform 12"/>
            <p:cNvSpPr>
              <a:spLocks noEditPoints="1" noChangeArrowheads="1"/>
            </p:cNvSpPr>
            <p:nvPr/>
          </p:nvSpPr>
          <p:spPr bwMode="auto">
            <a:xfrm>
              <a:off x="6829426" y="2578100"/>
              <a:ext cx="1157287" cy="1643063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rgbClr val="000000">
                <a:alpha val="14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endParaRPr>
            </a:p>
          </p:txBody>
        </p:sp>
        <p:sp>
          <p:nvSpPr>
            <p:cNvPr id="11" name="Donut 8"/>
            <p:cNvSpPr>
              <a:spLocks noChangeArrowheads="1"/>
            </p:cNvSpPr>
            <p:nvPr/>
          </p:nvSpPr>
          <p:spPr bwMode="auto">
            <a:xfrm>
              <a:off x="5937251" y="1939925"/>
              <a:ext cx="2976562" cy="2976563"/>
            </a:xfrm>
            <a:custGeom>
              <a:avLst/>
              <a:gdLst>
                <a:gd name="T0" fmla="*/ 1097280 w 2194560"/>
                <a:gd name="T1" fmla="*/ 0 h 2194560"/>
                <a:gd name="T2" fmla="*/ 321386 w 2194560"/>
                <a:gd name="T3" fmla="*/ 321386 h 2194560"/>
                <a:gd name="T4" fmla="*/ 0 w 2194560"/>
                <a:gd name="T5" fmla="*/ 1097280 h 2194560"/>
                <a:gd name="T6" fmla="*/ 321386 w 2194560"/>
                <a:gd name="T7" fmla="*/ 1873174 h 2194560"/>
                <a:gd name="T8" fmla="*/ 1097280 w 2194560"/>
                <a:gd name="T9" fmla="*/ 2194560 h 2194560"/>
                <a:gd name="T10" fmla="*/ 1873174 w 2194560"/>
                <a:gd name="T11" fmla="*/ 1873174 h 2194560"/>
                <a:gd name="T12" fmla="*/ 2194560 w 2194560"/>
                <a:gd name="T13" fmla="*/ 1097280 h 2194560"/>
                <a:gd name="T14" fmla="*/ 1873174 w 2194560"/>
                <a:gd name="T15" fmla="*/ 321386 h 21945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94560"/>
                <a:gd name="T25" fmla="*/ 0 h 2194560"/>
                <a:gd name="T26" fmla="*/ 2194560 w 2194560"/>
                <a:gd name="T27" fmla="*/ 2194560 h 219456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94560" h="2194560">
                  <a:moveTo>
                    <a:pt x="0" y="1097280"/>
                  </a:moveTo>
                  <a:lnTo>
                    <a:pt x="0" y="1097280"/>
                  </a:lnTo>
                  <a:cubicBezTo>
                    <a:pt x="0" y="491269"/>
                    <a:pt x="491269" y="0"/>
                    <a:pt x="1097280" y="0"/>
                  </a:cubicBezTo>
                  <a:cubicBezTo>
                    <a:pt x="1097280" y="0"/>
                    <a:pt x="1097281" y="1"/>
                    <a:pt x="1097281" y="1"/>
                  </a:cubicBezTo>
                  <a:cubicBezTo>
                    <a:pt x="1703292" y="1"/>
                    <a:pt x="2194561" y="491270"/>
                    <a:pt x="2194561" y="1097281"/>
                  </a:cubicBezTo>
                  <a:cubicBezTo>
                    <a:pt x="2194561" y="1097281"/>
                    <a:pt x="2194560" y="1097282"/>
                    <a:pt x="2194560" y="1097282"/>
                  </a:cubicBezTo>
                  <a:lnTo>
                    <a:pt x="2194561" y="1097283"/>
                  </a:lnTo>
                  <a:cubicBezTo>
                    <a:pt x="2194561" y="1703294"/>
                    <a:pt x="1703292" y="2194563"/>
                    <a:pt x="1097281" y="2194563"/>
                  </a:cubicBezTo>
                  <a:cubicBezTo>
                    <a:pt x="1097280" y="2194562"/>
                    <a:pt x="1097280" y="2194562"/>
                    <a:pt x="1097280" y="2194562"/>
                  </a:cubicBezTo>
                  <a:cubicBezTo>
                    <a:pt x="491269" y="2194562"/>
                    <a:pt x="1" y="1703293"/>
                    <a:pt x="1" y="1097283"/>
                  </a:cubicBezTo>
                  <a:cubicBezTo>
                    <a:pt x="1" y="1097282"/>
                    <a:pt x="1" y="1097282"/>
                    <a:pt x="1" y="1097282"/>
                  </a:cubicBezTo>
                  <a:close/>
                  <a:moveTo>
                    <a:pt x="262974" y="1097280"/>
                  </a:moveTo>
                  <a:lnTo>
                    <a:pt x="262974" y="1097280"/>
                  </a:lnTo>
                  <a:cubicBezTo>
                    <a:pt x="262974" y="1097280"/>
                    <a:pt x="262973" y="1097280"/>
                    <a:pt x="262973" y="1097280"/>
                  </a:cubicBezTo>
                  <a:cubicBezTo>
                    <a:pt x="262973" y="1558055"/>
                    <a:pt x="636504" y="1931586"/>
                    <a:pt x="1097279" y="1931586"/>
                  </a:cubicBezTo>
                  <a:cubicBezTo>
                    <a:pt x="1558053" y="1931586"/>
                    <a:pt x="1931585" y="1558055"/>
                    <a:pt x="1931585" y="1097281"/>
                  </a:cubicBezTo>
                  <a:cubicBezTo>
                    <a:pt x="1931585" y="636506"/>
                    <a:pt x="1558053" y="262975"/>
                    <a:pt x="1097279" y="262975"/>
                  </a:cubicBezTo>
                  <a:lnTo>
                    <a:pt x="1097278" y="262975"/>
                  </a:lnTo>
                  <a:cubicBezTo>
                    <a:pt x="1097278" y="262975"/>
                    <a:pt x="1097278" y="262974"/>
                    <a:pt x="1097278" y="262974"/>
                  </a:cubicBezTo>
                  <a:cubicBezTo>
                    <a:pt x="636503" y="262974"/>
                    <a:pt x="262972" y="636505"/>
                    <a:pt x="262972" y="1097280"/>
                  </a:cubicBezTo>
                  <a:close/>
                </a:path>
              </a:pathLst>
            </a:custGeom>
            <a:solidFill>
              <a:srgbClr val="ED7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</p:grpSp>
      <p:grpSp>
        <p:nvGrpSpPr>
          <p:cNvPr id="12" name="Group 149"/>
          <p:cNvGrpSpPr>
            <a:grpSpLocks/>
          </p:cNvGrpSpPr>
          <p:nvPr/>
        </p:nvGrpSpPr>
        <p:grpSpPr bwMode="auto">
          <a:xfrm>
            <a:off x="9817873" y="4449096"/>
            <a:ext cx="969233" cy="967255"/>
            <a:chOff x="0" y="0"/>
            <a:chExt cx="713232" cy="713231"/>
          </a:xfrm>
        </p:grpSpPr>
        <p:sp>
          <p:nvSpPr>
            <p:cNvPr id="38" name="Donut 32"/>
            <p:cNvSpPr>
              <a:spLocks noChangeArrowheads="1"/>
            </p:cNvSpPr>
            <p:nvPr/>
          </p:nvSpPr>
          <p:spPr bwMode="auto">
            <a:xfrm>
              <a:off x="-288" y="0"/>
              <a:ext cx="713768" cy="712886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3232"/>
                <a:gd name="T25" fmla="*/ 0 h 713232"/>
                <a:gd name="T26" fmla="*/ 713232 w 713232"/>
                <a:gd name="T27" fmla="*/ 71323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solidFill>
              <a:srgbClr val="ED7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  <p:grpSp>
          <p:nvGrpSpPr>
            <p:cNvPr id="39" name="Gruppe 67"/>
            <p:cNvGrpSpPr>
              <a:grpSpLocks/>
            </p:cNvGrpSpPr>
            <p:nvPr/>
          </p:nvGrpSpPr>
          <p:grpSpPr bwMode="auto">
            <a:xfrm>
              <a:off x="153890" y="170697"/>
              <a:ext cx="405456" cy="371850"/>
              <a:chOff x="0" y="0"/>
              <a:chExt cx="900893" cy="825896"/>
            </a:xfrm>
          </p:grpSpPr>
          <p:sp>
            <p:nvSpPr>
              <p:cNvPr id="40" name="Freeform 2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84955" cy="588138"/>
              </a:xfrm>
              <a:custGeom>
                <a:avLst/>
                <a:gdLst>
                  <a:gd name="T0" fmla="*/ 51 w 52"/>
                  <a:gd name="T1" fmla="*/ 27 h 52"/>
                  <a:gd name="T2" fmla="*/ 46 w 52"/>
                  <a:gd name="T3" fmla="*/ 23 h 52"/>
                  <a:gd name="T4" fmla="*/ 52 w 52"/>
                  <a:gd name="T5" fmla="*/ 20 h 52"/>
                  <a:gd name="T6" fmla="*/ 49 w 52"/>
                  <a:gd name="T7" fmla="*/ 13 h 52"/>
                  <a:gd name="T8" fmla="*/ 47 w 52"/>
                  <a:gd name="T9" fmla="*/ 12 h 52"/>
                  <a:gd name="T10" fmla="*/ 40 w 52"/>
                  <a:gd name="T11" fmla="*/ 13 h 52"/>
                  <a:gd name="T12" fmla="*/ 43 w 52"/>
                  <a:gd name="T13" fmla="*/ 7 h 52"/>
                  <a:gd name="T14" fmla="*/ 37 w 52"/>
                  <a:gd name="T15" fmla="*/ 2 h 52"/>
                  <a:gd name="T16" fmla="*/ 32 w 52"/>
                  <a:gd name="T17" fmla="*/ 7 h 52"/>
                  <a:gd name="T18" fmla="*/ 29 w 52"/>
                  <a:gd name="T19" fmla="*/ 1 h 52"/>
                  <a:gd name="T20" fmla="*/ 27 w 52"/>
                  <a:gd name="T21" fmla="*/ 0 h 52"/>
                  <a:gd name="T22" fmla="*/ 19 w 52"/>
                  <a:gd name="T23" fmla="*/ 2 h 52"/>
                  <a:gd name="T24" fmla="*/ 18 w 52"/>
                  <a:gd name="T25" fmla="*/ 9 h 52"/>
                  <a:gd name="T26" fmla="*/ 12 w 52"/>
                  <a:gd name="T27" fmla="*/ 4 h 52"/>
                  <a:gd name="T28" fmla="*/ 6 w 52"/>
                  <a:gd name="T29" fmla="*/ 10 h 52"/>
                  <a:gd name="T30" fmla="*/ 10 w 52"/>
                  <a:gd name="T31" fmla="*/ 15 h 52"/>
                  <a:gd name="T32" fmla="*/ 3 w 52"/>
                  <a:gd name="T33" fmla="*/ 16 h 52"/>
                  <a:gd name="T34" fmla="*/ 2 w 52"/>
                  <a:gd name="T35" fmla="*/ 17 h 52"/>
                  <a:gd name="T36" fmla="*/ 0 w 52"/>
                  <a:gd name="T37" fmla="*/ 25 h 52"/>
                  <a:gd name="T38" fmla="*/ 7 w 52"/>
                  <a:gd name="T39" fmla="*/ 27 h 52"/>
                  <a:gd name="T40" fmla="*/ 2 w 52"/>
                  <a:gd name="T41" fmla="*/ 31 h 52"/>
                  <a:gd name="T42" fmla="*/ 4 w 52"/>
                  <a:gd name="T43" fmla="*/ 39 h 52"/>
                  <a:gd name="T44" fmla="*/ 6 w 52"/>
                  <a:gd name="T45" fmla="*/ 40 h 52"/>
                  <a:gd name="T46" fmla="*/ 12 w 52"/>
                  <a:gd name="T47" fmla="*/ 40 h 52"/>
                  <a:gd name="T48" fmla="*/ 10 w 52"/>
                  <a:gd name="T49" fmla="*/ 47 h 52"/>
                  <a:gd name="T50" fmla="*/ 17 w 52"/>
                  <a:gd name="T51" fmla="*/ 50 h 52"/>
                  <a:gd name="T52" fmla="*/ 21 w 52"/>
                  <a:gd name="T53" fmla="*/ 45 h 52"/>
                  <a:gd name="T54" fmla="*/ 23 w 52"/>
                  <a:gd name="T55" fmla="*/ 51 h 52"/>
                  <a:gd name="T56" fmla="*/ 24 w 52"/>
                  <a:gd name="T57" fmla="*/ 52 h 52"/>
                  <a:gd name="T58" fmla="*/ 32 w 52"/>
                  <a:gd name="T59" fmla="*/ 52 h 52"/>
                  <a:gd name="T60" fmla="*/ 33 w 52"/>
                  <a:gd name="T61" fmla="*/ 50 h 52"/>
                  <a:gd name="T62" fmla="*/ 35 w 52"/>
                  <a:gd name="T63" fmla="*/ 44 h 52"/>
                  <a:gd name="T64" fmla="*/ 40 w 52"/>
                  <a:gd name="T65" fmla="*/ 48 h 52"/>
                  <a:gd name="T66" fmla="*/ 46 w 52"/>
                  <a:gd name="T67" fmla="*/ 43 h 52"/>
                  <a:gd name="T68" fmla="*/ 46 w 52"/>
                  <a:gd name="T69" fmla="*/ 41 h 52"/>
                  <a:gd name="T70" fmla="*/ 43 w 52"/>
                  <a:gd name="T71" fmla="*/ 35 h 52"/>
                  <a:gd name="T72" fmla="*/ 50 w 52"/>
                  <a:gd name="T73" fmla="*/ 36 h 52"/>
                  <a:gd name="T74" fmla="*/ 52 w 52"/>
                  <a:gd name="T75" fmla="*/ 29 h 52"/>
                  <a:gd name="T76" fmla="*/ 33 w 52"/>
                  <a:gd name="T77" fmla="*/ 28 h 52"/>
                  <a:gd name="T78" fmla="*/ 19 w 52"/>
                  <a:gd name="T79" fmla="*/ 25 h 52"/>
                  <a:gd name="T80" fmla="*/ 33 w 52"/>
                  <a:gd name="T81" fmla="*/ 28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2"/>
                  <a:gd name="T124" fmla="*/ 0 h 52"/>
                  <a:gd name="T125" fmla="*/ 52 w 52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27"/>
              <p:cNvSpPr>
                <a:spLocks noEditPoints="1" noChangeArrowheads="1"/>
              </p:cNvSpPr>
              <p:nvPr/>
            </p:nvSpPr>
            <p:spPr bwMode="auto">
              <a:xfrm>
                <a:off x="484856" y="406691"/>
                <a:ext cx="416037" cy="419205"/>
              </a:xfrm>
              <a:custGeom>
                <a:avLst/>
                <a:gdLst>
                  <a:gd name="T0" fmla="*/ 33 w 37"/>
                  <a:gd name="T1" fmla="*/ 29 h 37"/>
                  <a:gd name="T2" fmla="*/ 31 w 37"/>
                  <a:gd name="T3" fmla="*/ 24 h 37"/>
                  <a:gd name="T4" fmla="*/ 36 w 37"/>
                  <a:gd name="T5" fmla="*/ 25 h 37"/>
                  <a:gd name="T6" fmla="*/ 37 w 37"/>
                  <a:gd name="T7" fmla="*/ 20 h 37"/>
                  <a:gd name="T8" fmla="*/ 36 w 37"/>
                  <a:gd name="T9" fmla="*/ 18 h 37"/>
                  <a:gd name="T10" fmla="*/ 32 w 37"/>
                  <a:gd name="T11" fmla="*/ 16 h 37"/>
                  <a:gd name="T12" fmla="*/ 37 w 37"/>
                  <a:gd name="T13" fmla="*/ 14 h 37"/>
                  <a:gd name="T14" fmla="*/ 35 w 37"/>
                  <a:gd name="T15" fmla="*/ 9 h 37"/>
                  <a:gd name="T16" fmla="*/ 30 w 37"/>
                  <a:gd name="T17" fmla="*/ 10 h 37"/>
                  <a:gd name="T18" fmla="*/ 31 w 37"/>
                  <a:gd name="T19" fmla="*/ 5 h 37"/>
                  <a:gd name="T20" fmla="*/ 30 w 37"/>
                  <a:gd name="T21" fmla="*/ 4 h 37"/>
                  <a:gd name="T22" fmla="*/ 24 w 37"/>
                  <a:gd name="T23" fmla="*/ 2 h 37"/>
                  <a:gd name="T24" fmla="*/ 21 w 37"/>
                  <a:gd name="T25" fmla="*/ 5 h 37"/>
                  <a:gd name="T26" fmla="*/ 19 w 37"/>
                  <a:gd name="T27" fmla="*/ 0 h 37"/>
                  <a:gd name="T28" fmla="*/ 14 w 37"/>
                  <a:gd name="T29" fmla="*/ 1 h 37"/>
                  <a:gd name="T30" fmla="*/ 14 w 37"/>
                  <a:gd name="T31" fmla="*/ 5 h 37"/>
                  <a:gd name="T32" fmla="*/ 10 w 37"/>
                  <a:gd name="T33" fmla="*/ 3 h 37"/>
                  <a:gd name="T34" fmla="*/ 8 w 37"/>
                  <a:gd name="T35" fmla="*/ 3 h 37"/>
                  <a:gd name="T36" fmla="*/ 4 w 37"/>
                  <a:gd name="T37" fmla="*/ 7 h 37"/>
                  <a:gd name="T38" fmla="*/ 7 w 37"/>
                  <a:gd name="T39" fmla="*/ 11 h 37"/>
                  <a:gd name="T40" fmla="*/ 3 w 37"/>
                  <a:gd name="T41" fmla="*/ 11 h 37"/>
                  <a:gd name="T42" fmla="*/ 0 w 37"/>
                  <a:gd name="T43" fmla="*/ 17 h 37"/>
                  <a:gd name="T44" fmla="*/ 1 w 37"/>
                  <a:gd name="T45" fmla="*/ 18 h 37"/>
                  <a:gd name="T46" fmla="*/ 5 w 37"/>
                  <a:gd name="T47" fmla="*/ 20 h 37"/>
                  <a:gd name="T48" fmla="*/ 1 w 37"/>
                  <a:gd name="T49" fmla="*/ 23 h 37"/>
                  <a:gd name="T50" fmla="*/ 4 w 37"/>
                  <a:gd name="T51" fmla="*/ 28 h 37"/>
                  <a:gd name="T52" fmla="*/ 8 w 37"/>
                  <a:gd name="T53" fmla="*/ 27 h 37"/>
                  <a:gd name="T54" fmla="*/ 7 w 37"/>
                  <a:gd name="T55" fmla="*/ 31 h 37"/>
                  <a:gd name="T56" fmla="*/ 7 w 37"/>
                  <a:gd name="T57" fmla="*/ 33 h 37"/>
                  <a:gd name="T58" fmla="*/ 12 w 37"/>
                  <a:gd name="T59" fmla="*/ 35 h 37"/>
                  <a:gd name="T60" fmla="*/ 13 w 37"/>
                  <a:gd name="T61" fmla="*/ 35 h 37"/>
                  <a:gd name="T62" fmla="*/ 17 w 37"/>
                  <a:gd name="T63" fmla="*/ 32 h 37"/>
                  <a:gd name="T64" fmla="*/ 17 w 37"/>
                  <a:gd name="T65" fmla="*/ 37 h 37"/>
                  <a:gd name="T66" fmla="*/ 23 w 37"/>
                  <a:gd name="T67" fmla="*/ 36 h 37"/>
                  <a:gd name="T68" fmla="*/ 24 w 37"/>
                  <a:gd name="T69" fmla="*/ 35 h 37"/>
                  <a:gd name="T70" fmla="*/ 25 w 37"/>
                  <a:gd name="T71" fmla="*/ 31 h 37"/>
                  <a:gd name="T72" fmla="*/ 28 w 37"/>
                  <a:gd name="T73" fmla="*/ 34 h 37"/>
                  <a:gd name="T74" fmla="*/ 33 w 37"/>
                  <a:gd name="T75" fmla="*/ 30 h 37"/>
                  <a:gd name="T76" fmla="*/ 22 w 37"/>
                  <a:gd name="T77" fmla="*/ 22 h 37"/>
                  <a:gd name="T78" fmla="*/ 15 w 37"/>
                  <a:gd name="T79" fmla="*/ 15 h 37"/>
                  <a:gd name="T80" fmla="*/ 22 w 37"/>
                  <a:gd name="T81" fmla="*/ 22 h 3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7"/>
                  <a:gd name="T124" fmla="*/ 0 h 37"/>
                  <a:gd name="T125" fmla="*/ 37 w 37"/>
                  <a:gd name="T126" fmla="*/ 37 h 3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144"/>
          <p:cNvGrpSpPr>
            <a:grpSpLocks/>
          </p:cNvGrpSpPr>
          <p:nvPr/>
        </p:nvGrpSpPr>
        <p:grpSpPr bwMode="auto">
          <a:xfrm>
            <a:off x="7148199" y="5506581"/>
            <a:ext cx="654630" cy="654749"/>
            <a:chOff x="0" y="0"/>
            <a:chExt cx="713233" cy="713231"/>
          </a:xfrm>
        </p:grpSpPr>
        <p:sp>
          <p:nvSpPr>
            <p:cNvPr id="33" name="Donut 33"/>
            <p:cNvSpPr>
              <a:spLocks noChangeArrowheads="1"/>
            </p:cNvSpPr>
            <p:nvPr/>
          </p:nvSpPr>
          <p:spPr bwMode="auto">
            <a:xfrm>
              <a:off x="-117" y="580"/>
              <a:ext cx="713018" cy="712887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3232"/>
                <a:gd name="T25" fmla="*/ 0 h 713232"/>
                <a:gd name="T26" fmla="*/ 713232 w 713232"/>
                <a:gd name="T27" fmla="*/ 71323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solidFill>
              <a:srgbClr val="5E85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  <p:grpSp>
          <p:nvGrpSpPr>
            <p:cNvPr id="34" name="Gruppe 66"/>
            <p:cNvGrpSpPr>
              <a:grpSpLocks/>
            </p:cNvGrpSpPr>
            <p:nvPr/>
          </p:nvGrpSpPr>
          <p:grpSpPr bwMode="auto">
            <a:xfrm>
              <a:off x="198149" y="197698"/>
              <a:ext cx="316926" cy="317844"/>
              <a:chOff x="0" y="0"/>
              <a:chExt cx="785174" cy="787473"/>
            </a:xfrm>
          </p:grpSpPr>
          <p:sp>
            <p:nvSpPr>
              <p:cNvPr id="35" name="Freeform 36"/>
              <p:cNvSpPr>
                <a:spLocks noChangeArrowheads="1"/>
              </p:cNvSpPr>
              <p:nvPr/>
            </p:nvSpPr>
            <p:spPr bwMode="auto">
              <a:xfrm>
                <a:off x="301882" y="405807"/>
                <a:ext cx="190814" cy="381664"/>
              </a:xfrm>
              <a:custGeom>
                <a:avLst/>
                <a:gdLst>
                  <a:gd name="T0" fmla="*/ 17 w 17"/>
                  <a:gd name="T1" fmla="*/ 30 h 34"/>
                  <a:gd name="T2" fmla="*/ 14 w 17"/>
                  <a:gd name="T3" fmla="*/ 34 h 34"/>
                  <a:gd name="T4" fmla="*/ 4 w 17"/>
                  <a:gd name="T5" fmla="*/ 34 h 34"/>
                  <a:gd name="T6" fmla="*/ 0 w 17"/>
                  <a:gd name="T7" fmla="*/ 30 h 34"/>
                  <a:gd name="T8" fmla="*/ 0 w 17"/>
                  <a:gd name="T9" fmla="*/ 3 h 34"/>
                  <a:gd name="T10" fmla="*/ 4 w 17"/>
                  <a:gd name="T11" fmla="*/ 0 h 34"/>
                  <a:gd name="T12" fmla="*/ 14 w 17"/>
                  <a:gd name="T13" fmla="*/ 0 h 34"/>
                  <a:gd name="T14" fmla="*/ 17 w 17"/>
                  <a:gd name="T15" fmla="*/ 3 h 34"/>
                  <a:gd name="T16" fmla="*/ 17 w 17"/>
                  <a:gd name="T17" fmla="*/ 3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"/>
                  <a:gd name="T28" fmla="*/ 0 h 34"/>
                  <a:gd name="T29" fmla="*/ 17 w 17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" h="34">
                    <a:moveTo>
                      <a:pt x="17" y="30"/>
                    </a:moveTo>
                    <a:cubicBezTo>
                      <a:pt x="17" y="32"/>
                      <a:pt x="16" y="34"/>
                      <a:pt x="14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2" y="34"/>
                      <a:pt x="0" y="32"/>
                      <a:pt x="0" y="3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7" y="1"/>
                      <a:pt x="17" y="3"/>
                    </a:cubicBezTo>
                    <a:lnTo>
                      <a:pt x="17" y="30"/>
                    </a:ln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7"/>
              <p:cNvSpPr>
                <a:spLocks noChangeArrowheads="1"/>
              </p:cNvSpPr>
              <p:nvPr/>
            </p:nvSpPr>
            <p:spPr bwMode="auto">
              <a:xfrm>
                <a:off x="594360" y="282236"/>
                <a:ext cx="190814" cy="505237"/>
              </a:xfrm>
              <a:custGeom>
                <a:avLst/>
                <a:gdLst>
                  <a:gd name="T0" fmla="*/ 17 w 17"/>
                  <a:gd name="T1" fmla="*/ 41 h 45"/>
                  <a:gd name="T2" fmla="*/ 13 w 17"/>
                  <a:gd name="T3" fmla="*/ 45 h 45"/>
                  <a:gd name="T4" fmla="*/ 3 w 17"/>
                  <a:gd name="T5" fmla="*/ 45 h 45"/>
                  <a:gd name="T6" fmla="*/ 0 w 17"/>
                  <a:gd name="T7" fmla="*/ 41 h 45"/>
                  <a:gd name="T8" fmla="*/ 0 w 17"/>
                  <a:gd name="T9" fmla="*/ 3 h 45"/>
                  <a:gd name="T10" fmla="*/ 3 w 17"/>
                  <a:gd name="T11" fmla="*/ 0 h 45"/>
                  <a:gd name="T12" fmla="*/ 13 w 17"/>
                  <a:gd name="T13" fmla="*/ 0 h 45"/>
                  <a:gd name="T14" fmla="*/ 17 w 17"/>
                  <a:gd name="T15" fmla="*/ 3 h 45"/>
                  <a:gd name="T16" fmla="*/ 17 w 17"/>
                  <a:gd name="T17" fmla="*/ 41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"/>
                  <a:gd name="T28" fmla="*/ 0 h 45"/>
                  <a:gd name="T29" fmla="*/ 17 w 17"/>
                  <a:gd name="T30" fmla="*/ 45 h 4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" h="45">
                    <a:moveTo>
                      <a:pt x="17" y="41"/>
                    </a:moveTo>
                    <a:cubicBezTo>
                      <a:pt x="17" y="43"/>
                      <a:pt x="15" y="45"/>
                      <a:pt x="13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1" y="45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1"/>
                      <a:pt x="17" y="3"/>
                    </a:cubicBezTo>
                    <a:lnTo>
                      <a:pt x="17" y="41"/>
                    </a:ln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06554" cy="787473"/>
              </a:xfrm>
              <a:custGeom>
                <a:avLst/>
                <a:gdLst>
                  <a:gd name="T0" fmla="*/ 17 w 17"/>
                  <a:gd name="T1" fmla="*/ 41 h 45"/>
                  <a:gd name="T2" fmla="*/ 13 w 17"/>
                  <a:gd name="T3" fmla="*/ 45 h 45"/>
                  <a:gd name="T4" fmla="*/ 3 w 17"/>
                  <a:gd name="T5" fmla="*/ 45 h 45"/>
                  <a:gd name="T6" fmla="*/ 0 w 17"/>
                  <a:gd name="T7" fmla="*/ 41 h 45"/>
                  <a:gd name="T8" fmla="*/ 0 w 17"/>
                  <a:gd name="T9" fmla="*/ 3 h 45"/>
                  <a:gd name="T10" fmla="*/ 3 w 17"/>
                  <a:gd name="T11" fmla="*/ 0 h 45"/>
                  <a:gd name="T12" fmla="*/ 13 w 17"/>
                  <a:gd name="T13" fmla="*/ 0 h 45"/>
                  <a:gd name="T14" fmla="*/ 17 w 17"/>
                  <a:gd name="T15" fmla="*/ 3 h 45"/>
                  <a:gd name="T16" fmla="*/ 17 w 17"/>
                  <a:gd name="T17" fmla="*/ 41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"/>
                  <a:gd name="T28" fmla="*/ 0 h 45"/>
                  <a:gd name="T29" fmla="*/ 17 w 17"/>
                  <a:gd name="T30" fmla="*/ 45 h 4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" h="45">
                    <a:moveTo>
                      <a:pt x="17" y="41"/>
                    </a:moveTo>
                    <a:cubicBezTo>
                      <a:pt x="17" y="43"/>
                      <a:pt x="15" y="45"/>
                      <a:pt x="13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1" y="45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1"/>
                      <a:pt x="17" y="3"/>
                    </a:cubicBezTo>
                    <a:lnTo>
                      <a:pt x="17" y="41"/>
                    </a:ln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35"/>
          <p:cNvGrpSpPr>
            <a:grpSpLocks/>
          </p:cNvGrpSpPr>
          <p:nvPr/>
        </p:nvGrpSpPr>
        <p:grpSpPr bwMode="auto">
          <a:xfrm>
            <a:off x="8550753" y="842507"/>
            <a:ext cx="967079" cy="969409"/>
            <a:chOff x="0" y="0"/>
            <a:chExt cx="967236" cy="969390"/>
          </a:xfrm>
        </p:grpSpPr>
        <p:sp>
          <p:nvSpPr>
            <p:cNvPr id="28" name="Donut 34"/>
            <p:cNvSpPr>
              <a:spLocks noChangeArrowheads="1"/>
            </p:cNvSpPr>
            <p:nvPr/>
          </p:nvSpPr>
          <p:spPr bwMode="auto">
            <a:xfrm>
              <a:off x="-702" y="473"/>
              <a:ext cx="968532" cy="968356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3232"/>
                <a:gd name="T25" fmla="*/ 0 h 713232"/>
                <a:gd name="T26" fmla="*/ 713232 w 713232"/>
                <a:gd name="T27" fmla="*/ 71323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solidFill>
              <a:srgbClr val="ED7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  <p:grpSp>
          <p:nvGrpSpPr>
            <p:cNvPr id="29" name="Gruppe 344"/>
            <p:cNvGrpSpPr>
              <a:grpSpLocks/>
            </p:cNvGrpSpPr>
            <p:nvPr/>
          </p:nvGrpSpPr>
          <p:grpSpPr bwMode="auto">
            <a:xfrm>
              <a:off x="338002" y="238690"/>
              <a:ext cx="291210" cy="492007"/>
              <a:chOff x="0" y="0"/>
              <a:chExt cx="263525" cy="444500"/>
            </a:xfrm>
          </p:grpSpPr>
          <p:sp>
            <p:nvSpPr>
              <p:cNvPr id="30" name="Freeform 15"/>
              <p:cNvSpPr>
                <a:spLocks noEditPoints="1" noChangeArrowheads="1"/>
              </p:cNvSpPr>
              <p:nvPr/>
            </p:nvSpPr>
            <p:spPr bwMode="auto">
              <a:xfrm>
                <a:off x="-463" y="-88"/>
                <a:ext cx="264373" cy="444598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16"/>
              <p:cNvSpPr>
                <a:spLocks noEditPoints="1" noChangeArrowheads="1"/>
              </p:cNvSpPr>
              <p:nvPr/>
            </p:nvSpPr>
            <p:spPr bwMode="auto">
              <a:xfrm>
                <a:off x="21089" y="41503"/>
                <a:ext cx="221269" cy="361415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17"/>
              <p:cNvSpPr>
                <a:spLocks noChangeArrowheads="1"/>
              </p:cNvSpPr>
              <p:nvPr/>
            </p:nvSpPr>
            <p:spPr bwMode="auto">
              <a:xfrm>
                <a:off x="57009" y="150501"/>
                <a:ext cx="149428" cy="252417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" name="Group 131"/>
          <p:cNvGrpSpPr>
            <a:grpSpLocks/>
          </p:cNvGrpSpPr>
          <p:nvPr/>
        </p:nvGrpSpPr>
        <p:grpSpPr bwMode="auto">
          <a:xfrm>
            <a:off x="5837767" y="1223448"/>
            <a:ext cx="761468" cy="761607"/>
            <a:chOff x="0" y="0"/>
            <a:chExt cx="713232" cy="713232"/>
          </a:xfrm>
        </p:grpSpPr>
        <p:sp>
          <p:nvSpPr>
            <p:cNvPr id="26" name="Donut 12"/>
            <p:cNvSpPr>
              <a:spLocks noChangeArrowheads="1"/>
            </p:cNvSpPr>
            <p:nvPr/>
          </p:nvSpPr>
          <p:spPr bwMode="auto">
            <a:xfrm flipV="1">
              <a:off x="-119" y="173"/>
              <a:ext cx="713017" cy="712887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3232"/>
                <a:gd name="T25" fmla="*/ 0 h 713232"/>
                <a:gd name="T26" fmla="*/ 713232 w 713232"/>
                <a:gd name="T27" fmla="*/ 71323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solidFill>
              <a:srgbClr val="5E85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  <p:sp>
          <p:nvSpPr>
            <p:cNvPr id="27" name="Freeform 41"/>
            <p:cNvSpPr>
              <a:spLocks noEditPoints="1" noChangeArrowheads="1"/>
            </p:cNvSpPr>
            <p:nvPr/>
          </p:nvSpPr>
          <p:spPr bwMode="auto">
            <a:xfrm>
              <a:off x="183697" y="201514"/>
              <a:ext cx="345387" cy="310205"/>
            </a:xfrm>
            <a:custGeom>
              <a:avLst/>
              <a:gdLst>
                <a:gd name="T0" fmla="*/ 2147483647 w 67"/>
                <a:gd name="T1" fmla="*/ 124018912 h 60"/>
                <a:gd name="T2" fmla="*/ 2147483647 w 67"/>
                <a:gd name="T3" fmla="*/ 0 h 60"/>
                <a:gd name="T4" fmla="*/ 2147483647 w 67"/>
                <a:gd name="T5" fmla="*/ 0 h 60"/>
                <a:gd name="T6" fmla="*/ 2147483647 w 67"/>
                <a:gd name="T7" fmla="*/ 124018912 h 60"/>
                <a:gd name="T8" fmla="*/ 2147483647 w 67"/>
                <a:gd name="T9" fmla="*/ 310059138 h 60"/>
                <a:gd name="T10" fmla="*/ 2147483647 w 67"/>
                <a:gd name="T11" fmla="*/ 868156039 h 60"/>
                <a:gd name="T12" fmla="*/ 2147483647 w 67"/>
                <a:gd name="T13" fmla="*/ 124018912 h 60"/>
                <a:gd name="T14" fmla="*/ 2147483647 w 67"/>
                <a:gd name="T15" fmla="*/ 1922344337 h 60"/>
                <a:gd name="T16" fmla="*/ 2147483647 w 67"/>
                <a:gd name="T17" fmla="*/ 124018912 h 60"/>
                <a:gd name="T18" fmla="*/ 1902898002 w 67"/>
                <a:gd name="T19" fmla="*/ 124018912 h 60"/>
                <a:gd name="T20" fmla="*/ 122771150 w 67"/>
                <a:gd name="T21" fmla="*/ 1922344337 h 60"/>
                <a:gd name="T22" fmla="*/ 122771150 w 67"/>
                <a:gd name="T23" fmla="*/ 2147483647 h 60"/>
                <a:gd name="T24" fmla="*/ 245534466 w 67"/>
                <a:gd name="T25" fmla="*/ 2147483647 h 60"/>
                <a:gd name="T26" fmla="*/ 429691207 w 67"/>
                <a:gd name="T27" fmla="*/ 2147483647 h 60"/>
                <a:gd name="T28" fmla="*/ 2087055172 w 67"/>
                <a:gd name="T29" fmla="*/ 558097024 h 60"/>
                <a:gd name="T30" fmla="*/ 2147483647 w 67"/>
                <a:gd name="T31" fmla="*/ 2147483647 h 60"/>
                <a:gd name="T32" fmla="*/ 2147483647 w 67"/>
                <a:gd name="T33" fmla="*/ 2147483647 h 60"/>
                <a:gd name="T34" fmla="*/ 2147483647 w 67"/>
                <a:gd name="T35" fmla="*/ 1922344337 h 60"/>
                <a:gd name="T36" fmla="*/ 552454614 w 67"/>
                <a:gd name="T37" fmla="*/ 2147483647 h 60"/>
                <a:gd name="T38" fmla="*/ 552454614 w 67"/>
                <a:gd name="T39" fmla="*/ 2147483647 h 60"/>
                <a:gd name="T40" fmla="*/ 797989019 w 67"/>
                <a:gd name="T41" fmla="*/ 2147483647 h 60"/>
                <a:gd name="T42" fmla="*/ 1718749157 w 67"/>
                <a:gd name="T43" fmla="*/ 2147483647 h 60"/>
                <a:gd name="T44" fmla="*/ 1718749157 w 67"/>
                <a:gd name="T45" fmla="*/ 2147483647 h 60"/>
                <a:gd name="T46" fmla="*/ 1780134717 w 67"/>
                <a:gd name="T47" fmla="*/ 2147483647 h 60"/>
                <a:gd name="T48" fmla="*/ 2147483647 w 67"/>
                <a:gd name="T49" fmla="*/ 2147483647 h 60"/>
                <a:gd name="T50" fmla="*/ 2147483647 w 67"/>
                <a:gd name="T51" fmla="*/ 2147483647 h 60"/>
                <a:gd name="T52" fmla="*/ 2147483647 w 67"/>
                <a:gd name="T53" fmla="*/ 2147483647 h 60"/>
                <a:gd name="T54" fmla="*/ 2147483647 w 67"/>
                <a:gd name="T55" fmla="*/ 2147483647 h 60"/>
                <a:gd name="T56" fmla="*/ 2147483647 w 67"/>
                <a:gd name="T57" fmla="*/ 2147483647 h 60"/>
                <a:gd name="T58" fmla="*/ 2147483647 w 67"/>
                <a:gd name="T59" fmla="*/ 2147483647 h 60"/>
                <a:gd name="T60" fmla="*/ 2087055172 w 67"/>
                <a:gd name="T61" fmla="*/ 806142661 h 60"/>
                <a:gd name="T62" fmla="*/ 552454614 w 67"/>
                <a:gd name="T63" fmla="*/ 2147483647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7"/>
                <a:gd name="T97" fmla="*/ 0 h 60"/>
                <a:gd name="T98" fmla="*/ 67 w 67"/>
                <a:gd name="T99" fmla="*/ 60 h 6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7B7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32"/>
          <p:cNvGrpSpPr>
            <a:grpSpLocks/>
          </p:cNvGrpSpPr>
          <p:nvPr/>
        </p:nvGrpSpPr>
        <p:grpSpPr bwMode="auto">
          <a:xfrm>
            <a:off x="10090588" y="2119577"/>
            <a:ext cx="785872" cy="787765"/>
            <a:chOff x="0" y="0"/>
            <a:chExt cx="713233" cy="713232"/>
          </a:xfrm>
        </p:grpSpPr>
        <p:sp>
          <p:nvSpPr>
            <p:cNvPr id="24" name="Donut 13"/>
            <p:cNvSpPr>
              <a:spLocks noChangeArrowheads="1"/>
            </p:cNvSpPr>
            <p:nvPr/>
          </p:nvSpPr>
          <p:spPr bwMode="auto">
            <a:xfrm flipV="1">
              <a:off x="-516" y="-347"/>
              <a:ext cx="714189" cy="713640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3232"/>
                <a:gd name="T25" fmla="*/ 0 h 713232"/>
                <a:gd name="T26" fmla="*/ 713232 w 713232"/>
                <a:gd name="T27" fmla="*/ 71323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solidFill>
              <a:srgbClr val="5E85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  <p:sp>
          <p:nvSpPr>
            <p:cNvPr id="25" name="Freeform 41"/>
            <p:cNvSpPr>
              <a:spLocks noEditPoints="1" noChangeArrowheads="1"/>
            </p:cNvSpPr>
            <p:nvPr/>
          </p:nvSpPr>
          <p:spPr bwMode="auto">
            <a:xfrm>
              <a:off x="180958" y="215731"/>
              <a:ext cx="351240" cy="281484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33"/>
          <p:cNvGrpSpPr>
            <a:grpSpLocks/>
          </p:cNvGrpSpPr>
          <p:nvPr/>
        </p:nvGrpSpPr>
        <p:grpSpPr bwMode="auto">
          <a:xfrm>
            <a:off x="5277441" y="3986778"/>
            <a:ext cx="1071022" cy="1071215"/>
            <a:chOff x="0" y="0"/>
            <a:chExt cx="713232" cy="713232"/>
          </a:xfrm>
        </p:grpSpPr>
        <p:sp>
          <p:nvSpPr>
            <p:cNvPr id="22" name="Donut 14"/>
            <p:cNvSpPr>
              <a:spLocks noChangeArrowheads="1"/>
            </p:cNvSpPr>
            <p:nvPr/>
          </p:nvSpPr>
          <p:spPr bwMode="auto">
            <a:xfrm flipV="1">
              <a:off x="215" y="-82"/>
              <a:ext cx="713017" cy="712888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3232"/>
                <a:gd name="T25" fmla="*/ 0 h 713232"/>
                <a:gd name="T26" fmla="*/ 713232 w 713232"/>
                <a:gd name="T27" fmla="*/ 71323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solidFill>
              <a:srgbClr val="5E85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  <p:sp>
          <p:nvSpPr>
            <p:cNvPr id="23" name="Freeform 17"/>
            <p:cNvSpPr>
              <a:spLocks noEditPoints="1" noChangeArrowheads="1"/>
            </p:cNvSpPr>
            <p:nvPr/>
          </p:nvSpPr>
          <p:spPr bwMode="auto">
            <a:xfrm>
              <a:off x="208618" y="183701"/>
              <a:ext cx="296212" cy="345323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endParaRPr>
            </a:p>
          </p:txBody>
        </p:sp>
      </p:grpSp>
      <p:sp>
        <p:nvSpPr>
          <p:cNvPr id="42" name="矩形 66"/>
          <p:cNvSpPr>
            <a:spLocks noChangeArrowheads="1"/>
          </p:cNvSpPr>
          <p:nvPr/>
        </p:nvSpPr>
        <p:spPr bwMode="auto">
          <a:xfrm>
            <a:off x="1098932" y="3436938"/>
            <a:ext cx="3067050" cy="37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3" name="文本框 67"/>
          <p:cNvSpPr>
            <a:spLocks noChangeArrowheads="1"/>
          </p:cNvSpPr>
          <p:nvPr/>
        </p:nvSpPr>
        <p:spPr bwMode="auto">
          <a:xfrm>
            <a:off x="108557" y="1974851"/>
            <a:ext cx="602441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Ehtimollar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nazariyasi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matematik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statistikada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odatda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regressiya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deb (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Y(</a:t>
            </a:r>
            <a:r>
              <a:rPr lang="en-US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ko‘rsatkichning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o‘rtacha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qiymati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miqdorga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necha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miqdorlar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bog‘liqligi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ataladi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837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4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4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4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4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4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4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8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4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4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4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2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4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4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4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6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4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4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4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4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4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4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40"/>
                            </p:stCondLst>
                            <p:childTnLst>
                              <p:par>
                                <p:cTn id="52" presetID="1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 rot="2968493">
            <a:off x="9853596" y="-14606"/>
            <a:ext cx="2339331" cy="27619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175BE"/>
              </a:solidFill>
            </a:endParaRPr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1359374375"/>
              </p:ext>
            </p:extLst>
          </p:nvPr>
        </p:nvGraphicFramePr>
        <p:xfrm>
          <a:off x="1417609" y="-90608"/>
          <a:ext cx="7387772" cy="3675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组合 7"/>
          <p:cNvGrpSpPr/>
          <p:nvPr/>
        </p:nvGrpSpPr>
        <p:grpSpPr>
          <a:xfrm>
            <a:off x="108557" y="337632"/>
            <a:ext cx="5002938" cy="422275"/>
            <a:chOff x="198764" y="258545"/>
            <a:chExt cx="6669039" cy="563491"/>
          </a:xfrm>
        </p:grpSpPr>
        <p:grpSp>
          <p:nvGrpSpPr>
            <p:cNvPr id="6" name="组合 5"/>
            <p:cNvGrpSpPr/>
            <p:nvPr/>
          </p:nvGrpSpPr>
          <p:grpSpPr>
            <a:xfrm>
              <a:off x="198764" y="258545"/>
              <a:ext cx="700083" cy="563491"/>
              <a:chOff x="5075564" y="2933562"/>
              <a:chExt cx="2860947" cy="2302753"/>
            </a:xfrm>
          </p:grpSpPr>
          <p:sp>
            <p:nvSpPr>
              <p:cNvPr id="8" name="等腰三角形 7"/>
              <p:cNvSpPr/>
              <p:nvPr/>
            </p:nvSpPr>
            <p:spPr>
              <a:xfrm rot="10800000">
                <a:off x="5075564" y="2933562"/>
                <a:ext cx="2671190" cy="2302750"/>
              </a:xfrm>
              <a:prstGeom prst="triangle">
                <a:avLst/>
              </a:prstGeom>
              <a:solidFill>
                <a:srgbClr val="0039B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等腰三角形 8"/>
              <p:cNvSpPr/>
              <p:nvPr/>
            </p:nvSpPr>
            <p:spPr>
              <a:xfrm rot="10800000">
                <a:off x="6233228" y="3767967"/>
                <a:ext cx="1703283" cy="1468348"/>
              </a:xfrm>
              <a:prstGeom prst="triangle">
                <a:avLst/>
              </a:prstGeom>
              <a:solidFill>
                <a:srgbClr val="F37D2A">
                  <a:alpha val="68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88289" y="300222"/>
              <a:ext cx="5879514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90971" y="3442575"/>
            <a:ext cx="1012257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Juft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regressiya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o‘zgaruvchining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o‘rtacha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qiymatibir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erkli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o‘zgaruvchi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bog‘liqligini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ifodalaydigan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</a:t>
            </a:r>
          </a:p>
          <a:p>
            <a:pPr algn="ctr"/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yerda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bog‘liq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o‘zgaruvchi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natijaviy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ko‘rsatkich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bog‘liq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bo‘lmagan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o‘zgaruvchi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belgi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omili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zh-CN" sz="32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9933406" y="4719847"/>
            <a:ext cx="1762125" cy="1897062"/>
            <a:chOff x="7355" y="5913"/>
            <a:chExt cx="2775" cy="2987"/>
          </a:xfrm>
          <a:solidFill>
            <a:srgbClr val="002060"/>
          </a:solidFill>
        </p:grpSpPr>
        <p:sp>
          <p:nvSpPr>
            <p:cNvPr id="26" name="Freeform 15"/>
            <p:cNvSpPr>
              <a:spLocks noEditPoints="1"/>
            </p:cNvSpPr>
            <p:nvPr/>
          </p:nvSpPr>
          <p:spPr bwMode="auto">
            <a:xfrm rot="20342882">
              <a:off x="7355" y="5913"/>
              <a:ext cx="2555" cy="2215"/>
            </a:xfrm>
            <a:custGeom>
              <a:avLst/>
              <a:gdLst/>
              <a:ahLst/>
              <a:cxnLst>
                <a:cxn ang="0">
                  <a:pos x="703" y="973"/>
                </a:cxn>
                <a:cxn ang="0">
                  <a:pos x="0" y="591"/>
                </a:cxn>
                <a:cxn ang="0">
                  <a:pos x="443" y="0"/>
                </a:cxn>
                <a:cxn ang="0">
                  <a:pos x="1123" y="296"/>
                </a:cxn>
                <a:cxn ang="0">
                  <a:pos x="703" y="973"/>
                </a:cxn>
                <a:cxn ang="0">
                  <a:pos x="505" y="230"/>
                </a:cxn>
                <a:cxn ang="0">
                  <a:pos x="505" y="230"/>
                </a:cxn>
                <a:cxn ang="0">
                  <a:pos x="505" y="230"/>
                </a:cxn>
                <a:cxn ang="0">
                  <a:pos x="505" y="230"/>
                </a:cxn>
                <a:cxn ang="0">
                  <a:pos x="538" y="246"/>
                </a:cxn>
                <a:cxn ang="0">
                  <a:pos x="538" y="246"/>
                </a:cxn>
                <a:cxn ang="0">
                  <a:pos x="538" y="246"/>
                </a:cxn>
                <a:cxn ang="0">
                  <a:pos x="538" y="246"/>
                </a:cxn>
              </a:cxnLst>
              <a:rect l="0" t="0" r="r" b="b"/>
              <a:pathLst>
                <a:path w="1123" h="973">
                  <a:moveTo>
                    <a:pt x="703" y="973"/>
                  </a:moveTo>
                  <a:lnTo>
                    <a:pt x="0" y="591"/>
                  </a:lnTo>
                  <a:lnTo>
                    <a:pt x="443" y="0"/>
                  </a:lnTo>
                  <a:lnTo>
                    <a:pt x="1123" y="296"/>
                  </a:lnTo>
                  <a:lnTo>
                    <a:pt x="703" y="973"/>
                  </a:lnTo>
                  <a:close/>
                  <a:moveTo>
                    <a:pt x="505" y="230"/>
                  </a:moveTo>
                  <a:lnTo>
                    <a:pt x="505" y="230"/>
                  </a:lnTo>
                  <a:lnTo>
                    <a:pt x="505" y="230"/>
                  </a:lnTo>
                  <a:lnTo>
                    <a:pt x="505" y="230"/>
                  </a:lnTo>
                  <a:close/>
                  <a:moveTo>
                    <a:pt x="538" y="246"/>
                  </a:moveTo>
                  <a:lnTo>
                    <a:pt x="538" y="246"/>
                  </a:lnTo>
                  <a:lnTo>
                    <a:pt x="538" y="246"/>
                  </a:lnTo>
                  <a:lnTo>
                    <a:pt x="538" y="246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>
                <a:solidFill>
                  <a:prstClr val="white"/>
                </a:solidFill>
                <a:ea typeface="微软雅黑" pitchFamily="34" charset="-122"/>
              </a:endParaRPr>
            </a:p>
          </p:txBody>
        </p:sp>
        <p:sp>
          <p:nvSpPr>
            <p:cNvPr id="27" name="Freeform 16"/>
            <p:cNvSpPr/>
            <p:nvPr/>
          </p:nvSpPr>
          <p:spPr bwMode="auto">
            <a:xfrm rot="20342882">
              <a:off x="9148" y="6250"/>
              <a:ext cx="982" cy="2242"/>
            </a:xfrm>
            <a:custGeom>
              <a:avLst/>
              <a:gdLst/>
              <a:ahLst/>
              <a:cxnLst>
                <a:cxn ang="0">
                  <a:pos x="80" y="986"/>
                </a:cxn>
                <a:cxn ang="0">
                  <a:pos x="0" y="677"/>
                </a:cxn>
                <a:cxn ang="0">
                  <a:pos x="420" y="0"/>
                </a:cxn>
                <a:cxn ang="0">
                  <a:pos x="432" y="383"/>
                </a:cxn>
                <a:cxn ang="0">
                  <a:pos x="80" y="986"/>
                </a:cxn>
              </a:cxnLst>
              <a:rect l="0" t="0" r="r" b="b"/>
              <a:pathLst>
                <a:path w="432" h="986">
                  <a:moveTo>
                    <a:pt x="80" y="986"/>
                  </a:moveTo>
                  <a:lnTo>
                    <a:pt x="0" y="677"/>
                  </a:lnTo>
                  <a:lnTo>
                    <a:pt x="420" y="0"/>
                  </a:lnTo>
                  <a:lnTo>
                    <a:pt x="432" y="383"/>
                  </a:lnTo>
                  <a:lnTo>
                    <a:pt x="80" y="986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>
                <a:solidFill>
                  <a:prstClr val="white"/>
                </a:solidFill>
                <a:ea typeface="微软雅黑" pitchFamily="34" charset="-122"/>
              </a:endParaRPr>
            </a:p>
          </p:txBody>
        </p:sp>
        <p:sp>
          <p:nvSpPr>
            <p:cNvPr id="28" name="Freeform 17"/>
            <p:cNvSpPr/>
            <p:nvPr/>
          </p:nvSpPr>
          <p:spPr bwMode="auto">
            <a:xfrm rot="20342882">
              <a:off x="7745" y="7328"/>
              <a:ext cx="1783" cy="1572"/>
            </a:xfrm>
            <a:custGeom>
              <a:avLst/>
              <a:gdLst/>
              <a:ahLst/>
              <a:cxnLst>
                <a:cxn ang="0">
                  <a:pos x="783" y="691"/>
                </a:cxn>
                <a:cxn ang="0">
                  <a:pos x="180" y="34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03" y="382"/>
                </a:cxn>
                <a:cxn ang="0">
                  <a:pos x="783" y="691"/>
                </a:cxn>
              </a:cxnLst>
              <a:rect l="0" t="0" r="r" b="b"/>
              <a:pathLst>
                <a:path w="783" h="691">
                  <a:moveTo>
                    <a:pt x="783" y="691"/>
                  </a:moveTo>
                  <a:lnTo>
                    <a:pt x="180" y="341"/>
                  </a:lnTo>
                  <a:lnTo>
                    <a:pt x="0" y="0"/>
                  </a:lnTo>
                  <a:lnTo>
                    <a:pt x="0" y="0"/>
                  </a:lnTo>
                  <a:lnTo>
                    <a:pt x="703" y="382"/>
                  </a:lnTo>
                  <a:lnTo>
                    <a:pt x="783" y="691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>
                <a:solidFill>
                  <a:prstClr val="white"/>
                </a:solidFill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084942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259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Graphic spid="4" grpId="0">
        <p:bldAsOne/>
      </p:bldGraphic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6001874"/>
              </p:ext>
            </p:extLst>
          </p:nvPr>
        </p:nvGraphicFramePr>
        <p:xfrm>
          <a:off x="5264331" y="0"/>
          <a:ext cx="6927669" cy="3252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368320"/>
              </p:ext>
            </p:extLst>
          </p:nvPr>
        </p:nvGraphicFramePr>
        <p:xfrm>
          <a:off x="263436" y="1567549"/>
          <a:ext cx="4650376" cy="5290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2594">
                  <a:extLst>
                    <a:ext uri="{9D8B030D-6E8A-4147-A177-3AD203B41FA5}">
                      <a16:colId xmlns:a16="http://schemas.microsoft.com/office/drawing/2014/main" val="145038637"/>
                    </a:ext>
                  </a:extLst>
                </a:gridCol>
                <a:gridCol w="1162594">
                  <a:extLst>
                    <a:ext uri="{9D8B030D-6E8A-4147-A177-3AD203B41FA5}">
                      <a16:colId xmlns:a16="http://schemas.microsoft.com/office/drawing/2014/main" val="1903341844"/>
                    </a:ext>
                  </a:extLst>
                </a:gridCol>
                <a:gridCol w="1162594">
                  <a:extLst>
                    <a:ext uri="{9D8B030D-6E8A-4147-A177-3AD203B41FA5}">
                      <a16:colId xmlns:a16="http://schemas.microsoft.com/office/drawing/2014/main" val="1198745272"/>
                    </a:ext>
                  </a:extLst>
                </a:gridCol>
                <a:gridCol w="1162594">
                  <a:extLst>
                    <a:ext uri="{9D8B030D-6E8A-4147-A177-3AD203B41FA5}">
                      <a16:colId xmlns:a16="http://schemas.microsoft.com/office/drawing/2014/main" val="3412014911"/>
                    </a:ext>
                  </a:extLst>
                </a:gridCol>
              </a:tblGrid>
              <a:tr h="480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t/r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869507"/>
                  </a:ext>
                </a:extLst>
              </a:tr>
              <a:tr h="480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5736445"/>
                  </a:ext>
                </a:extLst>
              </a:tr>
              <a:tr h="480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810036"/>
                  </a:ext>
                </a:extLst>
              </a:tr>
              <a:tr h="480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4634471"/>
                  </a:ext>
                </a:extLst>
              </a:tr>
              <a:tr h="480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8057684"/>
                  </a:ext>
                </a:extLst>
              </a:tr>
              <a:tr h="480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1520405"/>
                  </a:ext>
                </a:extLst>
              </a:tr>
              <a:tr h="480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291540"/>
                  </a:ext>
                </a:extLst>
              </a:tr>
              <a:tr h="480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0603454"/>
                  </a:ext>
                </a:extLst>
              </a:tr>
              <a:tr h="480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0806606"/>
                  </a:ext>
                </a:extLst>
              </a:tr>
              <a:tr h="480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7382732"/>
                  </a:ext>
                </a:extLst>
              </a:tr>
              <a:tr h="480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1488823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130369"/>
            <a:ext cx="5290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Narx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o’zgarishining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talab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taklif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miqdoriga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tasiri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regression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taxlil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7601578"/>
              </p:ext>
            </p:extLst>
          </p:nvPr>
        </p:nvGraphicFramePr>
        <p:xfrm>
          <a:off x="5168538" y="3252650"/>
          <a:ext cx="7023462" cy="3605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20001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" y="45941"/>
            <a:ext cx="667512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MISOL: 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JADVALDAGI MA’LUMOTLARGA  ASOSAN KORRELYATSION VA REGRESSION TAXLIL O’TKAZILSIN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327265"/>
              </p:ext>
            </p:extLst>
          </p:nvPr>
        </p:nvGraphicFramePr>
        <p:xfrm>
          <a:off x="6448994" y="-6"/>
          <a:ext cx="5743006" cy="68580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2461">
                  <a:extLst>
                    <a:ext uri="{9D8B030D-6E8A-4147-A177-3AD203B41FA5}">
                      <a16:colId xmlns:a16="http://schemas.microsoft.com/office/drawing/2014/main" val="2345997698"/>
                    </a:ext>
                  </a:extLst>
                </a:gridCol>
                <a:gridCol w="1409135">
                  <a:extLst>
                    <a:ext uri="{9D8B030D-6E8A-4147-A177-3AD203B41FA5}">
                      <a16:colId xmlns:a16="http://schemas.microsoft.com/office/drawing/2014/main" val="4061508436"/>
                    </a:ext>
                  </a:extLst>
                </a:gridCol>
                <a:gridCol w="1528127">
                  <a:extLst>
                    <a:ext uri="{9D8B030D-6E8A-4147-A177-3AD203B41FA5}">
                      <a16:colId xmlns:a16="http://schemas.microsoft.com/office/drawing/2014/main" val="1789833786"/>
                    </a:ext>
                  </a:extLst>
                </a:gridCol>
                <a:gridCol w="1603283">
                  <a:extLst>
                    <a:ext uri="{9D8B030D-6E8A-4147-A177-3AD203B41FA5}">
                      <a16:colId xmlns:a16="http://schemas.microsoft.com/office/drawing/2014/main" val="1706920494"/>
                    </a:ext>
                  </a:extLst>
                </a:gridCol>
              </a:tblGrid>
              <a:tr h="10496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yillar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kuzatuv</a:t>
                      </a:r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soni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kam taminlanganlik indeksi (y)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axolining</a:t>
                      </a:r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o'rtacha</a:t>
                      </a:r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daromadlari</a:t>
                      </a:r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(x)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971928"/>
                  </a:ext>
                </a:extLst>
              </a:tr>
              <a:tr h="4219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2005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349,6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8172290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449,9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2643931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592,1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014666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782,5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6240907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1031,2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380272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2038,7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162806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2729,9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91868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3267,8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756656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3902,7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3135813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4472,0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364307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5127,5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387588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5887,9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724273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6681,4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316269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7767,0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848394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9509,6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500612"/>
                  </a:ext>
                </a:extLst>
              </a:tr>
              <a:tr h="359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10734,3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1" marR="7011" marT="70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477622"/>
                  </a:ext>
                </a:extLst>
              </a:tr>
            </a:tbl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837395"/>
              </p:ext>
            </p:extLst>
          </p:nvPr>
        </p:nvGraphicFramePr>
        <p:xfrm>
          <a:off x="0" y="1861823"/>
          <a:ext cx="6448994" cy="4950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521887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74</TotalTime>
  <Words>373</Words>
  <Application>Microsoft Office PowerPoint</Application>
  <PresentationFormat>Широкоэкранный</PresentationFormat>
  <Paragraphs>195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微软雅黑</vt:lpstr>
      <vt:lpstr>MS PGothic</vt:lpstr>
      <vt:lpstr>宋体</vt:lpstr>
      <vt:lpstr>Arial</vt:lpstr>
      <vt:lpstr>Calibri</vt:lpstr>
      <vt:lpstr>等线</vt:lpstr>
      <vt:lpstr>Gill Sans MT</vt:lpstr>
      <vt:lpstr>Impact</vt:lpstr>
      <vt:lpstr>Times New Roman</vt:lpstr>
      <vt:lpstr>Gallery</vt:lpstr>
      <vt:lpstr>Главное мероприятие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JAVDODBEK</dc:creator>
  <cp:lastModifiedBy>JAVDODBEK</cp:lastModifiedBy>
  <cp:revision>11</cp:revision>
  <dcterms:created xsi:type="dcterms:W3CDTF">2023-02-15T15:26:53Z</dcterms:created>
  <dcterms:modified xsi:type="dcterms:W3CDTF">2023-02-21T03:27:39Z</dcterms:modified>
</cp:coreProperties>
</file>