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3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  <p:sldMasterId id="2147483972" r:id="rId2"/>
    <p:sldMasterId id="2147483996" r:id="rId3"/>
    <p:sldMasterId id="2147484008" r:id="rId4"/>
    <p:sldMasterId id="2147484020" r:id="rId5"/>
    <p:sldMasterId id="2147484068" r:id="rId6"/>
    <p:sldMasterId id="2147484104" r:id="rId7"/>
    <p:sldMasterId id="2147484116" r:id="rId8"/>
    <p:sldMasterId id="2147484128" r:id="rId9"/>
    <p:sldMasterId id="2147484164" r:id="rId10"/>
    <p:sldMasterId id="2147484176" r:id="rId11"/>
    <p:sldMasterId id="2147484224" r:id="rId12"/>
    <p:sldMasterId id="2147484236" r:id="rId13"/>
    <p:sldMasterId id="2147484248" r:id="rId14"/>
    <p:sldMasterId id="2147484260" r:id="rId15"/>
    <p:sldMasterId id="2147484320" r:id="rId16"/>
  </p:sldMasterIdLst>
  <p:notesMasterIdLst>
    <p:notesMasterId r:id="rId65"/>
  </p:notesMasterIdLst>
  <p:handoutMasterIdLst>
    <p:handoutMasterId r:id="rId66"/>
  </p:handoutMasterIdLst>
  <p:sldIdLst>
    <p:sldId id="315" r:id="rId17"/>
    <p:sldId id="256" r:id="rId18"/>
    <p:sldId id="258" r:id="rId19"/>
    <p:sldId id="263" r:id="rId20"/>
    <p:sldId id="260" r:id="rId21"/>
    <p:sldId id="262" r:id="rId22"/>
    <p:sldId id="284" r:id="rId23"/>
    <p:sldId id="316" r:id="rId24"/>
    <p:sldId id="292" r:id="rId25"/>
    <p:sldId id="293" r:id="rId26"/>
    <p:sldId id="294" r:id="rId27"/>
    <p:sldId id="297" r:id="rId28"/>
    <p:sldId id="298" r:id="rId29"/>
    <p:sldId id="299" r:id="rId30"/>
    <p:sldId id="285" r:id="rId31"/>
    <p:sldId id="261" r:id="rId32"/>
    <p:sldId id="265" r:id="rId33"/>
    <p:sldId id="286" r:id="rId34"/>
    <p:sldId id="281" r:id="rId35"/>
    <p:sldId id="282" r:id="rId36"/>
    <p:sldId id="283" r:id="rId37"/>
    <p:sldId id="274" r:id="rId38"/>
    <p:sldId id="269" r:id="rId39"/>
    <p:sldId id="287" r:id="rId40"/>
    <p:sldId id="291" r:id="rId41"/>
    <p:sldId id="270" r:id="rId42"/>
    <p:sldId id="277" r:id="rId43"/>
    <p:sldId id="278" r:id="rId44"/>
    <p:sldId id="271" r:id="rId45"/>
    <p:sldId id="296" r:id="rId46"/>
    <p:sldId id="295" r:id="rId47"/>
    <p:sldId id="279" r:id="rId48"/>
    <p:sldId id="280" r:id="rId49"/>
    <p:sldId id="273" r:id="rId50"/>
    <p:sldId id="300" r:id="rId51"/>
    <p:sldId id="301" r:id="rId52"/>
    <p:sldId id="302" r:id="rId53"/>
    <p:sldId id="308" r:id="rId54"/>
    <p:sldId id="304" r:id="rId55"/>
    <p:sldId id="310" r:id="rId56"/>
    <p:sldId id="309" r:id="rId57"/>
    <p:sldId id="307" r:id="rId58"/>
    <p:sldId id="311" r:id="rId59"/>
    <p:sldId id="303" r:id="rId60"/>
    <p:sldId id="312" r:id="rId61"/>
    <p:sldId id="313" r:id="rId62"/>
    <p:sldId id="314" r:id="rId63"/>
    <p:sldId id="305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ED8DC"/>
    <a:srgbClr val="2339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70" d="100"/>
          <a:sy n="70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63" Type="http://schemas.openxmlformats.org/officeDocument/2006/relationships/slide" Target="slides/slide47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61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presProps" Target="presProps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8552C9-DB03-4796-B3DB-F5057577C0AB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B819B8-CC7C-4313-A44B-446C46E4BCEA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5-сон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БҲМСга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мувофиқ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асосий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воситалар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бўйича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амортизация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суммаси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қуйидаги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усуллардан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бирини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қўллаш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йўли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ҳисобланиши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мумкин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: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492A9AE-855D-4F88-9C22-F6388732457A}" type="parTrans" cxnId="{DE8E0BA4-2872-4809-B23C-FD57BFBC09A0}">
      <dgm:prSet/>
      <dgm:spPr/>
      <dgm:t>
        <a:bodyPr/>
        <a:lstStyle/>
        <a:p>
          <a:endParaRPr lang="ru-RU"/>
        </a:p>
      </dgm:t>
    </dgm:pt>
    <dgm:pt modelId="{BFFB34B2-31A6-452E-9FFB-C6257D488752}" type="sibTrans" cxnId="{DE8E0BA4-2872-4809-B23C-FD57BFBC09A0}">
      <dgm:prSet/>
      <dgm:spPr/>
      <dgm:t>
        <a:bodyPr/>
        <a:lstStyle/>
        <a:p>
          <a:endParaRPr lang="ru-RU"/>
        </a:p>
      </dgm:t>
    </dgm:pt>
    <dgm:pt modelId="{ED29D7B9-653F-463A-9CE4-B94BAB68E289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икки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каррали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амортизация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меёри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камайиб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борувчи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қолдиқ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усули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6E7A812-77C0-45DF-BDF1-319F9245AFDB}" type="parTrans" cxnId="{23FB95DB-7FF0-4082-AA68-9EC640ED0943}">
      <dgm:prSet/>
      <dgm:spPr>
        <a:solidFill>
          <a:srgbClr val="002060"/>
        </a:solidFill>
        <a:ln>
          <a:solidFill>
            <a:srgbClr val="00B050"/>
          </a:solidFill>
        </a:ln>
      </dgm:spPr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EEBFC35-88C6-4A9B-A7BF-73EC5DFDC4A7}" type="sibTrans" cxnId="{23FB95DB-7FF0-4082-AA68-9EC640ED0943}">
      <dgm:prSet/>
      <dgm:spPr/>
      <dgm:t>
        <a:bodyPr/>
        <a:lstStyle/>
        <a:p>
          <a:endParaRPr lang="ru-RU"/>
        </a:p>
      </dgm:t>
    </dgm:pt>
    <dgm:pt modelId="{7493DB81-1843-4F6B-B2F2-191622A0622A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амортизацияни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бажарилган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ишлар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ҳажмига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мутаносиб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равишда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ҳисоблаш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чиқариш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усули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);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6A58026-319B-44DE-97F6-E6FA413753D6}" type="parTrans" cxnId="{09F129E6-EBEE-43D5-B7E9-D0603FC6C6AA}">
      <dgm:prSet/>
      <dgm:spPr>
        <a:solidFill>
          <a:srgbClr val="002060"/>
        </a:solidFill>
        <a:ln>
          <a:solidFill>
            <a:srgbClr val="00B050"/>
          </a:solidFill>
        </a:ln>
      </dgm:spPr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0B43948-C377-4C45-BF7C-9506151F61DE}" type="sibTrans" cxnId="{09F129E6-EBEE-43D5-B7E9-D0603FC6C6AA}">
      <dgm:prSet/>
      <dgm:spPr/>
      <dgm:t>
        <a:bodyPr/>
        <a:lstStyle/>
        <a:p>
          <a:endParaRPr lang="ru-RU"/>
        </a:p>
      </dgm:t>
    </dgm:pt>
    <dgm:pt modelId="{1E76A81F-4A4D-4CA3-BC9D-CE7811F83231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амортизацияни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бир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текисда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тўғри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чизиқли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ҳисоблаш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9F63160-BBA1-4948-9F69-1C5E367C8920}" type="sibTrans" cxnId="{BDCDBAA8-5C91-4FD7-9DF2-935F86BA018A}">
      <dgm:prSet/>
      <dgm:spPr/>
      <dgm:t>
        <a:bodyPr/>
        <a:lstStyle/>
        <a:p>
          <a:endParaRPr lang="ru-RU"/>
        </a:p>
      </dgm:t>
    </dgm:pt>
    <dgm:pt modelId="{B43E9525-60ED-4CC4-8A12-30046A71AC24}" type="parTrans" cxnId="{BDCDBAA8-5C91-4FD7-9DF2-935F86BA018A}">
      <dgm:prSet/>
      <dgm:spPr>
        <a:solidFill>
          <a:srgbClr val="002060"/>
        </a:solidFill>
        <a:ln>
          <a:solidFill>
            <a:srgbClr val="00B050"/>
          </a:solidFill>
        </a:ln>
      </dgm:spPr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AEF19A9-2C9A-42FC-BCC3-BE7073A05373}">
      <dgm:prSet phldrT="[Текст]" phldr="1"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729D666-7653-4A06-9B79-CC76FC4F138F}" type="parTrans" cxnId="{42946EF5-128A-4852-84C6-66B4EA157AFD}">
      <dgm:prSet/>
      <dgm:spPr/>
      <dgm:t>
        <a:bodyPr/>
        <a:lstStyle/>
        <a:p>
          <a:endParaRPr lang="ru-RU"/>
        </a:p>
      </dgm:t>
    </dgm:pt>
    <dgm:pt modelId="{3D8A12CC-44CC-43E7-B70A-DFDE89833611}" type="sibTrans" cxnId="{42946EF5-128A-4852-84C6-66B4EA157AFD}">
      <dgm:prSet/>
      <dgm:spPr/>
      <dgm:t>
        <a:bodyPr/>
        <a:lstStyle/>
        <a:p>
          <a:endParaRPr lang="ru-RU"/>
        </a:p>
      </dgm:t>
    </dgm:pt>
    <dgm:pt modelId="{61E938D3-BDE9-47FE-95C3-AAAA4762A996}">
      <dgm:prSet phldrT="[Текст]" phldr="1"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19D1775-E966-4F20-BD0F-197880E47A52}" type="parTrans" cxnId="{DAEF585C-C0DB-4B9E-8997-753EC05BA8E3}">
      <dgm:prSet/>
      <dgm:spPr/>
      <dgm:t>
        <a:bodyPr/>
        <a:lstStyle/>
        <a:p>
          <a:endParaRPr lang="ru-RU"/>
        </a:p>
      </dgm:t>
    </dgm:pt>
    <dgm:pt modelId="{221EBEE6-E676-4F8E-9BD9-8D6326F4072D}" type="sibTrans" cxnId="{DAEF585C-C0DB-4B9E-8997-753EC05BA8E3}">
      <dgm:prSet/>
      <dgm:spPr/>
      <dgm:t>
        <a:bodyPr/>
        <a:lstStyle/>
        <a:p>
          <a:endParaRPr lang="ru-RU"/>
        </a:p>
      </dgm:t>
    </dgm:pt>
    <dgm:pt modelId="{DEA08D6A-679A-4232-94AE-951923C25C39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йиллар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йиғиндиси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усули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кумулятив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усул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7E6C501-3A47-431E-B977-F97F20952A27}" type="parTrans" cxnId="{FC53549E-39F8-4120-B86C-65F1465892DD}">
      <dgm:prSet/>
      <dgm:spPr>
        <a:solidFill>
          <a:srgbClr val="002060"/>
        </a:solidFill>
        <a:ln>
          <a:solidFill>
            <a:srgbClr val="00B050"/>
          </a:solidFill>
        </a:ln>
      </dgm:spPr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0D61616-83EE-4405-B00D-5903059739EA}" type="sibTrans" cxnId="{FC53549E-39F8-4120-B86C-65F1465892DD}">
      <dgm:prSet/>
      <dgm:spPr/>
      <dgm:t>
        <a:bodyPr/>
        <a:lstStyle/>
        <a:p>
          <a:endParaRPr lang="ru-RU"/>
        </a:p>
      </dgm:t>
    </dgm:pt>
    <dgm:pt modelId="{F65D35A4-B08D-45BF-9A4F-89A554C8DC35}" type="pres">
      <dgm:prSet presAssocID="{358552C9-DB03-4796-B3DB-F5057577C0A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F6CAE8E-1711-40CB-80B6-62843963E05A}" type="pres">
      <dgm:prSet presAssocID="{CDB819B8-CC7C-4313-A44B-446C46E4BCEA}" presName="singleCycle" presStyleCnt="0"/>
      <dgm:spPr/>
    </dgm:pt>
    <dgm:pt modelId="{082D2F24-5533-422E-8C43-70837E13159F}" type="pres">
      <dgm:prSet presAssocID="{CDB819B8-CC7C-4313-A44B-446C46E4BCEA}" presName="singleCenter" presStyleLbl="node1" presStyleIdx="0" presStyleCnt="5" custScaleX="144373" custScaleY="178294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F84D6740-1B60-4752-BE03-C90296F91DD3}" type="pres">
      <dgm:prSet presAssocID="{B43E9525-60ED-4CC4-8A12-30046A71AC24}" presName="Name56" presStyleLbl="parChTrans1D2" presStyleIdx="0" presStyleCnt="4"/>
      <dgm:spPr/>
      <dgm:t>
        <a:bodyPr/>
        <a:lstStyle/>
        <a:p>
          <a:endParaRPr lang="ru-RU"/>
        </a:p>
      </dgm:t>
    </dgm:pt>
    <dgm:pt modelId="{CDF974CC-D1E8-4EE4-B6BF-545450E97948}" type="pres">
      <dgm:prSet presAssocID="{1E76A81F-4A4D-4CA3-BC9D-CE7811F83231}" presName="text0" presStyleLbl="node1" presStyleIdx="1" presStyleCnt="5" custScaleX="354322" custScaleY="76859" custRadScaleRad="946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BB06CE-BEC0-4609-AC0B-80F98FF0665B}" type="pres">
      <dgm:prSet presAssocID="{26E7A812-77C0-45DF-BDF1-319F9245AFDB}" presName="Name56" presStyleLbl="parChTrans1D2" presStyleIdx="1" presStyleCnt="4"/>
      <dgm:spPr/>
      <dgm:t>
        <a:bodyPr/>
        <a:lstStyle/>
        <a:p>
          <a:endParaRPr lang="ru-RU"/>
        </a:p>
      </dgm:t>
    </dgm:pt>
    <dgm:pt modelId="{374EEA42-DCB7-4781-8F5E-F1C43EA4116A}" type="pres">
      <dgm:prSet presAssocID="{ED29D7B9-653F-463A-9CE4-B94BAB68E289}" presName="text0" presStyleLbl="node1" presStyleIdx="2" presStyleCnt="5" custScaleX="218657" custRadScaleRad="1150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010254-A2F8-412F-AA50-345B696D8368}" type="pres">
      <dgm:prSet presAssocID="{26A58026-319B-44DE-97F6-E6FA413753D6}" presName="Name56" presStyleLbl="parChTrans1D2" presStyleIdx="2" presStyleCnt="4"/>
      <dgm:spPr/>
      <dgm:t>
        <a:bodyPr/>
        <a:lstStyle/>
        <a:p>
          <a:endParaRPr lang="ru-RU"/>
        </a:p>
      </dgm:t>
    </dgm:pt>
    <dgm:pt modelId="{50CA54A1-7857-4173-9C2A-C5ECD9417106}" type="pres">
      <dgm:prSet presAssocID="{7493DB81-1843-4F6B-B2F2-191622A0622A}" presName="text0" presStyleLbl="node1" presStyleIdx="3" presStyleCnt="5" custScaleX="384683" custRadScaleRad="100265" custRadScaleInc="-51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57FE0D-D583-41D8-BF33-85A5C212D41F}" type="pres">
      <dgm:prSet presAssocID="{57E6C501-3A47-431E-B977-F97F20952A27}" presName="Name56" presStyleLbl="parChTrans1D2" presStyleIdx="3" presStyleCnt="4"/>
      <dgm:spPr/>
      <dgm:t>
        <a:bodyPr/>
        <a:lstStyle/>
        <a:p>
          <a:endParaRPr lang="ru-RU"/>
        </a:p>
      </dgm:t>
    </dgm:pt>
    <dgm:pt modelId="{92499295-EA7C-4213-9028-D1FB5C77ACA3}" type="pres">
      <dgm:prSet presAssocID="{DEA08D6A-679A-4232-94AE-951923C25C39}" presName="text0" presStyleLbl="node1" presStyleIdx="4" presStyleCnt="5" custScaleX="204216" custRadScaleRad="1136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FB95DB-7FF0-4082-AA68-9EC640ED0943}" srcId="{CDB819B8-CC7C-4313-A44B-446C46E4BCEA}" destId="{ED29D7B9-653F-463A-9CE4-B94BAB68E289}" srcOrd="1" destOrd="0" parTransId="{26E7A812-77C0-45DF-BDF1-319F9245AFDB}" sibTransId="{5EEBFC35-88C6-4A9B-A7BF-73EC5DFDC4A7}"/>
    <dgm:cxn modelId="{A7CC7D55-4275-4382-AFB8-4A93DA2D5DBE}" type="presOf" srcId="{CDB819B8-CC7C-4313-A44B-446C46E4BCEA}" destId="{082D2F24-5533-422E-8C43-70837E13159F}" srcOrd="0" destOrd="0" presId="urn:microsoft.com/office/officeart/2008/layout/RadialCluster"/>
    <dgm:cxn modelId="{AE7CE709-F93E-41F1-9A25-7636120C1EE3}" type="presOf" srcId="{1E76A81F-4A4D-4CA3-BC9D-CE7811F83231}" destId="{CDF974CC-D1E8-4EE4-B6BF-545450E97948}" srcOrd="0" destOrd="0" presId="urn:microsoft.com/office/officeart/2008/layout/RadialCluster"/>
    <dgm:cxn modelId="{414C3B39-B921-43CB-92DD-039FB7232733}" type="presOf" srcId="{ED29D7B9-653F-463A-9CE4-B94BAB68E289}" destId="{374EEA42-DCB7-4781-8F5E-F1C43EA4116A}" srcOrd="0" destOrd="0" presId="urn:microsoft.com/office/officeart/2008/layout/RadialCluster"/>
    <dgm:cxn modelId="{BDCDBAA8-5C91-4FD7-9DF2-935F86BA018A}" srcId="{CDB819B8-CC7C-4313-A44B-446C46E4BCEA}" destId="{1E76A81F-4A4D-4CA3-BC9D-CE7811F83231}" srcOrd="0" destOrd="0" parTransId="{B43E9525-60ED-4CC4-8A12-30046A71AC24}" sibTransId="{C9F63160-BBA1-4948-9F69-1C5E367C8920}"/>
    <dgm:cxn modelId="{42946EF5-128A-4852-84C6-66B4EA157AFD}" srcId="{358552C9-DB03-4796-B3DB-F5057577C0AB}" destId="{BAEF19A9-2C9A-42FC-BCC3-BE7073A05373}" srcOrd="1" destOrd="0" parTransId="{4729D666-7653-4A06-9B79-CC76FC4F138F}" sibTransId="{3D8A12CC-44CC-43E7-B70A-DFDE89833611}"/>
    <dgm:cxn modelId="{FC53549E-39F8-4120-B86C-65F1465892DD}" srcId="{CDB819B8-CC7C-4313-A44B-446C46E4BCEA}" destId="{DEA08D6A-679A-4232-94AE-951923C25C39}" srcOrd="3" destOrd="0" parTransId="{57E6C501-3A47-431E-B977-F97F20952A27}" sibTransId="{C0D61616-83EE-4405-B00D-5903059739EA}"/>
    <dgm:cxn modelId="{DAEF585C-C0DB-4B9E-8997-753EC05BA8E3}" srcId="{358552C9-DB03-4796-B3DB-F5057577C0AB}" destId="{61E938D3-BDE9-47FE-95C3-AAAA4762A996}" srcOrd="2" destOrd="0" parTransId="{A19D1775-E966-4F20-BD0F-197880E47A52}" sibTransId="{221EBEE6-E676-4F8E-9BD9-8D6326F4072D}"/>
    <dgm:cxn modelId="{103AA4CB-057D-4C1A-BD53-2E0661AFC767}" type="presOf" srcId="{57E6C501-3A47-431E-B977-F97F20952A27}" destId="{1F57FE0D-D583-41D8-BF33-85A5C212D41F}" srcOrd="0" destOrd="0" presId="urn:microsoft.com/office/officeart/2008/layout/RadialCluster"/>
    <dgm:cxn modelId="{DE8E0BA4-2872-4809-B23C-FD57BFBC09A0}" srcId="{358552C9-DB03-4796-B3DB-F5057577C0AB}" destId="{CDB819B8-CC7C-4313-A44B-446C46E4BCEA}" srcOrd="0" destOrd="0" parTransId="{3492A9AE-855D-4F88-9C22-F6388732457A}" sibTransId="{BFFB34B2-31A6-452E-9FFB-C6257D488752}"/>
    <dgm:cxn modelId="{008504E1-F586-4E25-A0A8-276CB0574765}" type="presOf" srcId="{DEA08D6A-679A-4232-94AE-951923C25C39}" destId="{92499295-EA7C-4213-9028-D1FB5C77ACA3}" srcOrd="0" destOrd="0" presId="urn:microsoft.com/office/officeart/2008/layout/RadialCluster"/>
    <dgm:cxn modelId="{200104DB-E64F-4BB8-8BB5-62E4133C4FDF}" type="presOf" srcId="{26A58026-319B-44DE-97F6-E6FA413753D6}" destId="{AF010254-A2F8-412F-AA50-345B696D8368}" srcOrd="0" destOrd="0" presId="urn:microsoft.com/office/officeart/2008/layout/RadialCluster"/>
    <dgm:cxn modelId="{2B21AC3A-BA70-4624-ABBA-3DAE443D4DCB}" type="presOf" srcId="{B43E9525-60ED-4CC4-8A12-30046A71AC24}" destId="{F84D6740-1B60-4752-BE03-C90296F91DD3}" srcOrd="0" destOrd="0" presId="urn:microsoft.com/office/officeart/2008/layout/RadialCluster"/>
    <dgm:cxn modelId="{70BDCBD6-40F3-4A99-B41C-BA8E22DD67B4}" type="presOf" srcId="{7493DB81-1843-4F6B-B2F2-191622A0622A}" destId="{50CA54A1-7857-4173-9C2A-C5ECD9417106}" srcOrd="0" destOrd="0" presId="urn:microsoft.com/office/officeart/2008/layout/RadialCluster"/>
    <dgm:cxn modelId="{09F129E6-EBEE-43D5-B7E9-D0603FC6C6AA}" srcId="{CDB819B8-CC7C-4313-A44B-446C46E4BCEA}" destId="{7493DB81-1843-4F6B-B2F2-191622A0622A}" srcOrd="2" destOrd="0" parTransId="{26A58026-319B-44DE-97F6-E6FA413753D6}" sibTransId="{70B43948-C377-4C45-BF7C-9506151F61DE}"/>
    <dgm:cxn modelId="{E7A369D6-1CE9-4D2A-8B23-5AE50B4DCB3A}" type="presOf" srcId="{26E7A812-77C0-45DF-BDF1-319F9245AFDB}" destId="{C5BB06CE-BEC0-4609-AC0B-80F98FF0665B}" srcOrd="0" destOrd="0" presId="urn:microsoft.com/office/officeart/2008/layout/RadialCluster"/>
    <dgm:cxn modelId="{A7B419A8-BA07-4C90-A431-C9127755A14A}" type="presOf" srcId="{358552C9-DB03-4796-B3DB-F5057577C0AB}" destId="{F65D35A4-B08D-45BF-9A4F-89A554C8DC35}" srcOrd="0" destOrd="0" presId="urn:microsoft.com/office/officeart/2008/layout/RadialCluster"/>
    <dgm:cxn modelId="{BFBEFBA3-86B6-40E5-8B80-55AF10BC1C9F}" type="presParOf" srcId="{F65D35A4-B08D-45BF-9A4F-89A554C8DC35}" destId="{1F6CAE8E-1711-40CB-80B6-62843963E05A}" srcOrd="0" destOrd="0" presId="urn:microsoft.com/office/officeart/2008/layout/RadialCluster"/>
    <dgm:cxn modelId="{A7150755-4E00-417F-B585-8D89372162CE}" type="presParOf" srcId="{1F6CAE8E-1711-40CB-80B6-62843963E05A}" destId="{082D2F24-5533-422E-8C43-70837E13159F}" srcOrd="0" destOrd="0" presId="urn:microsoft.com/office/officeart/2008/layout/RadialCluster"/>
    <dgm:cxn modelId="{50D9CCB0-5678-4578-8AE6-EB466CD53D9F}" type="presParOf" srcId="{1F6CAE8E-1711-40CB-80B6-62843963E05A}" destId="{F84D6740-1B60-4752-BE03-C90296F91DD3}" srcOrd="1" destOrd="0" presId="urn:microsoft.com/office/officeart/2008/layout/RadialCluster"/>
    <dgm:cxn modelId="{FFC049AB-9B7B-461A-B4DA-A4CE59CA9466}" type="presParOf" srcId="{1F6CAE8E-1711-40CB-80B6-62843963E05A}" destId="{CDF974CC-D1E8-4EE4-B6BF-545450E97948}" srcOrd="2" destOrd="0" presId="urn:microsoft.com/office/officeart/2008/layout/RadialCluster"/>
    <dgm:cxn modelId="{3DAC5BB4-F830-4C4C-9D81-4F19F012FA67}" type="presParOf" srcId="{1F6CAE8E-1711-40CB-80B6-62843963E05A}" destId="{C5BB06CE-BEC0-4609-AC0B-80F98FF0665B}" srcOrd="3" destOrd="0" presId="urn:microsoft.com/office/officeart/2008/layout/RadialCluster"/>
    <dgm:cxn modelId="{CDE791CE-F9A7-4330-9F31-751B0703CB10}" type="presParOf" srcId="{1F6CAE8E-1711-40CB-80B6-62843963E05A}" destId="{374EEA42-DCB7-4781-8F5E-F1C43EA4116A}" srcOrd="4" destOrd="0" presId="urn:microsoft.com/office/officeart/2008/layout/RadialCluster"/>
    <dgm:cxn modelId="{A1FC0C73-36AB-4335-AE5D-45C596739D0B}" type="presParOf" srcId="{1F6CAE8E-1711-40CB-80B6-62843963E05A}" destId="{AF010254-A2F8-412F-AA50-345B696D8368}" srcOrd="5" destOrd="0" presId="urn:microsoft.com/office/officeart/2008/layout/RadialCluster"/>
    <dgm:cxn modelId="{1B7D1438-B661-4FC3-A05B-6E3BB52D2D66}" type="presParOf" srcId="{1F6CAE8E-1711-40CB-80B6-62843963E05A}" destId="{50CA54A1-7857-4173-9C2A-C5ECD9417106}" srcOrd="6" destOrd="0" presId="urn:microsoft.com/office/officeart/2008/layout/RadialCluster"/>
    <dgm:cxn modelId="{E74E3E17-78F7-4195-BDFB-481C96839EEF}" type="presParOf" srcId="{1F6CAE8E-1711-40CB-80B6-62843963E05A}" destId="{1F57FE0D-D583-41D8-BF33-85A5C212D41F}" srcOrd="7" destOrd="0" presId="urn:microsoft.com/office/officeart/2008/layout/RadialCluster"/>
    <dgm:cxn modelId="{E562C3F9-F322-41E5-B450-9BFDE06179F9}" type="presParOf" srcId="{1F6CAE8E-1711-40CB-80B6-62843963E05A}" destId="{92499295-EA7C-4213-9028-D1FB5C77ACA3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3037CA-36B3-400D-B99B-810D83BEB19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D99469-0EFD-4DFC-9E10-AED5AC5344F3}">
      <dgm:prSet phldrT="[Текст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таъмирлаш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йўли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F3E065D-EFFA-497B-A587-BA7DAE815519}" type="parTrans" cxnId="{A8BD4CA8-A487-4792-A4B4-CB803531640B}">
      <dgm:prSet/>
      <dgm:spPr/>
      <dgm:t>
        <a:bodyPr/>
        <a:lstStyle/>
        <a:p>
          <a:endParaRPr lang="ru-RU"/>
        </a:p>
      </dgm:t>
    </dgm:pt>
    <dgm:pt modelId="{CDCD8064-CB9D-4A55-8DF1-376188E044E8}" type="sibTrans" cxnId="{A8BD4CA8-A487-4792-A4B4-CB803531640B}">
      <dgm:prSet/>
      <dgm:spPr/>
      <dgm:t>
        <a:bodyPr/>
        <a:lstStyle/>
        <a:p>
          <a:endParaRPr lang="ru-RU"/>
        </a:p>
      </dgm:t>
    </dgm:pt>
    <dgm:pt modelId="{641DD8F4-D5E0-4625-BA52-9A1E6BFC9E52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Жорий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тамир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2B84B7B-6687-4E8B-9E6F-5EE39835E722}" type="parTrans" cxnId="{1CEFB545-D9B5-48E7-B20F-C90883C096B0}">
      <dgm:prSet/>
      <dgm:spPr>
        <a:solidFill>
          <a:schemeClr val="accent3"/>
        </a:solidFill>
        <a:ln w="28575">
          <a:solidFill>
            <a:srgbClr val="C00000"/>
          </a:solidFill>
        </a:ln>
      </dgm:spPr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F891CC6-C111-4FA4-B1CB-56DA4130560A}" type="sibTrans" cxnId="{1CEFB545-D9B5-48E7-B20F-C90883C096B0}">
      <dgm:prSet/>
      <dgm:spPr/>
      <dgm:t>
        <a:bodyPr/>
        <a:lstStyle/>
        <a:p>
          <a:endParaRPr lang="ru-RU"/>
        </a:p>
      </dgm:t>
    </dgm:pt>
    <dgm:pt modelId="{FFDD787B-097B-40A4-81D7-44886B96DC57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асосий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воситалар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обектини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ишчи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ҳолатида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ушлаб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туриш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мақсадида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амалга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ошириладиган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тамирлашдир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Ўрта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таъмирда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тамирланадиган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агрегатни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қисман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ажратиб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йиғиш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ёки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деталлар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қисмларини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қайта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тиклаш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ёки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алмаштириш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амалга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оширилади</a:t>
          </a:r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DC89797-7701-42A3-92BA-1586BBBCC38A}" type="parTrans" cxnId="{948E5F05-D010-4A1C-8797-EDB074C40AD0}">
      <dgm:prSet/>
      <dgm:spPr>
        <a:solidFill>
          <a:schemeClr val="accent3"/>
        </a:solidFill>
        <a:ln w="28575">
          <a:solidFill>
            <a:srgbClr val="C00000"/>
          </a:solidFill>
        </a:ln>
      </dgm:spPr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2C11159-89C3-46A4-9A31-183C57911B4B}" type="sibTrans" cxnId="{948E5F05-D010-4A1C-8797-EDB074C40AD0}">
      <dgm:prSet/>
      <dgm:spPr/>
      <dgm:t>
        <a:bodyPr/>
        <a:lstStyle/>
        <a:p>
          <a:endParaRPr lang="ru-RU"/>
        </a:p>
      </dgm:t>
    </dgm:pt>
    <dgm:pt modelId="{F322439C-BA88-40EE-98F7-0479399758F1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базавий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корпус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деталлари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узелларини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тамирлаш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барча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эскирган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конструксияларнинг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деталлари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узелларини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алмаштириш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ёки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тиклаш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ишлари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амалга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ошириладиган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таъмирлашдир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BCA8317-742A-4D36-82E5-897617FB3DE1}" type="parTrans" cxnId="{932CA9CC-6EE0-4319-BA99-C83CA8E72400}">
      <dgm:prSet/>
      <dgm:spPr>
        <a:solidFill>
          <a:schemeClr val="accent3"/>
        </a:solidFill>
        <a:ln w="28575">
          <a:solidFill>
            <a:srgbClr val="C00000"/>
          </a:solidFill>
        </a:ln>
      </dgm:spPr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7FF0BC5-48F7-44E3-B32F-01EF6DE56F1D}" type="sibTrans" cxnId="{932CA9CC-6EE0-4319-BA99-C83CA8E72400}">
      <dgm:prSet/>
      <dgm:spPr/>
      <dgm:t>
        <a:bodyPr/>
        <a:lstStyle/>
        <a:p>
          <a:endParaRPr lang="ru-RU"/>
        </a:p>
      </dgm:t>
    </dgm:pt>
    <dgm:pt modelId="{9CBD3EC6-1B8A-4A15-BFC3-98A2B1C7A842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Бино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иншоотларни</a:t>
          </a:r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капитал </a:t>
          </a:r>
          <a:r>
            <a:rPr lang="ru-RU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тамирлаш</a:t>
          </a:r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2BD45A1-38FB-4D0F-B453-C59EC34BA8CA}" type="sibTrans" cxnId="{FEDEBE40-B1FE-483D-87A0-531FB3E57915}">
      <dgm:prSet/>
      <dgm:spPr/>
      <dgm:t>
        <a:bodyPr/>
        <a:lstStyle/>
        <a:p>
          <a:endParaRPr lang="ru-RU"/>
        </a:p>
      </dgm:t>
    </dgm:pt>
    <dgm:pt modelId="{029FC550-4DDB-42F9-97FD-6BCA7808CAFD}" type="parTrans" cxnId="{FEDEBE40-B1FE-483D-87A0-531FB3E57915}">
      <dgm:prSet/>
      <dgm:spPr>
        <a:solidFill>
          <a:schemeClr val="accent3"/>
        </a:solidFill>
        <a:ln w="28575">
          <a:solidFill>
            <a:srgbClr val="C00000"/>
          </a:solidFill>
        </a:ln>
      </dgm:spPr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BAF7D33-173B-4D36-8716-869892C76251}" type="pres">
      <dgm:prSet presAssocID="{453037CA-36B3-400D-B99B-810D83BEB19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62A6D9-C9BC-455E-93EC-063DE1C16FFA}" type="pres">
      <dgm:prSet presAssocID="{DDD99469-0EFD-4DFC-9E10-AED5AC5344F3}" presName="root1" presStyleCnt="0"/>
      <dgm:spPr/>
    </dgm:pt>
    <dgm:pt modelId="{DEBCF3C6-A405-45AB-B1D5-8C629BFD9C74}" type="pres">
      <dgm:prSet presAssocID="{DDD99469-0EFD-4DFC-9E10-AED5AC5344F3}" presName="LevelOneTextNode" presStyleLbl="node0" presStyleIdx="0" presStyleCnt="1" custLinFactNeighborX="219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D3991E-60FB-47DA-8A76-422D83878310}" type="pres">
      <dgm:prSet presAssocID="{DDD99469-0EFD-4DFC-9E10-AED5AC5344F3}" presName="level2hierChild" presStyleCnt="0"/>
      <dgm:spPr/>
    </dgm:pt>
    <dgm:pt modelId="{3661903E-8467-4857-9437-6C9F008D5449}" type="pres">
      <dgm:prSet presAssocID="{D2B84B7B-6687-4E8B-9E6F-5EE39835E722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79367AED-FA77-4BE2-A688-BDB63F6BBE13}" type="pres">
      <dgm:prSet presAssocID="{D2B84B7B-6687-4E8B-9E6F-5EE39835E722}" presName="connTx" presStyleLbl="parChTrans1D2" presStyleIdx="0" presStyleCnt="2"/>
      <dgm:spPr/>
      <dgm:t>
        <a:bodyPr/>
        <a:lstStyle/>
        <a:p>
          <a:endParaRPr lang="ru-RU"/>
        </a:p>
      </dgm:t>
    </dgm:pt>
    <dgm:pt modelId="{DC4F8005-B4D7-4982-80DB-0E9A896A2954}" type="pres">
      <dgm:prSet presAssocID="{641DD8F4-D5E0-4625-BA52-9A1E6BFC9E52}" presName="root2" presStyleCnt="0"/>
      <dgm:spPr/>
    </dgm:pt>
    <dgm:pt modelId="{21A32E09-5EC9-4E7F-81CD-902956005243}" type="pres">
      <dgm:prSet presAssocID="{641DD8F4-D5E0-4625-BA52-9A1E6BFC9E52}" presName="LevelTwoTextNode" presStyleLbl="node2" presStyleIdx="0" presStyleCnt="2" custScaleY="1363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495755-1D74-4DBB-AFA7-383BD5EABDC8}" type="pres">
      <dgm:prSet presAssocID="{641DD8F4-D5E0-4625-BA52-9A1E6BFC9E52}" presName="level3hierChild" presStyleCnt="0"/>
      <dgm:spPr/>
    </dgm:pt>
    <dgm:pt modelId="{FAB0974B-7E54-4105-A30D-63511C6DAAB6}" type="pres">
      <dgm:prSet presAssocID="{ADC89797-7701-42A3-92BA-1586BBBCC38A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22D326B3-A5AA-4506-8F82-B7253724450C}" type="pres">
      <dgm:prSet presAssocID="{ADC89797-7701-42A3-92BA-1586BBBCC38A}" presName="connTx" presStyleLbl="parChTrans1D3" presStyleIdx="0" presStyleCnt="2"/>
      <dgm:spPr/>
      <dgm:t>
        <a:bodyPr/>
        <a:lstStyle/>
        <a:p>
          <a:endParaRPr lang="ru-RU"/>
        </a:p>
      </dgm:t>
    </dgm:pt>
    <dgm:pt modelId="{1FAF6B17-6D40-4671-A6FA-E3862D47FA3B}" type="pres">
      <dgm:prSet presAssocID="{FFDD787B-097B-40A4-81D7-44886B96DC57}" presName="root2" presStyleCnt="0"/>
      <dgm:spPr/>
    </dgm:pt>
    <dgm:pt modelId="{5FBDBE19-A28E-4317-94C3-C26494AD360E}" type="pres">
      <dgm:prSet presAssocID="{FFDD787B-097B-40A4-81D7-44886B96DC57}" presName="LevelTwoTextNode" presStyleLbl="node3" presStyleIdx="0" presStyleCnt="2" custScaleX="116942" custScaleY="291590" custLinFactNeighborX="-104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D1377C-9734-4371-9B28-C9B3418E69FC}" type="pres">
      <dgm:prSet presAssocID="{FFDD787B-097B-40A4-81D7-44886B96DC57}" presName="level3hierChild" presStyleCnt="0"/>
      <dgm:spPr/>
    </dgm:pt>
    <dgm:pt modelId="{6B863C5A-082C-407A-B3C9-14BA99EDABEE}" type="pres">
      <dgm:prSet presAssocID="{029FC550-4DDB-42F9-97FD-6BCA7808CAFD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DBD0D6FD-4160-4452-88A2-5CF67AF7C034}" type="pres">
      <dgm:prSet presAssocID="{029FC550-4DDB-42F9-97FD-6BCA7808CAFD}" presName="connTx" presStyleLbl="parChTrans1D2" presStyleIdx="1" presStyleCnt="2"/>
      <dgm:spPr/>
      <dgm:t>
        <a:bodyPr/>
        <a:lstStyle/>
        <a:p>
          <a:endParaRPr lang="ru-RU"/>
        </a:p>
      </dgm:t>
    </dgm:pt>
    <dgm:pt modelId="{722F8D5F-A095-446E-9081-F183DBC8AB9F}" type="pres">
      <dgm:prSet presAssocID="{9CBD3EC6-1B8A-4A15-BFC3-98A2B1C7A842}" presName="root2" presStyleCnt="0"/>
      <dgm:spPr/>
    </dgm:pt>
    <dgm:pt modelId="{E14B2CFC-528C-45DD-B826-04C3DC7D836D}" type="pres">
      <dgm:prSet presAssocID="{9CBD3EC6-1B8A-4A15-BFC3-98A2B1C7A842}" presName="LevelTwoTextNode" presStyleLbl="node2" presStyleIdx="1" presStyleCnt="2" custScaleY="1503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6427B7-584E-4B69-BC2F-724D2F6D595A}" type="pres">
      <dgm:prSet presAssocID="{9CBD3EC6-1B8A-4A15-BFC3-98A2B1C7A842}" presName="level3hierChild" presStyleCnt="0"/>
      <dgm:spPr/>
    </dgm:pt>
    <dgm:pt modelId="{D3C3BF3E-9371-4220-AB5A-641D7B76E52B}" type="pres">
      <dgm:prSet presAssocID="{7BCA8317-742A-4D36-82E5-897617FB3DE1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E8B64059-A7D3-4C6D-9800-02B5CF1E7C64}" type="pres">
      <dgm:prSet presAssocID="{7BCA8317-742A-4D36-82E5-897617FB3DE1}" presName="connTx" presStyleLbl="parChTrans1D3" presStyleIdx="1" presStyleCnt="2"/>
      <dgm:spPr/>
      <dgm:t>
        <a:bodyPr/>
        <a:lstStyle/>
        <a:p>
          <a:endParaRPr lang="ru-RU"/>
        </a:p>
      </dgm:t>
    </dgm:pt>
    <dgm:pt modelId="{04198FE1-B728-40A4-971A-39B0BD2D4C66}" type="pres">
      <dgm:prSet presAssocID="{F322439C-BA88-40EE-98F7-0479399758F1}" presName="root2" presStyleCnt="0"/>
      <dgm:spPr/>
    </dgm:pt>
    <dgm:pt modelId="{7D69002E-D9B5-4091-8587-13CE4400DD4A}" type="pres">
      <dgm:prSet presAssocID="{F322439C-BA88-40EE-98F7-0479399758F1}" presName="LevelTwoTextNode" presStyleLbl="node3" presStyleIdx="1" presStyleCnt="2" custScaleX="116483" custScaleY="286765" custLinFactNeighborX="-109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C3B974-2C47-42E5-83F1-4718A443EBF3}" type="pres">
      <dgm:prSet presAssocID="{F322439C-BA88-40EE-98F7-0479399758F1}" presName="level3hierChild" presStyleCnt="0"/>
      <dgm:spPr/>
    </dgm:pt>
  </dgm:ptLst>
  <dgm:cxnLst>
    <dgm:cxn modelId="{7C0C8A11-8242-42CB-A9A5-CE2184CB0964}" type="presOf" srcId="{029FC550-4DDB-42F9-97FD-6BCA7808CAFD}" destId="{6B863C5A-082C-407A-B3C9-14BA99EDABEE}" srcOrd="0" destOrd="0" presId="urn:microsoft.com/office/officeart/2008/layout/HorizontalMultiLevelHierarchy"/>
    <dgm:cxn modelId="{FEDEBE40-B1FE-483D-87A0-531FB3E57915}" srcId="{DDD99469-0EFD-4DFC-9E10-AED5AC5344F3}" destId="{9CBD3EC6-1B8A-4A15-BFC3-98A2B1C7A842}" srcOrd="1" destOrd="0" parTransId="{029FC550-4DDB-42F9-97FD-6BCA7808CAFD}" sibTransId="{72BD45A1-38FB-4D0F-B453-C59EC34BA8CA}"/>
    <dgm:cxn modelId="{8B5DF2C8-5737-4DFF-938F-2AF8521D8A5D}" type="presOf" srcId="{9CBD3EC6-1B8A-4A15-BFC3-98A2B1C7A842}" destId="{E14B2CFC-528C-45DD-B826-04C3DC7D836D}" srcOrd="0" destOrd="0" presId="urn:microsoft.com/office/officeart/2008/layout/HorizontalMultiLevelHierarchy"/>
    <dgm:cxn modelId="{E264DBDC-921A-4BCE-867F-58CDC592FFCA}" type="presOf" srcId="{7BCA8317-742A-4D36-82E5-897617FB3DE1}" destId="{D3C3BF3E-9371-4220-AB5A-641D7B76E52B}" srcOrd="0" destOrd="0" presId="urn:microsoft.com/office/officeart/2008/layout/HorizontalMultiLevelHierarchy"/>
    <dgm:cxn modelId="{1CEFB545-D9B5-48E7-B20F-C90883C096B0}" srcId="{DDD99469-0EFD-4DFC-9E10-AED5AC5344F3}" destId="{641DD8F4-D5E0-4625-BA52-9A1E6BFC9E52}" srcOrd="0" destOrd="0" parTransId="{D2B84B7B-6687-4E8B-9E6F-5EE39835E722}" sibTransId="{8F891CC6-C111-4FA4-B1CB-56DA4130560A}"/>
    <dgm:cxn modelId="{2F34257C-2553-4FD1-B2F9-E6BF1C610E11}" type="presOf" srcId="{453037CA-36B3-400D-B99B-810D83BEB19F}" destId="{ABAF7D33-173B-4D36-8716-869892C76251}" srcOrd="0" destOrd="0" presId="urn:microsoft.com/office/officeart/2008/layout/HorizontalMultiLevelHierarchy"/>
    <dgm:cxn modelId="{D81A9D65-5925-46D3-9AB6-B7CB35A52C0B}" type="presOf" srcId="{D2B84B7B-6687-4E8B-9E6F-5EE39835E722}" destId="{79367AED-FA77-4BE2-A688-BDB63F6BBE13}" srcOrd="1" destOrd="0" presId="urn:microsoft.com/office/officeart/2008/layout/HorizontalMultiLevelHierarchy"/>
    <dgm:cxn modelId="{BE894B68-90E9-4FAD-A094-2C20EEF9D234}" type="presOf" srcId="{7BCA8317-742A-4D36-82E5-897617FB3DE1}" destId="{E8B64059-A7D3-4C6D-9800-02B5CF1E7C64}" srcOrd="1" destOrd="0" presId="urn:microsoft.com/office/officeart/2008/layout/HorizontalMultiLevelHierarchy"/>
    <dgm:cxn modelId="{3B70B4E3-D76D-4D9B-BE34-EE5471955D8F}" type="presOf" srcId="{F322439C-BA88-40EE-98F7-0479399758F1}" destId="{7D69002E-D9B5-4091-8587-13CE4400DD4A}" srcOrd="0" destOrd="0" presId="urn:microsoft.com/office/officeart/2008/layout/HorizontalMultiLevelHierarchy"/>
    <dgm:cxn modelId="{C64D3719-CA90-4530-93B7-B7EFC00F3B3B}" type="presOf" srcId="{ADC89797-7701-42A3-92BA-1586BBBCC38A}" destId="{22D326B3-A5AA-4506-8F82-B7253724450C}" srcOrd="1" destOrd="0" presId="urn:microsoft.com/office/officeart/2008/layout/HorizontalMultiLevelHierarchy"/>
    <dgm:cxn modelId="{948E5F05-D010-4A1C-8797-EDB074C40AD0}" srcId="{641DD8F4-D5E0-4625-BA52-9A1E6BFC9E52}" destId="{FFDD787B-097B-40A4-81D7-44886B96DC57}" srcOrd="0" destOrd="0" parTransId="{ADC89797-7701-42A3-92BA-1586BBBCC38A}" sibTransId="{02C11159-89C3-46A4-9A31-183C57911B4B}"/>
    <dgm:cxn modelId="{0B109D8C-60A6-417C-956D-C67461622AE7}" type="presOf" srcId="{DDD99469-0EFD-4DFC-9E10-AED5AC5344F3}" destId="{DEBCF3C6-A405-45AB-B1D5-8C629BFD9C74}" srcOrd="0" destOrd="0" presId="urn:microsoft.com/office/officeart/2008/layout/HorizontalMultiLevelHierarchy"/>
    <dgm:cxn modelId="{58A0888E-D322-4DCD-AB59-063EC862C1D1}" type="presOf" srcId="{FFDD787B-097B-40A4-81D7-44886B96DC57}" destId="{5FBDBE19-A28E-4317-94C3-C26494AD360E}" srcOrd="0" destOrd="0" presId="urn:microsoft.com/office/officeart/2008/layout/HorizontalMultiLevelHierarchy"/>
    <dgm:cxn modelId="{932CA9CC-6EE0-4319-BA99-C83CA8E72400}" srcId="{9CBD3EC6-1B8A-4A15-BFC3-98A2B1C7A842}" destId="{F322439C-BA88-40EE-98F7-0479399758F1}" srcOrd="0" destOrd="0" parTransId="{7BCA8317-742A-4D36-82E5-897617FB3DE1}" sibTransId="{B7FF0BC5-48F7-44E3-B32F-01EF6DE56F1D}"/>
    <dgm:cxn modelId="{A5942ECA-C9DC-496C-8A8F-E318A1F0E94C}" type="presOf" srcId="{029FC550-4DDB-42F9-97FD-6BCA7808CAFD}" destId="{DBD0D6FD-4160-4452-88A2-5CF67AF7C034}" srcOrd="1" destOrd="0" presId="urn:microsoft.com/office/officeart/2008/layout/HorizontalMultiLevelHierarchy"/>
    <dgm:cxn modelId="{211C1508-889B-47A9-AD2B-0D9D9863D346}" type="presOf" srcId="{D2B84B7B-6687-4E8B-9E6F-5EE39835E722}" destId="{3661903E-8467-4857-9437-6C9F008D5449}" srcOrd="0" destOrd="0" presId="urn:microsoft.com/office/officeart/2008/layout/HorizontalMultiLevelHierarchy"/>
    <dgm:cxn modelId="{A8BD4CA8-A487-4792-A4B4-CB803531640B}" srcId="{453037CA-36B3-400D-B99B-810D83BEB19F}" destId="{DDD99469-0EFD-4DFC-9E10-AED5AC5344F3}" srcOrd="0" destOrd="0" parTransId="{6F3E065D-EFFA-497B-A587-BA7DAE815519}" sibTransId="{CDCD8064-CB9D-4A55-8DF1-376188E044E8}"/>
    <dgm:cxn modelId="{62B30317-E2C6-4D73-8811-885E0F07C6BB}" type="presOf" srcId="{641DD8F4-D5E0-4625-BA52-9A1E6BFC9E52}" destId="{21A32E09-5EC9-4E7F-81CD-902956005243}" srcOrd="0" destOrd="0" presId="urn:microsoft.com/office/officeart/2008/layout/HorizontalMultiLevelHierarchy"/>
    <dgm:cxn modelId="{F079A351-98CB-4771-B2A1-0D4514EFBAEE}" type="presOf" srcId="{ADC89797-7701-42A3-92BA-1586BBBCC38A}" destId="{FAB0974B-7E54-4105-A30D-63511C6DAAB6}" srcOrd="0" destOrd="0" presId="urn:microsoft.com/office/officeart/2008/layout/HorizontalMultiLevelHierarchy"/>
    <dgm:cxn modelId="{AB58628A-286B-42C0-967F-B06FD326F56F}" type="presParOf" srcId="{ABAF7D33-173B-4D36-8716-869892C76251}" destId="{8962A6D9-C9BC-455E-93EC-063DE1C16FFA}" srcOrd="0" destOrd="0" presId="urn:microsoft.com/office/officeart/2008/layout/HorizontalMultiLevelHierarchy"/>
    <dgm:cxn modelId="{3E3509DD-D891-4EA8-8E0A-06E4A322C869}" type="presParOf" srcId="{8962A6D9-C9BC-455E-93EC-063DE1C16FFA}" destId="{DEBCF3C6-A405-45AB-B1D5-8C629BFD9C74}" srcOrd="0" destOrd="0" presId="urn:microsoft.com/office/officeart/2008/layout/HorizontalMultiLevelHierarchy"/>
    <dgm:cxn modelId="{11F12E5B-9AB1-47CF-AD78-E98862C5D0F7}" type="presParOf" srcId="{8962A6D9-C9BC-455E-93EC-063DE1C16FFA}" destId="{25D3991E-60FB-47DA-8A76-422D83878310}" srcOrd="1" destOrd="0" presId="urn:microsoft.com/office/officeart/2008/layout/HorizontalMultiLevelHierarchy"/>
    <dgm:cxn modelId="{FA7EA94A-8A02-4857-AEE3-8F10DA973E0E}" type="presParOf" srcId="{25D3991E-60FB-47DA-8A76-422D83878310}" destId="{3661903E-8467-4857-9437-6C9F008D5449}" srcOrd="0" destOrd="0" presId="urn:microsoft.com/office/officeart/2008/layout/HorizontalMultiLevelHierarchy"/>
    <dgm:cxn modelId="{66A64E70-19D2-48B4-A594-1B7C864FC5F2}" type="presParOf" srcId="{3661903E-8467-4857-9437-6C9F008D5449}" destId="{79367AED-FA77-4BE2-A688-BDB63F6BBE13}" srcOrd="0" destOrd="0" presId="urn:microsoft.com/office/officeart/2008/layout/HorizontalMultiLevelHierarchy"/>
    <dgm:cxn modelId="{046380C2-1BF3-4E2C-8808-08445DE551C2}" type="presParOf" srcId="{25D3991E-60FB-47DA-8A76-422D83878310}" destId="{DC4F8005-B4D7-4982-80DB-0E9A896A2954}" srcOrd="1" destOrd="0" presId="urn:microsoft.com/office/officeart/2008/layout/HorizontalMultiLevelHierarchy"/>
    <dgm:cxn modelId="{7FEF4D79-5DB9-44CD-BDDC-87B89D801D58}" type="presParOf" srcId="{DC4F8005-B4D7-4982-80DB-0E9A896A2954}" destId="{21A32E09-5EC9-4E7F-81CD-902956005243}" srcOrd="0" destOrd="0" presId="urn:microsoft.com/office/officeart/2008/layout/HorizontalMultiLevelHierarchy"/>
    <dgm:cxn modelId="{48717E75-6A92-4BA1-B3ED-CD00FB822C14}" type="presParOf" srcId="{DC4F8005-B4D7-4982-80DB-0E9A896A2954}" destId="{BD495755-1D74-4DBB-AFA7-383BD5EABDC8}" srcOrd="1" destOrd="0" presId="urn:microsoft.com/office/officeart/2008/layout/HorizontalMultiLevelHierarchy"/>
    <dgm:cxn modelId="{3CF4536A-12E9-49FF-B529-5CC271D27C14}" type="presParOf" srcId="{BD495755-1D74-4DBB-AFA7-383BD5EABDC8}" destId="{FAB0974B-7E54-4105-A30D-63511C6DAAB6}" srcOrd="0" destOrd="0" presId="urn:microsoft.com/office/officeart/2008/layout/HorizontalMultiLevelHierarchy"/>
    <dgm:cxn modelId="{E8B6EDAE-CF5F-48D6-8EF0-D36617A2FBEB}" type="presParOf" srcId="{FAB0974B-7E54-4105-A30D-63511C6DAAB6}" destId="{22D326B3-A5AA-4506-8F82-B7253724450C}" srcOrd="0" destOrd="0" presId="urn:microsoft.com/office/officeart/2008/layout/HorizontalMultiLevelHierarchy"/>
    <dgm:cxn modelId="{863610B7-BADA-466C-A039-C43E281CF665}" type="presParOf" srcId="{BD495755-1D74-4DBB-AFA7-383BD5EABDC8}" destId="{1FAF6B17-6D40-4671-A6FA-E3862D47FA3B}" srcOrd="1" destOrd="0" presId="urn:microsoft.com/office/officeart/2008/layout/HorizontalMultiLevelHierarchy"/>
    <dgm:cxn modelId="{390EA038-5AFB-4BE8-BD67-504B2EAA5D25}" type="presParOf" srcId="{1FAF6B17-6D40-4671-A6FA-E3862D47FA3B}" destId="{5FBDBE19-A28E-4317-94C3-C26494AD360E}" srcOrd="0" destOrd="0" presId="urn:microsoft.com/office/officeart/2008/layout/HorizontalMultiLevelHierarchy"/>
    <dgm:cxn modelId="{F25377A5-14E7-462D-A76B-635547AF4B31}" type="presParOf" srcId="{1FAF6B17-6D40-4671-A6FA-E3862D47FA3B}" destId="{29D1377C-9734-4371-9B28-C9B3418E69FC}" srcOrd="1" destOrd="0" presId="urn:microsoft.com/office/officeart/2008/layout/HorizontalMultiLevelHierarchy"/>
    <dgm:cxn modelId="{E01FD95C-C29F-41BB-B89D-C15BD957959B}" type="presParOf" srcId="{25D3991E-60FB-47DA-8A76-422D83878310}" destId="{6B863C5A-082C-407A-B3C9-14BA99EDABEE}" srcOrd="2" destOrd="0" presId="urn:microsoft.com/office/officeart/2008/layout/HorizontalMultiLevelHierarchy"/>
    <dgm:cxn modelId="{AB6E7D3E-81AD-4E40-85B7-190896423327}" type="presParOf" srcId="{6B863C5A-082C-407A-B3C9-14BA99EDABEE}" destId="{DBD0D6FD-4160-4452-88A2-5CF67AF7C034}" srcOrd="0" destOrd="0" presId="urn:microsoft.com/office/officeart/2008/layout/HorizontalMultiLevelHierarchy"/>
    <dgm:cxn modelId="{5108904D-9622-4761-936D-7D069E68FEE0}" type="presParOf" srcId="{25D3991E-60FB-47DA-8A76-422D83878310}" destId="{722F8D5F-A095-446E-9081-F183DBC8AB9F}" srcOrd="3" destOrd="0" presId="urn:microsoft.com/office/officeart/2008/layout/HorizontalMultiLevelHierarchy"/>
    <dgm:cxn modelId="{FD439E60-976A-431C-A500-9F65F4F8459E}" type="presParOf" srcId="{722F8D5F-A095-446E-9081-F183DBC8AB9F}" destId="{E14B2CFC-528C-45DD-B826-04C3DC7D836D}" srcOrd="0" destOrd="0" presId="urn:microsoft.com/office/officeart/2008/layout/HorizontalMultiLevelHierarchy"/>
    <dgm:cxn modelId="{B0BE3E7A-66F4-41D7-B443-247600F9D3B9}" type="presParOf" srcId="{722F8D5F-A095-446E-9081-F183DBC8AB9F}" destId="{DA6427B7-584E-4B69-BC2F-724D2F6D595A}" srcOrd="1" destOrd="0" presId="urn:microsoft.com/office/officeart/2008/layout/HorizontalMultiLevelHierarchy"/>
    <dgm:cxn modelId="{CD3820BD-3782-455C-A494-03775F5D539B}" type="presParOf" srcId="{DA6427B7-584E-4B69-BC2F-724D2F6D595A}" destId="{D3C3BF3E-9371-4220-AB5A-641D7B76E52B}" srcOrd="0" destOrd="0" presId="urn:microsoft.com/office/officeart/2008/layout/HorizontalMultiLevelHierarchy"/>
    <dgm:cxn modelId="{9BA52A98-E875-4C2E-BA47-529DADA97AE1}" type="presParOf" srcId="{D3C3BF3E-9371-4220-AB5A-641D7B76E52B}" destId="{E8B64059-A7D3-4C6D-9800-02B5CF1E7C64}" srcOrd="0" destOrd="0" presId="urn:microsoft.com/office/officeart/2008/layout/HorizontalMultiLevelHierarchy"/>
    <dgm:cxn modelId="{264F7ED9-07BA-4B9D-84CA-C60EC24570A1}" type="presParOf" srcId="{DA6427B7-584E-4B69-BC2F-724D2F6D595A}" destId="{04198FE1-B728-40A4-971A-39B0BD2D4C66}" srcOrd="1" destOrd="0" presId="urn:microsoft.com/office/officeart/2008/layout/HorizontalMultiLevelHierarchy"/>
    <dgm:cxn modelId="{F3918D0E-705D-4101-896B-13E25DFFE4C5}" type="presParOf" srcId="{04198FE1-B728-40A4-971A-39B0BD2D4C66}" destId="{7D69002E-D9B5-4091-8587-13CE4400DD4A}" srcOrd="0" destOrd="0" presId="urn:microsoft.com/office/officeart/2008/layout/HorizontalMultiLevelHierarchy"/>
    <dgm:cxn modelId="{F088266D-082F-45F0-A9F2-E3AE8CC98222}" type="presParOf" srcId="{04198FE1-B728-40A4-971A-39B0BD2D4C66}" destId="{D5C3B974-2C47-42E5-83F1-4718A443EBF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50CFC2-84FA-4611-95D9-5DC75877B44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A617B7-CB03-4EB4-A02B-DCECB0BD9469}">
      <dgm:prSet phldrT="[Текст]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,</a:t>
          </a:r>
          <a:endParaRPr lang="ru-RU" dirty="0"/>
        </a:p>
      </dgm:t>
    </dgm:pt>
    <dgm:pt modelId="{65B7CC8E-D090-4D8F-9B13-9A9EB412FE63}" type="parTrans" cxnId="{B8114CE6-7EAF-49BA-B4BB-8B296198C8EF}">
      <dgm:prSet/>
      <dgm:spPr/>
      <dgm:t>
        <a:bodyPr/>
        <a:lstStyle/>
        <a:p>
          <a:endParaRPr lang="ru-RU"/>
        </a:p>
      </dgm:t>
    </dgm:pt>
    <dgm:pt modelId="{EA490FAA-F384-49BE-BA61-F66AAA6F66A7}" type="sibTrans" cxnId="{B8114CE6-7EAF-49BA-B4BB-8B296198C8EF}">
      <dgm:prSet/>
      <dgm:spPr/>
      <dgm:t>
        <a:bodyPr/>
        <a:lstStyle/>
        <a:p>
          <a:endParaRPr lang="ru-RU"/>
        </a:p>
      </dgm:t>
    </dgm:pt>
    <dgm:pt modelId="{52C3B2BD-2D0D-410A-8C6D-167934E436D3}">
      <dgm:prSet phldrT="[Текст]"/>
      <dgm:spPr/>
      <dgm:t>
        <a:bodyPr/>
        <a:lstStyle/>
        <a:p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Дастлабки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қиймат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dirty="0"/>
        </a:p>
      </dgm:t>
    </dgm:pt>
    <dgm:pt modelId="{FD449CDF-779C-4CF0-BDA3-3E9D15404532}" type="parTrans" cxnId="{B0C6540C-72F1-4D59-ADB3-6282B0DCB0B1}">
      <dgm:prSet/>
      <dgm:spPr/>
      <dgm:t>
        <a:bodyPr/>
        <a:lstStyle/>
        <a:p>
          <a:endParaRPr lang="ru-RU"/>
        </a:p>
      </dgm:t>
    </dgm:pt>
    <dgm:pt modelId="{D7DE9496-BDF9-4B57-A6AA-3ACFDB1D0B7E}" type="sibTrans" cxnId="{B0C6540C-72F1-4D59-ADB3-6282B0DCB0B1}">
      <dgm:prSet/>
      <dgm:spPr/>
      <dgm:t>
        <a:bodyPr/>
        <a:lstStyle/>
        <a:p>
          <a:endParaRPr lang="ru-RU"/>
        </a:p>
      </dgm:t>
    </dgm:pt>
    <dgm:pt modelId="{6EADED5A-66AF-40C1-AA60-DEC084D5A4C2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dirty="0"/>
        </a:p>
      </dgm:t>
    </dgm:pt>
    <dgm:pt modelId="{104EA7BD-D9EF-43CE-BE8D-B5926B338627}" type="parTrans" cxnId="{6041FDFE-3F6E-4A63-86E9-780FEE1AB580}">
      <dgm:prSet/>
      <dgm:spPr/>
      <dgm:t>
        <a:bodyPr/>
        <a:lstStyle/>
        <a:p>
          <a:endParaRPr lang="ru-RU"/>
        </a:p>
      </dgm:t>
    </dgm:pt>
    <dgm:pt modelId="{D013D3D1-E893-4CA7-B430-DFBD15C62A42}" type="sibTrans" cxnId="{6041FDFE-3F6E-4A63-86E9-780FEE1AB580}">
      <dgm:prSet/>
      <dgm:spPr/>
      <dgm:t>
        <a:bodyPr/>
        <a:lstStyle/>
        <a:p>
          <a:endParaRPr lang="ru-RU"/>
        </a:p>
      </dgm:t>
    </dgm:pt>
    <dgm:pt modelId="{A71D7EBC-ADE8-4A96-8634-D11ED06790BF}">
      <dgm:prSet phldrT="[Текст]"/>
      <dgm:spPr/>
      <dgm:t>
        <a:bodyPr/>
        <a:lstStyle/>
        <a:p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Тугатиш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қиймати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dirty="0"/>
        </a:p>
      </dgm:t>
    </dgm:pt>
    <dgm:pt modelId="{79D6C8F9-085F-42F7-97CC-E4C9DBEFF7B5}" type="parTrans" cxnId="{D5FE8C26-1797-4B5B-995F-94849BCE743D}">
      <dgm:prSet/>
      <dgm:spPr/>
      <dgm:t>
        <a:bodyPr/>
        <a:lstStyle/>
        <a:p>
          <a:endParaRPr lang="ru-RU"/>
        </a:p>
      </dgm:t>
    </dgm:pt>
    <dgm:pt modelId="{011BF28A-65C8-420F-AB87-23E8DA7B2B6A}" type="sibTrans" cxnId="{D5FE8C26-1797-4B5B-995F-94849BCE743D}">
      <dgm:prSet/>
      <dgm:spPr/>
      <dgm:t>
        <a:bodyPr/>
        <a:lstStyle/>
        <a:p>
          <a:endParaRPr lang="ru-RU"/>
        </a:p>
      </dgm:t>
    </dgm:pt>
    <dgm:pt modelId="{F2C4183C-E3E2-414C-BCFB-EBB17029CBF2}">
      <dgm:prSet phldrT="[Текст]"/>
      <dgm:spPr/>
      <dgm:t>
        <a:bodyPr/>
        <a:lstStyle/>
        <a:p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Ўрнини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қоплаш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қиймати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dirty="0"/>
        </a:p>
      </dgm:t>
    </dgm:pt>
    <dgm:pt modelId="{F81C18AD-A55F-4100-9198-DAB81209FB1D}" type="parTrans" cxnId="{D8C1B717-1701-40BD-AC9A-80803110A5F8}">
      <dgm:prSet/>
      <dgm:spPr/>
      <dgm:t>
        <a:bodyPr/>
        <a:lstStyle/>
        <a:p>
          <a:endParaRPr lang="ru-RU"/>
        </a:p>
      </dgm:t>
    </dgm:pt>
    <dgm:pt modelId="{6538958C-6B2E-47F3-946A-C627EF2578F1}" type="sibTrans" cxnId="{D8C1B717-1701-40BD-AC9A-80803110A5F8}">
      <dgm:prSet/>
      <dgm:spPr/>
      <dgm:t>
        <a:bodyPr/>
        <a:lstStyle/>
        <a:p>
          <a:endParaRPr lang="ru-RU"/>
        </a:p>
      </dgm:t>
    </dgm:pt>
    <dgm:pt modelId="{FBB4F75A-B014-47FD-94D1-05D156B1BC04}">
      <dgm:prSet phldrT="[Текст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/>
        </a:p>
      </dgm:t>
    </dgm:pt>
    <dgm:pt modelId="{4E77A494-CB87-4A8B-B437-A103A785D0F8}" type="sibTrans" cxnId="{C66F80AD-8CD2-4C18-BC7A-63D5B2F36C5C}">
      <dgm:prSet/>
      <dgm:spPr/>
      <dgm:t>
        <a:bodyPr/>
        <a:lstStyle/>
        <a:p>
          <a:endParaRPr lang="ru-RU"/>
        </a:p>
      </dgm:t>
    </dgm:pt>
    <dgm:pt modelId="{6EC87B23-B6A1-4408-8E0F-1078395AC27B}" type="parTrans" cxnId="{C66F80AD-8CD2-4C18-BC7A-63D5B2F36C5C}">
      <dgm:prSet/>
      <dgm:spPr/>
      <dgm:t>
        <a:bodyPr/>
        <a:lstStyle/>
        <a:p>
          <a:endParaRPr lang="ru-RU"/>
        </a:p>
      </dgm:t>
    </dgm:pt>
    <dgm:pt modelId="{54511AA4-9B5E-4913-A636-8124C3FBC433}">
      <dgm:prSet/>
      <dgm:spPr/>
      <dgm:t>
        <a:bodyPr/>
        <a:lstStyle/>
        <a:p>
          <a:r>
            <a:rPr lang="ru-RU" b="1" smtClean="0">
              <a:latin typeface="Times New Roman" pitchFamily="18" charset="0"/>
              <a:cs typeface="Times New Roman" pitchFamily="18" charset="0"/>
            </a:rPr>
            <a:t>Сотиш қиймати;</a:t>
          </a:r>
          <a:endParaRPr lang="ru-RU"/>
        </a:p>
      </dgm:t>
    </dgm:pt>
    <dgm:pt modelId="{3841A6B1-FD51-44C7-A641-4085299EAF1C}" type="parTrans" cxnId="{F79E253A-8742-4A1E-B0E4-8BF968BFE645}">
      <dgm:prSet/>
      <dgm:spPr/>
      <dgm:t>
        <a:bodyPr/>
        <a:lstStyle/>
        <a:p>
          <a:endParaRPr lang="ru-RU"/>
        </a:p>
      </dgm:t>
    </dgm:pt>
    <dgm:pt modelId="{56B199A9-CCCE-4053-B097-CF6613C1B245}" type="sibTrans" cxnId="{F79E253A-8742-4A1E-B0E4-8BF968BFE645}">
      <dgm:prSet/>
      <dgm:spPr/>
      <dgm:t>
        <a:bodyPr/>
        <a:lstStyle/>
        <a:p>
          <a:endParaRPr lang="ru-RU"/>
        </a:p>
      </dgm:t>
    </dgm:pt>
    <dgm:pt modelId="{0B2658C8-3560-4694-8F34-FB7794153060}">
      <dgm:prSet/>
      <dgm:spPr/>
      <dgm:t>
        <a:bodyPr/>
        <a:lstStyle/>
        <a:p>
          <a:r>
            <a:rPr lang="ru-RU" b="1" smtClean="0">
              <a:latin typeface="Times New Roman" pitchFamily="18" charset="0"/>
              <a:cs typeface="Times New Roman" pitchFamily="18" charset="0"/>
            </a:rPr>
            <a:t>Қолдиқ қиймати;</a:t>
          </a:r>
          <a:endParaRPr lang="ru-RU"/>
        </a:p>
      </dgm:t>
    </dgm:pt>
    <dgm:pt modelId="{EE7DBC3A-6FD5-4625-967E-96CF1749CE99}" type="parTrans" cxnId="{9F40D878-AF94-4268-85FC-5010A94196B4}">
      <dgm:prSet/>
      <dgm:spPr/>
      <dgm:t>
        <a:bodyPr/>
        <a:lstStyle/>
        <a:p>
          <a:endParaRPr lang="ru-RU"/>
        </a:p>
      </dgm:t>
    </dgm:pt>
    <dgm:pt modelId="{02C97304-D88A-489D-8036-47DB2758D892}" type="sibTrans" cxnId="{9F40D878-AF94-4268-85FC-5010A94196B4}">
      <dgm:prSet/>
      <dgm:spPr/>
      <dgm:t>
        <a:bodyPr/>
        <a:lstStyle/>
        <a:p>
          <a:endParaRPr lang="ru-RU"/>
        </a:p>
      </dgm:t>
    </dgm:pt>
    <dgm:pt modelId="{2B61155A-66B4-42DB-A068-A7E131478CC1}">
      <dgm:prSet phldrT="[Текст]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,</a:t>
          </a:r>
          <a:endParaRPr lang="ru-RU" dirty="0"/>
        </a:p>
      </dgm:t>
    </dgm:pt>
    <dgm:pt modelId="{FFCE900B-9636-40CB-8B92-440CE901C885}" type="sibTrans" cxnId="{BA33B04C-7EFC-443A-909B-A0919D3AB136}">
      <dgm:prSet/>
      <dgm:spPr/>
      <dgm:t>
        <a:bodyPr/>
        <a:lstStyle/>
        <a:p>
          <a:endParaRPr lang="ru-RU"/>
        </a:p>
      </dgm:t>
    </dgm:pt>
    <dgm:pt modelId="{76115536-3A7A-41DC-B158-C03F47743990}" type="parTrans" cxnId="{BA33B04C-7EFC-443A-909B-A0919D3AB136}">
      <dgm:prSet/>
      <dgm:spPr/>
      <dgm:t>
        <a:bodyPr/>
        <a:lstStyle/>
        <a:p>
          <a:endParaRPr lang="ru-RU"/>
        </a:p>
      </dgm:t>
    </dgm:pt>
    <dgm:pt modelId="{236E927B-45A2-4CA6-B651-D61AF1C208A7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,</a:t>
          </a:r>
          <a:endParaRPr lang="ru-RU" dirty="0"/>
        </a:p>
      </dgm:t>
    </dgm:pt>
    <dgm:pt modelId="{01BBE81C-A225-4BCB-85C7-ECB9ACC611FB}" type="sibTrans" cxnId="{4FF1EF73-8E4D-4A3F-88D7-2193A0DE3260}">
      <dgm:prSet/>
      <dgm:spPr/>
      <dgm:t>
        <a:bodyPr/>
        <a:lstStyle/>
        <a:p>
          <a:endParaRPr lang="ru-RU"/>
        </a:p>
      </dgm:t>
    </dgm:pt>
    <dgm:pt modelId="{47D8FB25-3C45-4915-BF7A-FEFE57FA156E}" type="parTrans" cxnId="{4FF1EF73-8E4D-4A3F-88D7-2193A0DE3260}">
      <dgm:prSet/>
      <dgm:spPr/>
      <dgm:t>
        <a:bodyPr/>
        <a:lstStyle/>
        <a:p>
          <a:endParaRPr lang="ru-RU"/>
        </a:p>
      </dgm:t>
    </dgm:pt>
    <dgm:pt modelId="{D4901EBA-B3F4-4638-9155-8D0FA3C4C627}" type="pres">
      <dgm:prSet presAssocID="{2A50CFC2-84FA-4611-95D9-5DC75877B44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286DF6-7F1A-45DF-8AED-434216CBF3CE}" type="pres">
      <dgm:prSet presAssocID="{B0A617B7-CB03-4EB4-A02B-DCECB0BD9469}" presName="composite" presStyleCnt="0"/>
      <dgm:spPr/>
    </dgm:pt>
    <dgm:pt modelId="{D18B7D50-F7BE-4FBC-9C9B-911B053A2DF6}" type="pres">
      <dgm:prSet presAssocID="{B0A617B7-CB03-4EB4-A02B-DCECB0BD9469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614E7B-88AD-481B-B0FA-B5CEA516EABD}" type="pres">
      <dgm:prSet presAssocID="{B0A617B7-CB03-4EB4-A02B-DCECB0BD9469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1B6C85-49D1-47A0-9D6B-FF9567D54A6C}" type="pres">
      <dgm:prSet presAssocID="{EA490FAA-F384-49BE-BA61-F66AAA6F66A7}" presName="sp" presStyleCnt="0"/>
      <dgm:spPr/>
    </dgm:pt>
    <dgm:pt modelId="{132390D2-9D16-47B5-805C-0C1CFC87F3DF}" type="pres">
      <dgm:prSet presAssocID="{6EADED5A-66AF-40C1-AA60-DEC084D5A4C2}" presName="composite" presStyleCnt="0"/>
      <dgm:spPr/>
    </dgm:pt>
    <dgm:pt modelId="{503B2440-C378-4A1D-A406-0674AE4AE8B5}" type="pres">
      <dgm:prSet presAssocID="{6EADED5A-66AF-40C1-AA60-DEC084D5A4C2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F16548-3E70-44B8-A52B-1247FA4A511C}" type="pres">
      <dgm:prSet presAssocID="{6EADED5A-66AF-40C1-AA60-DEC084D5A4C2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838805-B2D9-45F8-987D-7453D4EB3392}" type="pres">
      <dgm:prSet presAssocID="{D013D3D1-E893-4CA7-B430-DFBD15C62A42}" presName="sp" presStyleCnt="0"/>
      <dgm:spPr/>
    </dgm:pt>
    <dgm:pt modelId="{31E72EB7-F9BC-4A82-8F30-3082AF061B82}" type="pres">
      <dgm:prSet presAssocID="{236E927B-45A2-4CA6-B651-D61AF1C208A7}" presName="composite" presStyleCnt="0"/>
      <dgm:spPr/>
    </dgm:pt>
    <dgm:pt modelId="{D3F78FF2-33EE-488D-BF57-5D0F9BCCE4C0}" type="pres">
      <dgm:prSet presAssocID="{236E927B-45A2-4CA6-B651-D61AF1C208A7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42668C-F05E-4ED9-B41E-43F2E4FDE765}" type="pres">
      <dgm:prSet presAssocID="{236E927B-45A2-4CA6-B651-D61AF1C208A7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2A4A27-8DF9-4DA9-88DC-9C2EAE52571B}" type="pres">
      <dgm:prSet presAssocID="{01BBE81C-A225-4BCB-85C7-ECB9ACC611FB}" presName="sp" presStyleCnt="0"/>
      <dgm:spPr/>
    </dgm:pt>
    <dgm:pt modelId="{A862F73C-CA64-440F-AE88-1EC36B3D5885}" type="pres">
      <dgm:prSet presAssocID="{FBB4F75A-B014-47FD-94D1-05D156B1BC04}" presName="composite" presStyleCnt="0"/>
      <dgm:spPr/>
    </dgm:pt>
    <dgm:pt modelId="{46136B5F-7B33-41C6-9563-DEDFD1142524}" type="pres">
      <dgm:prSet presAssocID="{FBB4F75A-B014-47FD-94D1-05D156B1BC04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575837-4AEE-41F5-90BB-FA6D71F031AD}" type="pres">
      <dgm:prSet presAssocID="{FBB4F75A-B014-47FD-94D1-05D156B1BC04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4C8F4B-C2DB-4A2C-856F-CB4E7967ED2F}" type="pres">
      <dgm:prSet presAssocID="{4E77A494-CB87-4A8B-B437-A103A785D0F8}" presName="sp" presStyleCnt="0"/>
      <dgm:spPr/>
    </dgm:pt>
    <dgm:pt modelId="{8A53FD63-BFE7-4B01-A2EC-E86601F1A05C}" type="pres">
      <dgm:prSet presAssocID="{2B61155A-66B4-42DB-A068-A7E131478CC1}" presName="composite" presStyleCnt="0"/>
      <dgm:spPr/>
    </dgm:pt>
    <dgm:pt modelId="{916EE698-8689-4FB8-8350-9EC1280EDD73}" type="pres">
      <dgm:prSet presAssocID="{2B61155A-66B4-42DB-A068-A7E131478CC1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0A5585-1CDC-4F90-9F0B-2CC7C9DB4718}" type="pres">
      <dgm:prSet presAssocID="{2B61155A-66B4-42DB-A068-A7E131478CC1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C6540C-72F1-4D59-ADB3-6282B0DCB0B1}" srcId="{B0A617B7-CB03-4EB4-A02B-DCECB0BD9469}" destId="{52C3B2BD-2D0D-410A-8C6D-167934E436D3}" srcOrd="0" destOrd="0" parTransId="{FD449CDF-779C-4CF0-BDA3-3E9D15404532}" sibTransId="{D7DE9496-BDF9-4B57-A6AA-3ACFDB1D0B7E}"/>
    <dgm:cxn modelId="{9F40D878-AF94-4268-85FC-5010A94196B4}" srcId="{FBB4F75A-B014-47FD-94D1-05D156B1BC04}" destId="{0B2658C8-3560-4694-8F34-FB7794153060}" srcOrd="0" destOrd="0" parTransId="{EE7DBC3A-6FD5-4625-967E-96CF1749CE99}" sibTransId="{02C97304-D88A-489D-8036-47DB2758D892}"/>
    <dgm:cxn modelId="{B8114CE6-7EAF-49BA-B4BB-8B296198C8EF}" srcId="{2A50CFC2-84FA-4611-95D9-5DC75877B448}" destId="{B0A617B7-CB03-4EB4-A02B-DCECB0BD9469}" srcOrd="0" destOrd="0" parTransId="{65B7CC8E-D090-4D8F-9B13-9A9EB412FE63}" sibTransId="{EA490FAA-F384-49BE-BA61-F66AAA6F66A7}"/>
    <dgm:cxn modelId="{287DBE26-6DC3-483F-A269-8EE735D8BCB8}" type="presOf" srcId="{6EADED5A-66AF-40C1-AA60-DEC084D5A4C2}" destId="{503B2440-C378-4A1D-A406-0674AE4AE8B5}" srcOrd="0" destOrd="0" presId="urn:microsoft.com/office/officeart/2005/8/layout/chevron2"/>
    <dgm:cxn modelId="{4FF1EF73-8E4D-4A3F-88D7-2193A0DE3260}" srcId="{2A50CFC2-84FA-4611-95D9-5DC75877B448}" destId="{236E927B-45A2-4CA6-B651-D61AF1C208A7}" srcOrd="2" destOrd="0" parTransId="{47D8FB25-3C45-4915-BF7A-FEFE57FA156E}" sibTransId="{01BBE81C-A225-4BCB-85C7-ECB9ACC611FB}"/>
    <dgm:cxn modelId="{F113A329-AFD1-4909-A8C3-073496E211E2}" type="presOf" srcId="{2B61155A-66B4-42DB-A068-A7E131478CC1}" destId="{916EE698-8689-4FB8-8350-9EC1280EDD73}" srcOrd="0" destOrd="0" presId="urn:microsoft.com/office/officeart/2005/8/layout/chevron2"/>
    <dgm:cxn modelId="{6041FDFE-3F6E-4A63-86E9-780FEE1AB580}" srcId="{2A50CFC2-84FA-4611-95D9-5DC75877B448}" destId="{6EADED5A-66AF-40C1-AA60-DEC084D5A4C2}" srcOrd="1" destOrd="0" parTransId="{104EA7BD-D9EF-43CE-BE8D-B5926B338627}" sibTransId="{D013D3D1-E893-4CA7-B430-DFBD15C62A42}"/>
    <dgm:cxn modelId="{D5FE8C26-1797-4B5B-995F-94849BCE743D}" srcId="{236E927B-45A2-4CA6-B651-D61AF1C208A7}" destId="{A71D7EBC-ADE8-4A96-8634-D11ED06790BF}" srcOrd="0" destOrd="0" parTransId="{79D6C8F9-085F-42F7-97CC-E4C9DBEFF7B5}" sibTransId="{011BF28A-65C8-420F-AB87-23E8DA7B2B6A}"/>
    <dgm:cxn modelId="{F79E253A-8742-4A1E-B0E4-8BF968BFE645}" srcId="{6EADED5A-66AF-40C1-AA60-DEC084D5A4C2}" destId="{54511AA4-9B5E-4913-A636-8124C3FBC433}" srcOrd="0" destOrd="0" parTransId="{3841A6B1-FD51-44C7-A641-4085299EAF1C}" sibTransId="{56B199A9-CCCE-4053-B097-CF6613C1B245}"/>
    <dgm:cxn modelId="{5C1BC589-0BA3-49C9-8167-BC588873572D}" type="presOf" srcId="{52C3B2BD-2D0D-410A-8C6D-167934E436D3}" destId="{18614E7B-88AD-481B-B0FA-B5CEA516EABD}" srcOrd="0" destOrd="0" presId="urn:microsoft.com/office/officeart/2005/8/layout/chevron2"/>
    <dgm:cxn modelId="{D96C3B40-3DE7-45E7-8603-1313DFCED5E9}" type="presOf" srcId="{A71D7EBC-ADE8-4A96-8634-D11ED06790BF}" destId="{1842668C-F05E-4ED9-B41E-43F2E4FDE765}" srcOrd="0" destOrd="0" presId="urn:microsoft.com/office/officeart/2005/8/layout/chevron2"/>
    <dgm:cxn modelId="{04C3C7E7-BF04-4FDF-8535-13AD24E60E0C}" type="presOf" srcId="{54511AA4-9B5E-4913-A636-8124C3FBC433}" destId="{E8F16548-3E70-44B8-A52B-1247FA4A511C}" srcOrd="0" destOrd="0" presId="urn:microsoft.com/office/officeart/2005/8/layout/chevron2"/>
    <dgm:cxn modelId="{C66F80AD-8CD2-4C18-BC7A-63D5B2F36C5C}" srcId="{2A50CFC2-84FA-4611-95D9-5DC75877B448}" destId="{FBB4F75A-B014-47FD-94D1-05D156B1BC04}" srcOrd="3" destOrd="0" parTransId="{6EC87B23-B6A1-4408-8E0F-1078395AC27B}" sibTransId="{4E77A494-CB87-4A8B-B437-A103A785D0F8}"/>
    <dgm:cxn modelId="{02AD837E-957F-4FDE-AA9F-760C1648446E}" type="presOf" srcId="{2A50CFC2-84FA-4611-95D9-5DC75877B448}" destId="{D4901EBA-B3F4-4638-9155-8D0FA3C4C627}" srcOrd="0" destOrd="0" presId="urn:microsoft.com/office/officeart/2005/8/layout/chevron2"/>
    <dgm:cxn modelId="{46F294AC-24C1-41C5-97F1-C06E898EFA1F}" type="presOf" srcId="{0B2658C8-3560-4694-8F34-FB7794153060}" destId="{85575837-4AEE-41F5-90BB-FA6D71F031AD}" srcOrd="0" destOrd="0" presId="urn:microsoft.com/office/officeart/2005/8/layout/chevron2"/>
    <dgm:cxn modelId="{FBBE378C-44E0-4EDE-B6A8-F17DE71F1C41}" type="presOf" srcId="{FBB4F75A-B014-47FD-94D1-05D156B1BC04}" destId="{46136B5F-7B33-41C6-9563-DEDFD1142524}" srcOrd="0" destOrd="0" presId="urn:microsoft.com/office/officeart/2005/8/layout/chevron2"/>
    <dgm:cxn modelId="{BA33B04C-7EFC-443A-909B-A0919D3AB136}" srcId="{2A50CFC2-84FA-4611-95D9-5DC75877B448}" destId="{2B61155A-66B4-42DB-A068-A7E131478CC1}" srcOrd="4" destOrd="0" parTransId="{76115536-3A7A-41DC-B158-C03F47743990}" sibTransId="{FFCE900B-9636-40CB-8B92-440CE901C885}"/>
    <dgm:cxn modelId="{D8C1B717-1701-40BD-AC9A-80803110A5F8}" srcId="{2B61155A-66B4-42DB-A068-A7E131478CC1}" destId="{F2C4183C-E3E2-414C-BCFB-EBB17029CBF2}" srcOrd="0" destOrd="0" parTransId="{F81C18AD-A55F-4100-9198-DAB81209FB1D}" sibTransId="{6538958C-6B2E-47F3-946A-C627EF2578F1}"/>
    <dgm:cxn modelId="{241DFDC5-B291-4426-8AFA-075767375935}" type="presOf" srcId="{F2C4183C-E3E2-414C-BCFB-EBB17029CBF2}" destId="{A00A5585-1CDC-4F90-9F0B-2CC7C9DB4718}" srcOrd="0" destOrd="0" presId="urn:microsoft.com/office/officeart/2005/8/layout/chevron2"/>
    <dgm:cxn modelId="{CBE85F95-F545-4346-BFA3-A77CE74D522F}" type="presOf" srcId="{236E927B-45A2-4CA6-B651-D61AF1C208A7}" destId="{D3F78FF2-33EE-488D-BF57-5D0F9BCCE4C0}" srcOrd="0" destOrd="0" presId="urn:microsoft.com/office/officeart/2005/8/layout/chevron2"/>
    <dgm:cxn modelId="{871C3D0C-C1D9-4CB3-87D0-8B6661CE09B7}" type="presOf" srcId="{B0A617B7-CB03-4EB4-A02B-DCECB0BD9469}" destId="{D18B7D50-F7BE-4FBC-9C9B-911B053A2DF6}" srcOrd="0" destOrd="0" presId="urn:microsoft.com/office/officeart/2005/8/layout/chevron2"/>
    <dgm:cxn modelId="{A087B13D-FB57-4CCC-808A-1D83452DACCF}" type="presParOf" srcId="{D4901EBA-B3F4-4638-9155-8D0FA3C4C627}" destId="{E6286DF6-7F1A-45DF-8AED-434216CBF3CE}" srcOrd="0" destOrd="0" presId="urn:microsoft.com/office/officeart/2005/8/layout/chevron2"/>
    <dgm:cxn modelId="{9036F599-9D9D-414A-AE3B-C73C4C993214}" type="presParOf" srcId="{E6286DF6-7F1A-45DF-8AED-434216CBF3CE}" destId="{D18B7D50-F7BE-4FBC-9C9B-911B053A2DF6}" srcOrd="0" destOrd="0" presId="urn:microsoft.com/office/officeart/2005/8/layout/chevron2"/>
    <dgm:cxn modelId="{7F3862A6-54E2-4F82-9F76-06B4D275F78A}" type="presParOf" srcId="{E6286DF6-7F1A-45DF-8AED-434216CBF3CE}" destId="{18614E7B-88AD-481B-B0FA-B5CEA516EABD}" srcOrd="1" destOrd="0" presId="urn:microsoft.com/office/officeart/2005/8/layout/chevron2"/>
    <dgm:cxn modelId="{06336C61-425C-4053-8877-1A7DA7D2DF53}" type="presParOf" srcId="{D4901EBA-B3F4-4638-9155-8D0FA3C4C627}" destId="{EC1B6C85-49D1-47A0-9D6B-FF9567D54A6C}" srcOrd="1" destOrd="0" presId="urn:microsoft.com/office/officeart/2005/8/layout/chevron2"/>
    <dgm:cxn modelId="{40A84011-8AC5-45E8-BA3C-CB80742ABEFD}" type="presParOf" srcId="{D4901EBA-B3F4-4638-9155-8D0FA3C4C627}" destId="{132390D2-9D16-47B5-805C-0C1CFC87F3DF}" srcOrd="2" destOrd="0" presId="urn:microsoft.com/office/officeart/2005/8/layout/chevron2"/>
    <dgm:cxn modelId="{989ABF0A-2B1B-4713-8708-65DA093346BF}" type="presParOf" srcId="{132390D2-9D16-47B5-805C-0C1CFC87F3DF}" destId="{503B2440-C378-4A1D-A406-0674AE4AE8B5}" srcOrd="0" destOrd="0" presId="urn:microsoft.com/office/officeart/2005/8/layout/chevron2"/>
    <dgm:cxn modelId="{46A1734A-6217-46AC-A55F-F0A4387597E0}" type="presParOf" srcId="{132390D2-9D16-47B5-805C-0C1CFC87F3DF}" destId="{E8F16548-3E70-44B8-A52B-1247FA4A511C}" srcOrd="1" destOrd="0" presId="urn:microsoft.com/office/officeart/2005/8/layout/chevron2"/>
    <dgm:cxn modelId="{B8B2C0A4-BACA-40EF-A6C7-F50B45AFCDF0}" type="presParOf" srcId="{D4901EBA-B3F4-4638-9155-8D0FA3C4C627}" destId="{1A838805-B2D9-45F8-987D-7453D4EB3392}" srcOrd="3" destOrd="0" presId="urn:microsoft.com/office/officeart/2005/8/layout/chevron2"/>
    <dgm:cxn modelId="{8A03517D-04D2-4DFB-9CFC-73A27EC9591E}" type="presParOf" srcId="{D4901EBA-B3F4-4638-9155-8D0FA3C4C627}" destId="{31E72EB7-F9BC-4A82-8F30-3082AF061B82}" srcOrd="4" destOrd="0" presId="urn:microsoft.com/office/officeart/2005/8/layout/chevron2"/>
    <dgm:cxn modelId="{ECFC10BF-75AA-4979-AB87-9B7AA129F32B}" type="presParOf" srcId="{31E72EB7-F9BC-4A82-8F30-3082AF061B82}" destId="{D3F78FF2-33EE-488D-BF57-5D0F9BCCE4C0}" srcOrd="0" destOrd="0" presId="urn:microsoft.com/office/officeart/2005/8/layout/chevron2"/>
    <dgm:cxn modelId="{82586BEA-9C4F-4FB7-9A5B-09A1FB2A1F7C}" type="presParOf" srcId="{31E72EB7-F9BC-4A82-8F30-3082AF061B82}" destId="{1842668C-F05E-4ED9-B41E-43F2E4FDE765}" srcOrd="1" destOrd="0" presId="urn:microsoft.com/office/officeart/2005/8/layout/chevron2"/>
    <dgm:cxn modelId="{598070E1-555F-408A-AD79-5D45DB63F840}" type="presParOf" srcId="{D4901EBA-B3F4-4638-9155-8D0FA3C4C627}" destId="{BB2A4A27-8DF9-4DA9-88DC-9C2EAE52571B}" srcOrd="5" destOrd="0" presId="urn:microsoft.com/office/officeart/2005/8/layout/chevron2"/>
    <dgm:cxn modelId="{85E3B065-7148-4E38-BE04-050CC3CB5946}" type="presParOf" srcId="{D4901EBA-B3F4-4638-9155-8D0FA3C4C627}" destId="{A862F73C-CA64-440F-AE88-1EC36B3D5885}" srcOrd="6" destOrd="0" presId="urn:microsoft.com/office/officeart/2005/8/layout/chevron2"/>
    <dgm:cxn modelId="{67BC3002-6E3B-4202-A598-5203FC130411}" type="presParOf" srcId="{A862F73C-CA64-440F-AE88-1EC36B3D5885}" destId="{46136B5F-7B33-41C6-9563-DEDFD1142524}" srcOrd="0" destOrd="0" presId="urn:microsoft.com/office/officeart/2005/8/layout/chevron2"/>
    <dgm:cxn modelId="{5ECA8615-6A4A-4722-8675-4813EF8E68C9}" type="presParOf" srcId="{A862F73C-CA64-440F-AE88-1EC36B3D5885}" destId="{85575837-4AEE-41F5-90BB-FA6D71F031AD}" srcOrd="1" destOrd="0" presId="urn:microsoft.com/office/officeart/2005/8/layout/chevron2"/>
    <dgm:cxn modelId="{63F0D02A-9CB5-4784-9720-2C16FAC5D825}" type="presParOf" srcId="{D4901EBA-B3F4-4638-9155-8D0FA3C4C627}" destId="{924C8F4B-C2DB-4A2C-856F-CB4E7967ED2F}" srcOrd="7" destOrd="0" presId="urn:microsoft.com/office/officeart/2005/8/layout/chevron2"/>
    <dgm:cxn modelId="{73A3CD02-D719-4D47-BB76-B7114AF23445}" type="presParOf" srcId="{D4901EBA-B3F4-4638-9155-8D0FA3C4C627}" destId="{8A53FD63-BFE7-4B01-A2EC-E86601F1A05C}" srcOrd="8" destOrd="0" presId="urn:microsoft.com/office/officeart/2005/8/layout/chevron2"/>
    <dgm:cxn modelId="{C433A823-817B-41E2-B7E2-B4D7A299D00E}" type="presParOf" srcId="{8A53FD63-BFE7-4B01-A2EC-E86601F1A05C}" destId="{916EE698-8689-4FB8-8350-9EC1280EDD73}" srcOrd="0" destOrd="0" presId="urn:microsoft.com/office/officeart/2005/8/layout/chevron2"/>
    <dgm:cxn modelId="{8CC8E9C4-87BA-49AA-9A30-76C16715A892}" type="presParOf" srcId="{8A53FD63-BFE7-4B01-A2EC-E86601F1A05C}" destId="{A00A5585-1CDC-4F90-9F0B-2CC7C9DB471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103885-293C-4151-A90E-4765EBF30AB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D734A36-C9C6-4DFE-AF34-FE9F82ABAC4D}">
      <dgm:prSet phldrT="[Текст]" custT="1"/>
      <dgm:spPr/>
      <dgm:t>
        <a:bodyPr/>
        <a:lstStyle/>
        <a:p>
          <a:r>
            <a:rPr lang="ru-RU" sz="4000" dirty="0" err="1" smtClean="0"/>
            <a:t>харид</a:t>
          </a:r>
          <a:r>
            <a:rPr lang="ru-RU" sz="4000" dirty="0" smtClean="0"/>
            <a:t> </a:t>
          </a:r>
          <a:r>
            <a:rPr lang="ru-RU" sz="4000" dirty="0" err="1" smtClean="0"/>
            <a:t>нархи</a:t>
          </a:r>
          <a:endParaRPr lang="ru-RU" sz="4000" dirty="0"/>
        </a:p>
      </dgm:t>
    </dgm:pt>
    <dgm:pt modelId="{E2E25DB7-97FF-4607-A76A-0A02C042F354}" type="parTrans" cxnId="{B82FD9B7-5C7D-4B84-B1F5-1BB03D9C427A}">
      <dgm:prSet/>
      <dgm:spPr/>
      <dgm:t>
        <a:bodyPr/>
        <a:lstStyle/>
        <a:p>
          <a:endParaRPr lang="ru-RU"/>
        </a:p>
      </dgm:t>
    </dgm:pt>
    <dgm:pt modelId="{48F0C560-32DD-4C7E-A697-A1E3B781D4A1}" type="sibTrans" cxnId="{B82FD9B7-5C7D-4B84-B1F5-1BB03D9C427A}">
      <dgm:prSet/>
      <dgm:spPr/>
      <dgm:t>
        <a:bodyPr/>
        <a:lstStyle/>
        <a:p>
          <a:endParaRPr lang="ru-RU"/>
        </a:p>
      </dgm:t>
    </dgm:pt>
    <dgm:pt modelId="{F0592F24-9F6E-4176-94F4-8EBCA7D64367}">
      <dgm:prSet phldrT="[Текст]" custT="1"/>
      <dgm:spPr/>
      <dgm:t>
        <a:bodyPr/>
        <a:lstStyle/>
        <a:p>
          <a:pPr algn="just"/>
          <a:r>
            <a:rPr lang="ru-RU" sz="4400" dirty="0" err="1" smtClean="0"/>
            <a:t>юридик</a:t>
          </a:r>
          <a:r>
            <a:rPr lang="ru-RU" sz="4400" dirty="0" smtClean="0"/>
            <a:t> </a:t>
          </a:r>
          <a:r>
            <a:rPr lang="ru-RU" sz="4400" dirty="0" err="1" smtClean="0"/>
            <a:t>йиғимлар</a:t>
          </a:r>
          <a:r>
            <a:rPr lang="ru-RU" sz="4400" dirty="0" smtClean="0"/>
            <a:t> </a:t>
          </a:r>
          <a:endParaRPr lang="ru-RU" sz="4400" dirty="0"/>
        </a:p>
      </dgm:t>
    </dgm:pt>
    <dgm:pt modelId="{44D03359-E403-4FDA-8491-D5A266021BB7}" type="parTrans" cxnId="{3520D07E-D128-470F-A2FD-2179AEF54D32}">
      <dgm:prSet/>
      <dgm:spPr/>
      <dgm:t>
        <a:bodyPr/>
        <a:lstStyle/>
        <a:p>
          <a:endParaRPr lang="ru-RU"/>
        </a:p>
      </dgm:t>
    </dgm:pt>
    <dgm:pt modelId="{53D27A07-181B-4639-8D9B-67A85E9439A5}" type="sibTrans" cxnId="{3520D07E-D128-470F-A2FD-2179AEF54D32}">
      <dgm:prSet/>
      <dgm:spPr/>
      <dgm:t>
        <a:bodyPr/>
        <a:lstStyle/>
        <a:p>
          <a:endParaRPr lang="ru-RU"/>
        </a:p>
      </dgm:t>
    </dgm:pt>
    <dgm:pt modelId="{2D7A33F7-E5D2-4CA6-8D2A-E0319F8A0466}">
      <dgm:prSet phldrT="[Текст]" custT="1"/>
      <dgm:spPr/>
      <dgm:t>
        <a:bodyPr/>
        <a:lstStyle/>
        <a:p>
          <a:r>
            <a:rPr lang="ru-RU" sz="4000" dirty="0" err="1" smtClean="0"/>
            <a:t>бошқа</a:t>
          </a:r>
          <a:r>
            <a:rPr lang="ru-RU" sz="4000" dirty="0" smtClean="0"/>
            <a:t> </a:t>
          </a:r>
          <a:r>
            <a:rPr lang="ru-RU" sz="4000" dirty="0" err="1" smtClean="0"/>
            <a:t>зарур</a:t>
          </a:r>
          <a:r>
            <a:rPr lang="ru-RU" sz="4000" dirty="0" smtClean="0"/>
            <a:t> </a:t>
          </a:r>
          <a:r>
            <a:rPr lang="ru-RU" sz="4000" dirty="0" err="1" smtClean="0"/>
            <a:t>харажатлар</a:t>
          </a:r>
          <a:endParaRPr lang="ru-RU" sz="4000" dirty="0"/>
        </a:p>
      </dgm:t>
    </dgm:pt>
    <dgm:pt modelId="{9E9BBA4D-FEE7-468F-B1C8-C374A9B5BFCB}" type="parTrans" cxnId="{188D30EC-7DF7-456B-BAF8-7446B9172BFC}">
      <dgm:prSet/>
      <dgm:spPr/>
      <dgm:t>
        <a:bodyPr/>
        <a:lstStyle/>
        <a:p>
          <a:endParaRPr lang="ru-RU"/>
        </a:p>
      </dgm:t>
    </dgm:pt>
    <dgm:pt modelId="{7FB09BCA-4388-456E-B991-23A42551D330}" type="sibTrans" cxnId="{188D30EC-7DF7-456B-BAF8-7446B9172BFC}">
      <dgm:prSet/>
      <dgm:spPr/>
      <dgm:t>
        <a:bodyPr/>
        <a:lstStyle/>
        <a:p>
          <a:endParaRPr lang="ru-RU"/>
        </a:p>
      </dgm:t>
    </dgm:pt>
    <dgm:pt modelId="{7BC76D1E-0D53-4EB7-B62D-131D23281E56}" type="pres">
      <dgm:prSet presAssocID="{40103885-293C-4151-A90E-4765EBF30AB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9F91A0-480A-49DF-8A06-9BCEF883AE94}" type="pres">
      <dgm:prSet presAssocID="{0D734A36-C9C6-4DFE-AF34-FE9F82ABAC4D}" presName="composite" presStyleCnt="0"/>
      <dgm:spPr/>
    </dgm:pt>
    <dgm:pt modelId="{A6BD753E-1D9E-40B5-8031-06286F5F8490}" type="pres">
      <dgm:prSet presAssocID="{0D734A36-C9C6-4DFE-AF34-FE9F82ABAC4D}" presName="rect1" presStyleLbl="trAlignAcc1" presStyleIdx="0" presStyleCnt="3" custScaleX="153269" custLinFactNeighborX="10084" custLinFactNeighborY="2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778666-9C6F-4AE7-9A55-FEC33B03074C}" type="pres">
      <dgm:prSet presAssocID="{0D734A36-C9C6-4DFE-AF34-FE9F82ABAC4D}" presName="rect2" presStyleLbl="fgImgPlace1" presStyleIdx="0" presStyleCnt="3" custFlipVert="1" custFlipHor="1" custScaleX="7272" custScaleY="3217" custLinFactX="-88217" custLinFactNeighborX="-100000" custLinFactNeighborY="13673"/>
      <dgm:spPr/>
      <dgm:t>
        <a:bodyPr/>
        <a:lstStyle/>
        <a:p>
          <a:endParaRPr lang="ru-RU"/>
        </a:p>
      </dgm:t>
    </dgm:pt>
    <dgm:pt modelId="{9E3A9918-A56B-44D3-8700-09584D1C5EB5}" type="pres">
      <dgm:prSet presAssocID="{48F0C560-32DD-4C7E-A697-A1E3B781D4A1}" presName="sibTrans" presStyleCnt="0"/>
      <dgm:spPr/>
    </dgm:pt>
    <dgm:pt modelId="{0E95B6C1-8797-4562-8C67-E2D48A6A33D2}" type="pres">
      <dgm:prSet presAssocID="{F0592F24-9F6E-4176-94F4-8EBCA7D64367}" presName="composite" presStyleCnt="0"/>
      <dgm:spPr/>
    </dgm:pt>
    <dgm:pt modelId="{B8E5CFE1-4F59-4E60-A6D9-2CEF6668189E}" type="pres">
      <dgm:prSet presAssocID="{F0592F24-9F6E-4176-94F4-8EBCA7D64367}" presName="rect1" presStyleLbl="trAlignAcc1" presStyleIdx="1" presStyleCnt="3" custScaleX="156319" custLinFactNeighborX="85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D2FBD8-E163-413A-B091-DF14A8C66725}" type="pres">
      <dgm:prSet presAssocID="{F0592F24-9F6E-4176-94F4-8EBCA7D64367}" presName="rect2" presStyleLbl="fgImgPlace1" presStyleIdx="1" presStyleCnt="3" custFlipVert="1" custScaleX="7569" custScaleY="6509" custLinFactX="-95684" custLinFactNeighborX="-100000"/>
      <dgm:spPr/>
    </dgm:pt>
    <dgm:pt modelId="{1761D6B1-20F5-4308-B31C-18B2BC1C6F33}" type="pres">
      <dgm:prSet presAssocID="{53D27A07-181B-4639-8D9B-67A85E9439A5}" presName="sibTrans" presStyleCnt="0"/>
      <dgm:spPr/>
    </dgm:pt>
    <dgm:pt modelId="{E4071ADB-01A2-4D90-9A2F-FE928ED8577C}" type="pres">
      <dgm:prSet presAssocID="{2D7A33F7-E5D2-4CA6-8D2A-E0319F8A0466}" presName="composite" presStyleCnt="0"/>
      <dgm:spPr/>
    </dgm:pt>
    <dgm:pt modelId="{EDDB4666-002D-4F5A-9802-73502857B35C}" type="pres">
      <dgm:prSet presAssocID="{2D7A33F7-E5D2-4CA6-8D2A-E0319F8A0466}" presName="rect1" presStyleLbl="trAlignAcc1" presStyleIdx="2" presStyleCnt="3" custScaleX="159483" custLinFactNeighborX="5456" custLinFactNeighborY="-35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297AB0-E5DD-4D88-965A-9BB1522963CB}" type="pres">
      <dgm:prSet presAssocID="{2D7A33F7-E5D2-4CA6-8D2A-E0319F8A0466}" presName="rect2" presStyleLbl="fgImgPlace1" presStyleIdx="2" presStyleCnt="3" custFlipVert="0" custFlipHor="1" custScaleX="4416" custScaleY="2944" custLinFactX="-86894" custLinFactNeighborX="-100000" custLinFactNeighborY="11726"/>
      <dgm:spPr/>
    </dgm:pt>
  </dgm:ptLst>
  <dgm:cxnLst>
    <dgm:cxn modelId="{72301C58-3EA5-457B-8EEF-E61404ABD09F}" type="presOf" srcId="{F0592F24-9F6E-4176-94F4-8EBCA7D64367}" destId="{B8E5CFE1-4F59-4E60-A6D9-2CEF6668189E}" srcOrd="0" destOrd="0" presId="urn:microsoft.com/office/officeart/2008/layout/PictureStrips"/>
    <dgm:cxn modelId="{CE43F0B8-3F68-44E2-82E1-30780D0DF5ED}" type="presOf" srcId="{2D7A33F7-E5D2-4CA6-8D2A-E0319F8A0466}" destId="{EDDB4666-002D-4F5A-9802-73502857B35C}" srcOrd="0" destOrd="0" presId="urn:microsoft.com/office/officeart/2008/layout/PictureStrips"/>
    <dgm:cxn modelId="{30FE0018-E87F-4C63-BF3E-806AA64100CB}" type="presOf" srcId="{0D734A36-C9C6-4DFE-AF34-FE9F82ABAC4D}" destId="{A6BD753E-1D9E-40B5-8031-06286F5F8490}" srcOrd="0" destOrd="0" presId="urn:microsoft.com/office/officeart/2008/layout/PictureStrips"/>
    <dgm:cxn modelId="{B82FD9B7-5C7D-4B84-B1F5-1BB03D9C427A}" srcId="{40103885-293C-4151-A90E-4765EBF30ABC}" destId="{0D734A36-C9C6-4DFE-AF34-FE9F82ABAC4D}" srcOrd="0" destOrd="0" parTransId="{E2E25DB7-97FF-4607-A76A-0A02C042F354}" sibTransId="{48F0C560-32DD-4C7E-A697-A1E3B781D4A1}"/>
    <dgm:cxn modelId="{3520D07E-D128-470F-A2FD-2179AEF54D32}" srcId="{40103885-293C-4151-A90E-4765EBF30ABC}" destId="{F0592F24-9F6E-4176-94F4-8EBCA7D64367}" srcOrd="1" destOrd="0" parTransId="{44D03359-E403-4FDA-8491-D5A266021BB7}" sibTransId="{53D27A07-181B-4639-8D9B-67A85E9439A5}"/>
    <dgm:cxn modelId="{D69C74BB-856B-4E0F-BDF2-AFE82F00E0EF}" type="presOf" srcId="{40103885-293C-4151-A90E-4765EBF30ABC}" destId="{7BC76D1E-0D53-4EB7-B62D-131D23281E56}" srcOrd="0" destOrd="0" presId="urn:microsoft.com/office/officeart/2008/layout/PictureStrips"/>
    <dgm:cxn modelId="{188D30EC-7DF7-456B-BAF8-7446B9172BFC}" srcId="{40103885-293C-4151-A90E-4765EBF30ABC}" destId="{2D7A33F7-E5D2-4CA6-8D2A-E0319F8A0466}" srcOrd="2" destOrd="0" parTransId="{9E9BBA4D-FEE7-468F-B1C8-C374A9B5BFCB}" sibTransId="{7FB09BCA-4388-456E-B991-23A42551D330}"/>
    <dgm:cxn modelId="{1FAC89CD-61E2-45EF-86E4-402566B52281}" type="presParOf" srcId="{7BC76D1E-0D53-4EB7-B62D-131D23281E56}" destId="{0D9F91A0-480A-49DF-8A06-9BCEF883AE94}" srcOrd="0" destOrd="0" presId="urn:microsoft.com/office/officeart/2008/layout/PictureStrips"/>
    <dgm:cxn modelId="{C15C1A16-7BCB-410D-972D-CB64CFC7FD8F}" type="presParOf" srcId="{0D9F91A0-480A-49DF-8A06-9BCEF883AE94}" destId="{A6BD753E-1D9E-40B5-8031-06286F5F8490}" srcOrd="0" destOrd="0" presId="urn:microsoft.com/office/officeart/2008/layout/PictureStrips"/>
    <dgm:cxn modelId="{A4BAE17B-EC5E-4718-9396-13894B794E56}" type="presParOf" srcId="{0D9F91A0-480A-49DF-8A06-9BCEF883AE94}" destId="{BF778666-9C6F-4AE7-9A55-FEC33B03074C}" srcOrd="1" destOrd="0" presId="urn:microsoft.com/office/officeart/2008/layout/PictureStrips"/>
    <dgm:cxn modelId="{36B6C5A6-6CB5-4BD8-89CC-33A14D9E5B47}" type="presParOf" srcId="{7BC76D1E-0D53-4EB7-B62D-131D23281E56}" destId="{9E3A9918-A56B-44D3-8700-09584D1C5EB5}" srcOrd="1" destOrd="0" presId="urn:microsoft.com/office/officeart/2008/layout/PictureStrips"/>
    <dgm:cxn modelId="{07F6B221-9134-4A3D-818D-47A072E9CCA7}" type="presParOf" srcId="{7BC76D1E-0D53-4EB7-B62D-131D23281E56}" destId="{0E95B6C1-8797-4562-8C67-E2D48A6A33D2}" srcOrd="2" destOrd="0" presId="urn:microsoft.com/office/officeart/2008/layout/PictureStrips"/>
    <dgm:cxn modelId="{E0B32ED2-DFE6-4125-B3D3-A92C9C121EB8}" type="presParOf" srcId="{0E95B6C1-8797-4562-8C67-E2D48A6A33D2}" destId="{B8E5CFE1-4F59-4E60-A6D9-2CEF6668189E}" srcOrd="0" destOrd="0" presId="urn:microsoft.com/office/officeart/2008/layout/PictureStrips"/>
    <dgm:cxn modelId="{2A1CB2AD-B930-4B46-A0B0-592A4D93AB08}" type="presParOf" srcId="{0E95B6C1-8797-4562-8C67-E2D48A6A33D2}" destId="{2FD2FBD8-E163-413A-B091-DF14A8C66725}" srcOrd="1" destOrd="0" presId="urn:microsoft.com/office/officeart/2008/layout/PictureStrips"/>
    <dgm:cxn modelId="{111CB4CF-A6B4-4FDB-8DAB-B2B279E887D7}" type="presParOf" srcId="{7BC76D1E-0D53-4EB7-B62D-131D23281E56}" destId="{1761D6B1-20F5-4308-B31C-18B2BC1C6F33}" srcOrd="3" destOrd="0" presId="urn:microsoft.com/office/officeart/2008/layout/PictureStrips"/>
    <dgm:cxn modelId="{2C67CFD1-5146-4E51-AAAC-C2F4BD4294A9}" type="presParOf" srcId="{7BC76D1E-0D53-4EB7-B62D-131D23281E56}" destId="{E4071ADB-01A2-4D90-9A2F-FE928ED8577C}" srcOrd="4" destOrd="0" presId="urn:microsoft.com/office/officeart/2008/layout/PictureStrips"/>
    <dgm:cxn modelId="{521D7976-E245-496B-A05B-13DB0D560ED0}" type="presParOf" srcId="{E4071ADB-01A2-4D90-9A2F-FE928ED8577C}" destId="{EDDB4666-002D-4F5A-9802-73502857B35C}" srcOrd="0" destOrd="0" presId="urn:microsoft.com/office/officeart/2008/layout/PictureStrips"/>
    <dgm:cxn modelId="{A56861E8-8AC9-4DE7-80DE-11872BDA4BEC}" type="presParOf" srcId="{E4071ADB-01A2-4D90-9A2F-FE928ED8577C}" destId="{F7297AB0-E5DD-4D88-965A-9BB1522963CB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D2F24-5533-422E-8C43-70837E13159F}">
      <dsp:nvSpPr>
        <dsp:cNvPr id="0" name=""/>
        <dsp:cNvSpPr/>
      </dsp:nvSpPr>
      <dsp:spPr>
        <a:xfrm>
          <a:off x="3105393" y="1447698"/>
          <a:ext cx="2838110" cy="3504936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5-сон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БҲМСга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мувофиқ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асосий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воситалар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бўйича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амортизация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суммаси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қуйидаги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усуллардан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бирини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қўллаш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йўли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ҳисобланиши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мумкин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:</a:t>
          </a:r>
          <a:endParaRPr lang="ru-RU" sz="2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43938" y="1586243"/>
        <a:ext cx="2561020" cy="3227846"/>
      </dsp:txXfrm>
    </dsp:sp>
    <dsp:sp modelId="{F84D6740-1B60-4752-BE03-C90296F91DD3}">
      <dsp:nvSpPr>
        <dsp:cNvPr id="0" name=""/>
        <dsp:cNvSpPr/>
      </dsp:nvSpPr>
      <dsp:spPr>
        <a:xfrm rot="16200000">
          <a:off x="4414766" y="1338015"/>
          <a:ext cx="21936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9365" y="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F974CC-D1E8-4EE4-B6BF-545450E97948}">
      <dsp:nvSpPr>
        <dsp:cNvPr id="0" name=""/>
        <dsp:cNvSpPr/>
      </dsp:nvSpPr>
      <dsp:spPr>
        <a:xfrm>
          <a:off x="2191064" y="216024"/>
          <a:ext cx="4666769" cy="1012308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err="1" smtClean="0">
              <a:latin typeface="Times New Roman" pitchFamily="18" charset="0"/>
              <a:cs typeface="Times New Roman" pitchFamily="18" charset="0"/>
            </a:rPr>
            <a:t>амортизацияни</a:t>
          </a:r>
          <a:r>
            <a:rPr lang="ru-RU" sz="29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900" kern="1200" dirty="0" err="1" smtClean="0"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29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900" kern="1200" dirty="0" err="1" smtClean="0">
              <a:latin typeface="Times New Roman" pitchFamily="18" charset="0"/>
              <a:cs typeface="Times New Roman" pitchFamily="18" charset="0"/>
            </a:rPr>
            <a:t>текисда</a:t>
          </a:r>
          <a:r>
            <a:rPr lang="ru-RU" sz="2900" kern="12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2900" kern="1200" dirty="0" err="1" smtClean="0">
              <a:latin typeface="Times New Roman" pitchFamily="18" charset="0"/>
              <a:cs typeface="Times New Roman" pitchFamily="18" charset="0"/>
            </a:rPr>
            <a:t>тўғри</a:t>
          </a:r>
          <a:r>
            <a:rPr lang="ru-RU" sz="29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900" kern="1200" dirty="0" err="1" smtClean="0">
              <a:latin typeface="Times New Roman" pitchFamily="18" charset="0"/>
              <a:cs typeface="Times New Roman" pitchFamily="18" charset="0"/>
            </a:rPr>
            <a:t>чизиқли</a:t>
          </a:r>
          <a:r>
            <a:rPr lang="ru-RU" sz="2900" kern="1200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sz="2900" kern="1200" dirty="0" err="1" smtClean="0">
              <a:latin typeface="Times New Roman" pitchFamily="18" charset="0"/>
              <a:cs typeface="Times New Roman" pitchFamily="18" charset="0"/>
            </a:rPr>
            <a:t>ҳисоблаш</a:t>
          </a:r>
          <a:endParaRPr lang="ru-RU" sz="2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40481" y="265441"/>
        <a:ext cx="4567935" cy="913474"/>
      </dsp:txXfrm>
    </dsp:sp>
    <dsp:sp modelId="{C5BB06CE-BEC0-4609-AC0B-80F98FF0665B}">
      <dsp:nvSpPr>
        <dsp:cNvPr id="0" name=""/>
        <dsp:cNvSpPr/>
      </dsp:nvSpPr>
      <dsp:spPr>
        <a:xfrm>
          <a:off x="5943504" y="3200166"/>
          <a:ext cx="15239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2390" y="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4EEA42-DCB7-4781-8F5E-F1C43EA4116A}">
      <dsp:nvSpPr>
        <dsp:cNvPr id="0" name=""/>
        <dsp:cNvSpPr/>
      </dsp:nvSpPr>
      <dsp:spPr>
        <a:xfrm>
          <a:off x="6095895" y="2541617"/>
          <a:ext cx="2879927" cy="1317098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икки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каррали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амортизация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меёри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камайиб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борувчи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қолдиқ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усули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60190" y="2605912"/>
        <a:ext cx="2751337" cy="1188508"/>
      </dsp:txXfrm>
    </dsp:sp>
    <dsp:sp modelId="{AF010254-A2F8-412F-AA50-345B696D8368}">
      <dsp:nvSpPr>
        <dsp:cNvPr id="0" name=""/>
        <dsp:cNvSpPr/>
      </dsp:nvSpPr>
      <dsp:spPr>
        <a:xfrm rot="5260437">
          <a:off x="4494328" y="5058138"/>
          <a:ext cx="2111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1181" y="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CA54A1-7857-4173-9C2A-C5ECD9417106}">
      <dsp:nvSpPr>
        <dsp:cNvPr id="0" name=""/>
        <dsp:cNvSpPr/>
      </dsp:nvSpPr>
      <dsp:spPr>
        <a:xfrm>
          <a:off x="2097628" y="5163642"/>
          <a:ext cx="5066653" cy="1317098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амортизацияни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бажарилган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ишлар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ҳажмига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мутаносиб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равишда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ҳисоблаш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чиқариш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усули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);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61923" y="5227937"/>
        <a:ext cx="4938063" cy="1188508"/>
      </dsp:txXfrm>
    </dsp:sp>
    <dsp:sp modelId="{1F57FE0D-D583-41D8-BF33-85A5C212D41F}">
      <dsp:nvSpPr>
        <dsp:cNvPr id="0" name=""/>
        <dsp:cNvSpPr/>
      </dsp:nvSpPr>
      <dsp:spPr>
        <a:xfrm rot="10800000">
          <a:off x="2895721" y="3200166"/>
          <a:ext cx="2096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9672" y="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499295-EA7C-4213-9028-D1FB5C77ACA3}">
      <dsp:nvSpPr>
        <dsp:cNvPr id="0" name=""/>
        <dsp:cNvSpPr/>
      </dsp:nvSpPr>
      <dsp:spPr>
        <a:xfrm>
          <a:off x="205996" y="2541617"/>
          <a:ext cx="2689725" cy="1317098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йиллар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йиғиндиси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усули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кумулятив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усул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0291" y="2605912"/>
        <a:ext cx="2561135" cy="11885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E1312-6DB4-4FB7-B85A-53A4037BDCF2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6D229-4956-49F0-A642-557F784F49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977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38DBA-AD99-415F-A2C5-D62478186CE1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DC951-10CB-4C2C-BEAD-D3AADD5EA7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731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1804F2-766A-4D0D-8DD5-D8219C98D6A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780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DC951-10CB-4C2C-BEAD-D3AADD5EA75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901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DC951-10CB-4C2C-BEAD-D3AADD5EA75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97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4058042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178030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5607002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9799560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6787482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7861940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173537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0316667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6806846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7381563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4917215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4058042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178030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5607002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9799560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6787482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7861940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173537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0316667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6806846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7381563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4917215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5639908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1295191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1483632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6758738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012303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7057921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0816144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8209531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1515935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6774964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2722712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4AB02A5-4FE5-49D9-9E24-09F23B90C450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7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72134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72134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1587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1/4/2024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:///D:\&#1044;&#1040;&#1056;&#1057;&#1051;&#1048;&#1050;\BUXGALTERIYA\&#1041;&#1091;&#1093;&#1075;&#1072;&#1083;&#1090;&#1077;&#1088;&#1080;&#1103;%20&#1203;&#1080;&#1089;&#1086;&#1073;&#1080;%20&#1084;&#1072;&#1088;&#1091;&#1079;&#1072;%20&#1084;&#1072;&#1090;&#1085;&#1080;%202013.doc#_Toc17746087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45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67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5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6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6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7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67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5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167.xml"/><Relationship Id="rId1" Type="http://schemas.openxmlformats.org/officeDocument/2006/relationships/tags" Target="../tags/tag3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0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58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0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41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0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6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6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219999"/>
            <a:ext cx="8640960" cy="15696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ЎЗБЕКИСТОН РЕСПУБЛИКАСИ </a:t>
            </a:r>
            <a:r>
              <a:rPr lang="ru-RU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ОЛИЙ ТАЪЛИМ,ФАН ВА ИННОВАЦИЯЛАР ВАЗИРЛИГИ</a:t>
            </a:r>
            <a:r>
              <a:rPr lang="ru-RU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ГУЛИСТОН ДАВЛАТ </a:t>
            </a:r>
            <a:r>
              <a:rPr lang="uz-Cyrl-UZ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УНИВЕРСИТЕТИ </a:t>
            </a:r>
            <a:r>
              <a:rPr lang="uz-Cyrl-UZ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z-Cyrl-UZ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БУХГАЛТЕРИЯ ҲИСОБИ ВА МОЛИЯ КАФЕДРАСИ</a:t>
            </a:r>
            <a:endParaRPr lang="ru-RU" sz="2400" dirty="0">
              <a:solidFill>
                <a:srgbClr val="00B0F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14412" y="2348880"/>
            <a:ext cx="7115175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z-Cyrl-UZ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МАВЗУ:</a:t>
            </a:r>
          </a:p>
          <a:p>
            <a:pPr algn="ctr">
              <a:defRPr/>
            </a:pPr>
            <a:r>
              <a:rPr lang="uz-Cyrl-UZ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УЗОҚ МУДДАТЛИ АКТИВЛАРНИНГ БУХГАЛТЕРИЯ ҲИСОБИ</a:t>
            </a:r>
            <a:endParaRPr lang="uz-Cyrl-UZ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92080" y="5391793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</a:rPr>
              <a:t>Ўқитувчи</a:t>
            </a:r>
            <a:r>
              <a:rPr lang="ru-RU" sz="2000" b="1" dirty="0" smtClean="0">
                <a:solidFill>
                  <a:srgbClr val="002060"/>
                </a:solidFill>
              </a:rPr>
              <a:t>: </a:t>
            </a:r>
            <a:r>
              <a:rPr lang="ru-RU" sz="2000" b="1" dirty="0" err="1" smtClean="0">
                <a:solidFill>
                  <a:srgbClr val="002060"/>
                </a:solidFill>
              </a:rPr>
              <a:t>У.Чоршанбаев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92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subTitle" idx="1"/>
          </p:nvPr>
        </p:nvSpPr>
        <p:spPr>
          <a:xfrm>
            <a:off x="1259632" y="1124744"/>
            <a:ext cx="7200800" cy="5184576"/>
          </a:xfrm>
        </p:spPr>
        <p:txBody>
          <a:bodyPr>
            <a:normAutofit/>
          </a:bodyPr>
          <a:lstStyle/>
          <a:p>
            <a:pPr algn="l"/>
            <a:r>
              <a:rPr lang="ru-RU" sz="2000" b="1" u="sng" dirty="0" smtClean="0">
                <a:solidFill>
                  <a:srgbClr val="FF0000"/>
                </a:solidFill>
              </a:rPr>
              <a:t>1</a:t>
            </a:r>
            <a:r>
              <a:rPr lang="ru-RU" sz="2000" b="1" u="sng" dirty="0">
                <a:solidFill>
                  <a:srgbClr val="FF0000"/>
                </a:solidFill>
              </a:rPr>
              <a:t>. </a:t>
            </a:r>
            <a:r>
              <a:rPr lang="ru-RU" sz="2000" b="1" u="sng" dirty="0" err="1">
                <a:solidFill>
                  <a:srgbClr val="FF0000"/>
                </a:solidFill>
              </a:rPr>
              <a:t>Асосий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воситалар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тўғрисида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 smtClean="0">
                <a:solidFill>
                  <a:srgbClr val="FF0000"/>
                </a:solidFill>
              </a:rPr>
              <a:t>тушунча</a:t>
            </a:r>
            <a:endParaRPr lang="ru-RU" sz="2000" dirty="0">
              <a:solidFill>
                <a:srgbClr val="FF0000"/>
              </a:solidFill>
            </a:endParaRPr>
          </a:p>
          <a:p>
            <a:pPr algn="l"/>
            <a:r>
              <a:rPr lang="ru-RU" sz="2000" b="1" u="sng" dirty="0">
                <a:solidFill>
                  <a:srgbClr val="FF0000"/>
                </a:solidFill>
              </a:rPr>
              <a:t>2. </a:t>
            </a:r>
            <a:r>
              <a:rPr lang="ru-RU" sz="2000" b="1" u="sng" dirty="0" err="1">
                <a:solidFill>
                  <a:srgbClr val="FF0000"/>
                </a:solidFill>
              </a:rPr>
              <a:t>Асосий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воситаларнинг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дастлабки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қийматини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ташкил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қилувчи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харажатлар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 smtClean="0">
                <a:solidFill>
                  <a:srgbClr val="FF0000"/>
                </a:solidFill>
              </a:rPr>
              <a:t>таркиби</a:t>
            </a:r>
            <a:endParaRPr lang="ru-RU" sz="2000" dirty="0">
              <a:solidFill>
                <a:srgbClr val="FF0000"/>
              </a:solidFill>
            </a:endParaRPr>
          </a:p>
          <a:p>
            <a:pPr algn="l"/>
            <a:r>
              <a:rPr lang="ru-RU" sz="2000" b="1" u="sng" dirty="0">
                <a:solidFill>
                  <a:srgbClr val="FF0000"/>
                </a:solidFill>
              </a:rPr>
              <a:t>3. </a:t>
            </a:r>
            <a:r>
              <a:rPr lang="ru-RU" sz="2000" b="1" u="sng" dirty="0" err="1">
                <a:solidFill>
                  <a:srgbClr val="FF0000"/>
                </a:solidFill>
              </a:rPr>
              <a:t>Асосий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воситалар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киримининг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 smtClean="0">
                <a:solidFill>
                  <a:srgbClr val="FF0000"/>
                </a:solidFill>
              </a:rPr>
              <a:t>ҳисоби</a:t>
            </a:r>
            <a:endParaRPr lang="ru-RU" sz="2000" dirty="0">
              <a:solidFill>
                <a:srgbClr val="FF0000"/>
              </a:solidFill>
            </a:endParaRPr>
          </a:p>
          <a:p>
            <a:pPr algn="l"/>
            <a:r>
              <a:rPr lang="ru-RU" sz="2000" b="1" u="sng" dirty="0">
                <a:solidFill>
                  <a:schemeClr val="tx1"/>
                </a:solidFill>
                <a:hlinkClick r:id="rId3"/>
              </a:rPr>
              <a:t>4. </a:t>
            </a:r>
            <a:r>
              <a:rPr lang="ru-RU" sz="2000" b="1" u="sng" dirty="0" err="1">
                <a:solidFill>
                  <a:schemeClr val="tx1"/>
                </a:solidFill>
                <a:hlinkClick r:id="rId3"/>
              </a:rPr>
              <a:t>Асосий</a:t>
            </a:r>
            <a:r>
              <a:rPr lang="ru-RU" sz="2000" b="1" u="sng" dirty="0">
                <a:solidFill>
                  <a:schemeClr val="tx1"/>
                </a:solidFill>
                <a:hlinkClick r:id="rId3"/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  <a:hlinkClick r:id="rId3"/>
              </a:rPr>
              <a:t>воситаларга</a:t>
            </a:r>
            <a:r>
              <a:rPr lang="ru-RU" sz="2000" b="1" u="sng" dirty="0">
                <a:solidFill>
                  <a:schemeClr val="tx1"/>
                </a:solidFill>
                <a:hlinkClick r:id="rId3"/>
              </a:rPr>
              <a:t> амортизация </a:t>
            </a:r>
            <a:r>
              <a:rPr lang="ru-RU" sz="2000" b="1" u="sng" dirty="0" err="1">
                <a:solidFill>
                  <a:schemeClr val="tx1"/>
                </a:solidFill>
                <a:hlinkClick r:id="rId3"/>
              </a:rPr>
              <a:t>ҳисоблаш</a:t>
            </a:r>
            <a:r>
              <a:rPr lang="ru-RU" sz="2000" b="1" u="sng" dirty="0">
                <a:solidFill>
                  <a:schemeClr val="tx1"/>
                </a:solidFill>
                <a:hlinkClick r:id="rId3"/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  <a:hlinkClick r:id="rId3"/>
              </a:rPr>
              <a:t>усуллари</a:t>
            </a:r>
            <a:r>
              <a:rPr lang="ru-RU" sz="2000" b="1" u="sng" dirty="0">
                <a:solidFill>
                  <a:schemeClr val="tx1"/>
                </a:solidFill>
                <a:hlinkClick r:id="rId3"/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  <a:hlinkClick r:id="rId3"/>
              </a:rPr>
              <a:t>ва</a:t>
            </a:r>
            <a:r>
              <a:rPr lang="ru-RU" sz="2000" b="1" u="sng" dirty="0">
                <a:solidFill>
                  <a:schemeClr val="tx1"/>
                </a:solidFill>
                <a:hlinkClick r:id="rId3"/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  <a:hlinkClick r:id="rId3"/>
              </a:rPr>
              <a:t>уларнинг</a:t>
            </a:r>
            <a:r>
              <a:rPr lang="ru-RU" sz="2000" b="1" u="sng" dirty="0">
                <a:solidFill>
                  <a:schemeClr val="tx1"/>
                </a:solidFill>
                <a:hlinkClick r:id="rId3"/>
              </a:rPr>
              <a:t> бухгалтерия </a:t>
            </a:r>
            <a:r>
              <a:rPr lang="ru-RU" sz="2000" b="1" u="sng" dirty="0" err="1" smtClean="0">
                <a:solidFill>
                  <a:schemeClr val="tx1"/>
                </a:solidFill>
                <a:hlinkClick r:id="rId3"/>
              </a:rPr>
              <a:t>ҳисоби</a:t>
            </a:r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uz-Cyrl-UZ" sz="2000" b="1" u="sng" dirty="0">
                <a:solidFill>
                  <a:srgbClr val="FF0000"/>
                </a:solidFill>
              </a:rPr>
              <a:t>5. 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Асосий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воситаларни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таъмирлаш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харажатлари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ва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уларнинг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чиқиб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кетишининг</a:t>
            </a:r>
            <a:r>
              <a:rPr lang="ru-RU" sz="2000" b="1" u="sng" dirty="0">
                <a:solidFill>
                  <a:srgbClr val="FF0000"/>
                </a:solidFill>
              </a:rPr>
              <a:t> бухгалтерия </a:t>
            </a:r>
            <a:r>
              <a:rPr lang="ru-RU" sz="2000" b="1" u="sng" dirty="0" err="1" smtClean="0">
                <a:solidFill>
                  <a:srgbClr val="FF0000"/>
                </a:solidFill>
              </a:rPr>
              <a:t>ҳисоби</a:t>
            </a:r>
            <a:endParaRPr lang="ru-RU" sz="2000" dirty="0">
              <a:solidFill>
                <a:srgbClr val="FF0000"/>
              </a:solidFill>
            </a:endParaRPr>
          </a:p>
          <a:p>
            <a:pPr algn="l"/>
            <a:r>
              <a:rPr lang="ru-RU" sz="2000" b="1" u="sng" dirty="0">
                <a:solidFill>
                  <a:srgbClr val="FF0000"/>
                </a:solidFill>
              </a:rPr>
              <a:t>6. </a:t>
            </a:r>
            <a:r>
              <a:rPr lang="ru-RU" sz="2000" b="1" u="sng" dirty="0" err="1">
                <a:solidFill>
                  <a:srgbClr val="FF0000"/>
                </a:solidFill>
              </a:rPr>
              <a:t>Асосий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воситаларнинг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дастлабки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қийматини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аниқлаш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ва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қайта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баҳолаш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натижалари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 smtClean="0">
                <a:solidFill>
                  <a:srgbClr val="FF0000"/>
                </a:solidFill>
              </a:rPr>
              <a:t>ҳисоби</a:t>
            </a:r>
            <a:endParaRPr lang="ru-RU" sz="2000" dirty="0">
              <a:solidFill>
                <a:srgbClr val="FF0000"/>
              </a:solidFill>
            </a:endParaRPr>
          </a:p>
          <a:p>
            <a:pPr algn="l"/>
            <a:r>
              <a:rPr lang="ru-RU" sz="2000" b="1" u="sng" dirty="0">
                <a:solidFill>
                  <a:srgbClr val="FF0000"/>
                </a:solidFill>
              </a:rPr>
              <a:t>7. </a:t>
            </a:r>
            <a:r>
              <a:rPr lang="ru-RU" sz="2000" b="1" u="sng" dirty="0" err="1">
                <a:solidFill>
                  <a:srgbClr val="FF0000"/>
                </a:solidFill>
              </a:rPr>
              <a:t>Номоддий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активлар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тушунчаси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ва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>
                <a:solidFill>
                  <a:srgbClr val="FF0000"/>
                </a:solidFill>
              </a:rPr>
              <a:t>уларнинг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 smtClean="0">
                <a:solidFill>
                  <a:srgbClr val="FF0000"/>
                </a:solidFill>
              </a:rPr>
              <a:t>турлари</a:t>
            </a:r>
            <a:endParaRPr lang="ru-RU" sz="2000" dirty="0" smtClean="0">
              <a:solidFill>
                <a:srgbClr val="FF0000"/>
              </a:solidFill>
            </a:endParaRPr>
          </a:p>
          <a:p>
            <a:pPr algn="l"/>
            <a:r>
              <a:rPr lang="ru-RU" sz="2000" b="1" u="sng" dirty="0" smtClean="0">
                <a:solidFill>
                  <a:srgbClr val="FF0000"/>
                </a:solidFill>
              </a:rPr>
              <a:t>8. </a:t>
            </a:r>
            <a:r>
              <a:rPr lang="ru-RU" sz="2000" b="1" u="sng" dirty="0" err="1" smtClean="0">
                <a:solidFill>
                  <a:srgbClr val="FF0000"/>
                </a:solidFill>
              </a:rPr>
              <a:t>Номоддий</a:t>
            </a:r>
            <a:r>
              <a:rPr lang="ru-RU" sz="2000" b="1" u="sng" dirty="0" smtClean="0">
                <a:solidFill>
                  <a:srgbClr val="FF0000"/>
                </a:solidFill>
              </a:rPr>
              <a:t> </a:t>
            </a:r>
            <a:r>
              <a:rPr lang="ru-RU" sz="2000" b="1" u="sng" dirty="0" err="1" smtClean="0">
                <a:solidFill>
                  <a:srgbClr val="FF0000"/>
                </a:solidFill>
              </a:rPr>
              <a:t>активларнинг</a:t>
            </a:r>
            <a:r>
              <a:rPr lang="ru-RU" sz="2000" b="1" u="sng" dirty="0" smtClean="0">
                <a:solidFill>
                  <a:srgbClr val="FF0000"/>
                </a:solidFill>
              </a:rPr>
              <a:t> </a:t>
            </a:r>
            <a:r>
              <a:rPr lang="ru-RU" sz="2000" b="1" u="sng" dirty="0" err="1" smtClean="0">
                <a:solidFill>
                  <a:srgbClr val="FF0000"/>
                </a:solidFill>
              </a:rPr>
              <a:t>дастлабки</a:t>
            </a:r>
            <a:r>
              <a:rPr lang="ru-RU" sz="2000" b="1" u="sng" dirty="0" smtClean="0">
                <a:solidFill>
                  <a:srgbClr val="FF0000"/>
                </a:solidFill>
              </a:rPr>
              <a:t> </a:t>
            </a:r>
            <a:r>
              <a:rPr lang="ru-RU" sz="2000" b="1" u="sng" dirty="0" err="1" smtClean="0">
                <a:solidFill>
                  <a:srgbClr val="FF0000"/>
                </a:solidFill>
              </a:rPr>
              <a:t>баҳоси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63689" y="260648"/>
            <a:ext cx="55446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sz="2800" b="1" dirty="0" smtClean="0"/>
              <a:t>РЕЖА: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4600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ChangeArrowheads="1"/>
          </p:cNvSpPr>
          <p:nvPr/>
        </p:nvSpPr>
        <p:spPr bwMode="auto">
          <a:xfrm>
            <a:off x="467544" y="152400"/>
            <a:ext cx="8229600" cy="1371600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eaLnBrk="0" hangingPunct="0"/>
            <a:r>
              <a:rPr lang="uz-Cyrl-UZ" sz="2400" b="1" dirty="0">
                <a:solidFill>
                  <a:srgbClr val="000000"/>
                </a:solidFill>
                <a:latin typeface="Arial" charset="0"/>
              </a:rPr>
              <a:t>Асосий воситаларнинг </a:t>
            </a:r>
          </a:p>
          <a:p>
            <a:pPr eaLnBrk="0" hangingPunct="0"/>
            <a:r>
              <a:rPr lang="uz-Cyrl-UZ" sz="2400" b="1" dirty="0">
                <a:solidFill>
                  <a:srgbClr val="000000"/>
                </a:solidFill>
                <a:latin typeface="Arial" charset="0"/>
              </a:rPr>
              <a:t>мақсади ва вазифалари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14339" name="AutoShape 3"/>
          <p:cNvSpPr>
            <a:spLocks noChangeArrowheads="1"/>
          </p:cNvSpPr>
          <p:nvPr/>
        </p:nvSpPr>
        <p:spPr bwMode="auto">
          <a:xfrm>
            <a:off x="154360" y="1828800"/>
            <a:ext cx="457200" cy="609600"/>
          </a:xfrm>
          <a:prstGeom prst="star4">
            <a:avLst>
              <a:gd name="adj" fmla="val 17445"/>
            </a:avLst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747464" y="1596856"/>
            <a:ext cx="8001000" cy="3416320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uz-Cyrl-UZ" sz="2400" b="1" dirty="0">
                <a:latin typeface="Arial" charset="0"/>
              </a:rPr>
              <a:t>Асосий воситалар (Адлия вазирлиги томонидан 2004 йил 20 январ 1299-сон билан руйхатга олин­ган 5-сон Бухгалтерия ҳисоби миллий стандартларига кўра) - узоқ, муддатли давр давомида (бир йилдан кўпроқ,) моддий ишлаб чиқариш сохасида ҳам, ноишлаб чиқариш сохасида ҳам амал қиладиган, шунинг­дек ижарага бериш учун фойдаланиладиган моддий активлардир.</a:t>
            </a:r>
            <a:r>
              <a:rPr lang="ru-RU" sz="2400" dirty="0">
                <a:latin typeface="Arial" charset="0"/>
              </a:rPr>
              <a:t> </a:t>
            </a:r>
          </a:p>
        </p:txBody>
      </p:sp>
      <p:sp>
        <p:nvSpPr>
          <p:cNvPr id="14341" name="AutoShape 8"/>
          <p:cNvSpPr>
            <a:spLocks noChangeArrowheads="1"/>
          </p:cNvSpPr>
          <p:nvPr/>
        </p:nvSpPr>
        <p:spPr bwMode="auto">
          <a:xfrm>
            <a:off x="179512" y="2924944"/>
            <a:ext cx="457200" cy="720080"/>
          </a:xfrm>
          <a:prstGeom prst="star4">
            <a:avLst>
              <a:gd name="adj" fmla="val 14638"/>
            </a:avLst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2" name="AutoShape 9"/>
          <p:cNvSpPr>
            <a:spLocks noChangeArrowheads="1"/>
          </p:cNvSpPr>
          <p:nvPr/>
        </p:nvSpPr>
        <p:spPr bwMode="auto">
          <a:xfrm>
            <a:off x="107504" y="4293096"/>
            <a:ext cx="533400" cy="736104"/>
          </a:xfrm>
          <a:prstGeom prst="star4">
            <a:avLst>
              <a:gd name="adj" fmla="val 12500"/>
            </a:avLst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AutoShape 10"/>
          <p:cNvSpPr>
            <a:spLocks noChangeArrowheads="1"/>
          </p:cNvSpPr>
          <p:nvPr/>
        </p:nvSpPr>
        <p:spPr bwMode="auto">
          <a:xfrm>
            <a:off x="107504" y="5791200"/>
            <a:ext cx="533400" cy="609600"/>
          </a:xfrm>
          <a:prstGeom prst="star4">
            <a:avLst>
              <a:gd name="adj" fmla="val 12500"/>
            </a:avLst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64" y="5029200"/>
            <a:ext cx="8396536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2269996"/>
      </p:ext>
    </p:extLst>
  </p:cSld>
  <p:clrMapOvr>
    <a:masterClrMapping/>
  </p:clrMapOvr>
  <p:transition spd="med" advTm="83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74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74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85256" y="260648"/>
            <a:ext cx="6624736" cy="15841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z-Cyrl-UZ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5-сонли БҲМС ининг 4-бандига асосан асосий воситалар бўлиш шартлари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1348881" y="2133600"/>
            <a:ext cx="5113337" cy="107950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z-Cyrl-UZ" dirty="0">
                <a:latin typeface="Cambria" pitchFamily="18" charset="0"/>
              </a:rPr>
              <a:t>Бир йилдан ортиқ хизмат қиладиган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1361581" y="3213100"/>
            <a:ext cx="5113337" cy="107950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z-Cyrl-UZ" dirty="0">
                <a:latin typeface="Cambria" pitchFamily="18" charset="0"/>
              </a:rPr>
              <a:t>Ўз қийматини маҳсулот таннархига ўтқазадиган 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1323481" y="4292600"/>
            <a:ext cx="5111750" cy="1081088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z-Cyrl-UZ" dirty="0">
                <a:latin typeface="Cambria" pitchFamily="18" charset="0"/>
              </a:rPr>
              <a:t>Қиймати энг кам иш ҳаққининг 50 бараваридан юқори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1323481" y="5373688"/>
            <a:ext cx="5111750" cy="107950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z-Cyrl-UZ" dirty="0">
                <a:latin typeface="Cambria" pitchFamily="18" charset="0"/>
              </a:rPr>
              <a:t>Келгусида ўзи билан боғлиқ фойда келтирадиган  воситалар</a:t>
            </a:r>
            <a:endParaRPr lang="ru-RU" dirty="0">
              <a:latin typeface="Cambria" pitchFamily="18" charset="0"/>
            </a:endParaRPr>
          </a:p>
        </p:txBody>
      </p:sp>
      <p:cxnSp>
        <p:nvCxnSpPr>
          <p:cNvPr id="10" name="Соединительная линия уступом 9"/>
          <p:cNvCxnSpPr>
            <a:stCxn id="4" idx="1"/>
            <a:endCxn id="8" idx="1"/>
          </p:cNvCxnSpPr>
          <p:nvPr/>
        </p:nvCxnSpPr>
        <p:spPr>
          <a:xfrm rot="10800000" flipH="1" flipV="1">
            <a:off x="485281" y="1052513"/>
            <a:ext cx="838200" cy="4860925"/>
          </a:xfrm>
          <a:prstGeom prst="bentConnector3">
            <a:avLst>
              <a:gd name="adj1" fmla="val -27289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242393" y="3860800"/>
            <a:ext cx="108108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269381" y="2781300"/>
            <a:ext cx="10795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42393" y="4941888"/>
            <a:ext cx="108108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916832"/>
            <a:ext cx="1515708" cy="1151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5517232"/>
            <a:ext cx="1553465" cy="115212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883847"/>
            <a:ext cx="2129061" cy="177740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980" y="3187769"/>
            <a:ext cx="1539920" cy="96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05657566"/>
              </p:ext>
            </p:extLst>
          </p:nvPr>
        </p:nvGraphicFramePr>
        <p:xfrm>
          <a:off x="179512" y="188640"/>
          <a:ext cx="8784976" cy="65048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3314"/>
                <a:gridCol w="7421662"/>
              </a:tblGrid>
              <a:tr h="800989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</a:rPr>
                        <a:t>0100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800" i="1" dirty="0">
                          <a:solidFill>
                            <a:srgbClr val="C00000"/>
                          </a:solidFill>
                          <a:effectLst/>
                        </a:rPr>
                        <a:t>АСОСИЙ ВОСИТАЛАРНИ</a:t>
                      </a:r>
                      <a:endParaRPr lang="ru-RU" sz="3600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800" i="1" dirty="0">
                          <a:solidFill>
                            <a:srgbClr val="C00000"/>
                          </a:solidFill>
                          <a:effectLst/>
                        </a:rPr>
                        <a:t>ҲИСОБГА ОЛУВЧИ СЧЁТЛАР</a:t>
                      </a:r>
                      <a:endParaRPr lang="ru-RU" sz="3600" i="1" dirty="0">
                        <a:solidFill>
                          <a:srgbClr val="C00000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36902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chemeClr val="tx1"/>
                          </a:solidFill>
                          <a:effectLst/>
                        </a:rPr>
                        <a:t>0110</a:t>
                      </a:r>
                      <a:endParaRPr lang="ru-RU" sz="2800" i="1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Ер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36902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chemeClr val="tx1"/>
                          </a:solidFill>
                          <a:effectLst/>
                        </a:rPr>
                        <a:t>0111</a:t>
                      </a:r>
                      <a:endParaRPr lang="ru-RU" sz="2800" i="1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Ерни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ободонлаштириш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845486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0112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Узоқ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муддатли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ижара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шартномаси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бўйича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олинган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асосий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воситаларни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 smtClean="0">
                          <a:solidFill>
                            <a:schemeClr val="tx1"/>
                          </a:solidFill>
                          <a:effectLst/>
                        </a:rPr>
                        <a:t>ободонлаштириш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36902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chemeClr val="tx1"/>
                          </a:solidFill>
                          <a:effectLst/>
                        </a:rPr>
                        <a:t>0120</a:t>
                      </a:r>
                      <a:endParaRPr lang="ru-RU" sz="2800" i="1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Бинолар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иншоотлар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ва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узатувчи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мосламалар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36902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chemeClr val="tx1"/>
                          </a:solidFill>
                          <a:effectLst/>
                        </a:rPr>
                        <a:t>0130</a:t>
                      </a:r>
                      <a:endParaRPr lang="ru-RU" sz="2800" i="1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Машина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ва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асбоб-ускуналар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36902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chemeClr val="tx1"/>
                          </a:solidFill>
                          <a:effectLst/>
                        </a:rPr>
                        <a:t>0140</a:t>
                      </a:r>
                      <a:endParaRPr lang="ru-RU" sz="2800" i="1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Мебел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ва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офис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жиҳозлари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36902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chemeClr val="tx1"/>
                          </a:solidFill>
                          <a:effectLst/>
                        </a:rPr>
                        <a:t>0150</a:t>
                      </a:r>
                      <a:endParaRPr lang="ru-RU" sz="2800" i="1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Компьютер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жиҳозлари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ва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ҳисоблаш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техникаси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36902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chemeClr val="tx1"/>
                          </a:solidFill>
                          <a:effectLst/>
                        </a:rPr>
                        <a:t>0160</a:t>
                      </a:r>
                      <a:endParaRPr lang="ru-RU" sz="2800" i="1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Транспорт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воситалари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36902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chemeClr val="tx1"/>
                          </a:solidFill>
                          <a:effectLst/>
                        </a:rPr>
                        <a:t>0170</a:t>
                      </a:r>
                      <a:endParaRPr lang="ru-RU" sz="2800" i="1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chemeClr val="tx1"/>
                          </a:solidFill>
                          <a:effectLst/>
                        </a:rPr>
                        <a:t>Ишчи ва маҳсулдор ҳайвонлар</a:t>
                      </a:r>
                      <a:endParaRPr lang="ru-RU" sz="2800" i="1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36902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chemeClr val="tx1"/>
                          </a:solidFill>
                          <a:effectLst/>
                        </a:rPr>
                        <a:t>0180</a:t>
                      </a:r>
                      <a:endParaRPr lang="ru-RU" sz="2800" i="1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chemeClr val="tx1"/>
                          </a:solidFill>
                          <a:effectLst/>
                        </a:rPr>
                        <a:t>Кўп йиллик ўсимликлар</a:t>
                      </a:r>
                      <a:endParaRPr lang="ru-RU" sz="2800" i="1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36902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chemeClr val="tx1"/>
                          </a:solidFill>
                          <a:effectLst/>
                        </a:rPr>
                        <a:t>0190</a:t>
                      </a:r>
                      <a:endParaRPr lang="ru-RU" sz="2800" i="1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Бошқа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асосий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воситалар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36902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0199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Консервация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қилинган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асосий</a:t>
                      </a:r>
                      <a:r>
                        <a:rPr lang="ru-RU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chemeClr val="tx1"/>
                          </a:solidFill>
                          <a:effectLst/>
                        </a:rPr>
                        <a:t>воситалар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825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779912" y="44624"/>
            <a:ext cx="5328592" cy="33123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5-БҲМСнинг 9-бандига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мувофиқ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асосий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воситалар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дастлабки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бўйича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баҳоланади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бухгалтерия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ҳисобига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киритилади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Асосий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воситаларни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барпо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қилиш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ёки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сотиб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кетган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сарфҳаражатлар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деганда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жумладан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тўланган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қопланмайдиган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солиқлар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шунингдек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активларни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ишчи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ҳолатга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келтиришга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бевосита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боғлиқ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бўлган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бошқа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ҳар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сарфҳаражатлар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тушунилади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13" y="3501008"/>
            <a:ext cx="4899727" cy="33843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5-БҲМСнинг 12-бандига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мувофиқ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қурилиш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даврида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қурилиш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олинган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узоқ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муддатли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кредит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бўйича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ўтказилган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фоизлар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ишга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туширилган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асосий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воситаларнинг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дастлабки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қийматига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қўшилади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3" y="188640"/>
            <a:ext cx="3675591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56992"/>
            <a:ext cx="4176464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908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4624"/>
            <a:ext cx="8424936" cy="6120680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uz-Cyrl-UZ" sz="2800" dirty="0" smtClean="0"/>
              <a:t> </a:t>
            </a:r>
            <a:r>
              <a:rPr lang="uz-Cyrl-UZ" sz="2800" dirty="0"/>
              <a:t> Балансда  ҳамма  асосий воситалар </a:t>
            </a:r>
            <a:r>
              <a:rPr lang="uz-Cyrl-UZ" sz="2800" i="1" dirty="0"/>
              <a:t>бошлангич бахода, қайта бахолангач эса тиклаш бахосида</a:t>
            </a:r>
            <a:r>
              <a:rPr lang="uz-Cyrl-UZ" sz="2800" dirty="0"/>
              <a:t> ҳисобга олинади. </a:t>
            </a:r>
            <a:endParaRPr lang="uz-Cyrl-UZ" sz="2800" dirty="0" smtClean="0"/>
          </a:p>
          <a:p>
            <a:pPr marL="82296" indent="0">
              <a:buNone/>
            </a:pPr>
            <a:r>
              <a:rPr lang="uz-Cyrl-UZ" sz="2800" dirty="0"/>
              <a:t> </a:t>
            </a:r>
            <a:r>
              <a:rPr lang="uz-Cyrl-UZ" sz="2800" dirty="0" smtClean="0"/>
              <a:t> Асосий </a:t>
            </a:r>
            <a:r>
              <a:rPr lang="uz-Cyrl-UZ" sz="2800" dirty="0"/>
              <a:t>воситаларни сотиб олиш бўйича килинган хақиқий ҳаражатлар йиғиндиси:  </a:t>
            </a:r>
            <a:endParaRPr lang="ru-RU" sz="2800" dirty="0"/>
          </a:p>
          <a:p>
            <a:pPr>
              <a:buFont typeface="Wingdings" pitchFamily="2" charset="2"/>
              <a:buChar char="v"/>
            </a:pPr>
            <a:r>
              <a:rPr lang="uz-Cyrl-UZ" sz="2800" dirty="0" smtClean="0"/>
              <a:t> Бюджет </a:t>
            </a:r>
            <a:r>
              <a:rPr lang="uz-Cyrl-UZ" sz="2800" dirty="0"/>
              <a:t>ташкилотлари шартномаларида белгиланган мол юборувчига тўланалдиган сумма;</a:t>
            </a:r>
            <a:endParaRPr lang="ru-RU" sz="2800" dirty="0"/>
          </a:p>
          <a:p>
            <a:pPr>
              <a:buFont typeface="Wingdings" pitchFamily="2" charset="2"/>
              <a:buChar char="v"/>
            </a:pPr>
            <a:r>
              <a:rPr lang="ru-RU" sz="2800" dirty="0" smtClean="0"/>
              <a:t>  </a:t>
            </a:r>
            <a:r>
              <a:rPr lang="ru-RU" sz="2800" dirty="0" err="1"/>
              <a:t>Божхона</a:t>
            </a:r>
            <a:r>
              <a:rPr lang="ru-RU" sz="2800" dirty="0"/>
              <a:t> </a:t>
            </a:r>
            <a:r>
              <a:rPr lang="ru-RU" sz="2800" dirty="0" err="1"/>
              <a:t>ва</a:t>
            </a:r>
            <a:r>
              <a:rPr lang="ru-RU" sz="2800" dirty="0"/>
              <a:t> </a:t>
            </a:r>
            <a:r>
              <a:rPr lang="ru-RU" sz="2800" dirty="0" err="1"/>
              <a:t>унга</a:t>
            </a:r>
            <a:r>
              <a:rPr lang="ru-RU" sz="2800" dirty="0"/>
              <a:t> </a:t>
            </a:r>
            <a:r>
              <a:rPr lang="ru-RU" sz="2800" dirty="0" err="1"/>
              <a:t>ўхшаш</a:t>
            </a:r>
            <a:r>
              <a:rPr lang="ru-RU" sz="2800" dirty="0"/>
              <a:t> </a:t>
            </a:r>
            <a:r>
              <a:rPr lang="ru-RU" sz="2800" dirty="0" err="1"/>
              <a:t>тўловлар</a:t>
            </a:r>
            <a:r>
              <a:rPr lang="ru-RU" sz="2800" dirty="0"/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/>
              <a:t>  </a:t>
            </a:r>
            <a:r>
              <a:rPr lang="ru-RU" sz="2800" dirty="0" err="1"/>
              <a:t>Асосий</a:t>
            </a:r>
            <a:r>
              <a:rPr lang="ru-RU" sz="2800" dirty="0"/>
              <a:t> </a:t>
            </a:r>
            <a:r>
              <a:rPr lang="ru-RU" sz="2800" dirty="0" err="1"/>
              <a:t>воситаларни</a:t>
            </a:r>
            <a:r>
              <a:rPr lang="ru-RU" sz="2800" dirty="0"/>
              <a:t> </a:t>
            </a:r>
            <a:r>
              <a:rPr lang="ru-RU" sz="2800" dirty="0" err="1"/>
              <a:t>сотиб</a:t>
            </a:r>
            <a:r>
              <a:rPr lang="ru-RU" sz="2800" dirty="0"/>
              <a:t> </a:t>
            </a:r>
            <a:r>
              <a:rPr lang="ru-RU" sz="2800" dirty="0" err="1"/>
              <a:t>олишдаги</a:t>
            </a:r>
            <a:r>
              <a:rPr lang="ru-RU" sz="2800" dirty="0"/>
              <a:t> </a:t>
            </a:r>
            <a:r>
              <a:rPr lang="ru-RU" sz="2800" dirty="0" err="1"/>
              <a:t>воситачи</a:t>
            </a:r>
            <a:r>
              <a:rPr lang="ru-RU" sz="2800" dirty="0"/>
              <a:t> </a:t>
            </a:r>
            <a:r>
              <a:rPr lang="ru-RU" sz="2800" dirty="0" err="1"/>
              <a:t>ташкилотларга</a:t>
            </a:r>
            <a:r>
              <a:rPr lang="ru-RU" sz="2800" dirty="0"/>
              <a:t> </a:t>
            </a:r>
            <a:r>
              <a:rPr lang="ru-RU" sz="2800" dirty="0" err="1"/>
              <a:t>тўланадиган</a:t>
            </a:r>
            <a:r>
              <a:rPr lang="ru-RU" sz="2800" dirty="0"/>
              <a:t> </a:t>
            </a:r>
            <a:r>
              <a:rPr lang="ru-RU" sz="2800" dirty="0" err="1"/>
              <a:t>хақ</a:t>
            </a:r>
            <a:r>
              <a:rPr lang="ru-RU" sz="2800" dirty="0"/>
              <a:t>.</a:t>
            </a:r>
          </a:p>
          <a:p>
            <a:pPr marL="82296" indent="0">
              <a:buNone/>
            </a:pPr>
            <a:endParaRPr lang="ru-RU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57192"/>
            <a:ext cx="9144000" cy="170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59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5435" y="204903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01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5435" y="279723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03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5435" y="3687415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05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5435" y="469552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07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0411" y="177281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02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0411" y="249289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04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49685" y="340844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06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0" name="Group 48"/>
          <p:cNvGrpSpPr/>
          <p:nvPr/>
        </p:nvGrpSpPr>
        <p:grpSpPr>
          <a:xfrm>
            <a:off x="1447617" y="1716284"/>
            <a:ext cx="6252248" cy="4665044"/>
            <a:chOff x="2968769" y="1312237"/>
            <a:chExt cx="6252248" cy="4665044"/>
          </a:xfrm>
          <a:gradFill flip="none" rotWithShape="1">
            <a:gsLst>
              <a:gs pos="0">
                <a:srgbClr val="62AF2D">
                  <a:shade val="30000"/>
                  <a:satMod val="115000"/>
                </a:srgbClr>
              </a:gs>
              <a:gs pos="100000">
                <a:srgbClr val="AECA00">
                  <a:alpha val="0"/>
                </a:srgbClr>
              </a:gs>
            </a:gsLst>
            <a:lin ang="5400000" scaled="1"/>
            <a:tileRect/>
          </a:gradFill>
        </p:grpSpPr>
        <p:sp>
          <p:nvSpPr>
            <p:cNvPr id="11" name="Freeform 49"/>
            <p:cNvSpPr>
              <a:spLocks/>
            </p:cNvSpPr>
            <p:nvPr/>
          </p:nvSpPr>
          <p:spPr bwMode="auto">
            <a:xfrm rot="5400000">
              <a:off x="3201780" y="2575711"/>
              <a:ext cx="3751346" cy="1875674"/>
            </a:xfrm>
            <a:custGeom>
              <a:avLst/>
              <a:gdLst>
                <a:gd name="connsiteX0" fmla="*/ 0 w 4114800"/>
                <a:gd name="connsiteY0" fmla="*/ 2057401 h 2057401"/>
                <a:gd name="connsiteX1" fmla="*/ 0 w 4114800"/>
                <a:gd name="connsiteY1" fmla="*/ 439040 h 2057401"/>
                <a:gd name="connsiteX2" fmla="*/ 1432 w 4114800"/>
                <a:gd name="connsiteY2" fmla="*/ 416873 h 2057401"/>
                <a:gd name="connsiteX3" fmla="*/ 5725 w 4114800"/>
                <a:gd name="connsiteY3" fmla="*/ 372540 h 2057401"/>
                <a:gd name="connsiteX4" fmla="*/ 20039 w 4114800"/>
                <a:gd name="connsiteY4" fmla="*/ 308901 h 2057401"/>
                <a:gd name="connsiteX5" fmla="*/ 52959 w 4114800"/>
                <a:gd name="connsiteY5" fmla="*/ 230246 h 2057401"/>
                <a:gd name="connsiteX6" fmla="*/ 100193 w 4114800"/>
                <a:gd name="connsiteY6" fmla="*/ 159456 h 2057401"/>
                <a:gd name="connsiteX7" fmla="*/ 129535 w 4114800"/>
                <a:gd name="connsiteY7" fmla="*/ 128709 h 2057401"/>
                <a:gd name="connsiteX8" fmla="*/ 159593 w 4114800"/>
                <a:gd name="connsiteY8" fmla="*/ 100107 h 2057401"/>
                <a:gd name="connsiteX9" fmla="*/ 230444 w 4114800"/>
                <a:gd name="connsiteY9" fmla="*/ 52914 h 2057401"/>
                <a:gd name="connsiteX10" fmla="*/ 309167 w 4114800"/>
                <a:gd name="connsiteY10" fmla="*/ 19307 h 2057401"/>
                <a:gd name="connsiteX11" fmla="*/ 372861 w 4114800"/>
                <a:gd name="connsiteY11" fmla="*/ 5006 h 2057401"/>
                <a:gd name="connsiteX12" fmla="*/ 417947 w 4114800"/>
                <a:gd name="connsiteY12" fmla="*/ 0 h 2057401"/>
                <a:gd name="connsiteX13" fmla="*/ 440849 w 4114800"/>
                <a:gd name="connsiteY13" fmla="*/ 0 h 2057401"/>
                <a:gd name="connsiteX14" fmla="*/ 4114800 w 4114800"/>
                <a:gd name="connsiteY14" fmla="*/ 0 h 2057401"/>
                <a:gd name="connsiteX15" fmla="*/ 4114800 w 4114800"/>
                <a:gd name="connsiteY15" fmla="*/ 92957 h 2057401"/>
                <a:gd name="connsiteX16" fmla="*/ 440849 w 4114800"/>
                <a:gd name="connsiteY16" fmla="*/ 92957 h 2057401"/>
                <a:gd name="connsiteX17" fmla="*/ 404350 w 4114800"/>
                <a:gd name="connsiteY17" fmla="*/ 93671 h 2057401"/>
                <a:gd name="connsiteX18" fmla="*/ 337078 w 4114800"/>
                <a:gd name="connsiteY18" fmla="*/ 107258 h 2057401"/>
                <a:gd name="connsiteX19" fmla="*/ 274815 w 4114800"/>
                <a:gd name="connsiteY19" fmla="*/ 134429 h 2057401"/>
                <a:gd name="connsiteX20" fmla="*/ 218993 w 4114800"/>
                <a:gd name="connsiteY20" fmla="*/ 171612 h 2057401"/>
                <a:gd name="connsiteX21" fmla="*/ 195376 w 4114800"/>
                <a:gd name="connsiteY21" fmla="*/ 194493 h 2057401"/>
                <a:gd name="connsiteX22" fmla="*/ 171759 w 4114800"/>
                <a:gd name="connsiteY22" fmla="*/ 218805 h 2057401"/>
                <a:gd name="connsiteX23" fmla="*/ 134545 w 4114800"/>
                <a:gd name="connsiteY23" fmla="*/ 274579 h 2057401"/>
                <a:gd name="connsiteX24" fmla="*/ 108781 w 4114800"/>
                <a:gd name="connsiteY24" fmla="*/ 336788 h 2057401"/>
                <a:gd name="connsiteX25" fmla="*/ 95184 w 4114800"/>
                <a:gd name="connsiteY25" fmla="*/ 404003 h 2057401"/>
                <a:gd name="connsiteX26" fmla="*/ 93037 w 4114800"/>
                <a:gd name="connsiteY26" fmla="*/ 439040 h 2057401"/>
                <a:gd name="connsiteX27" fmla="*/ 93003 w 4114800"/>
                <a:gd name="connsiteY27" fmla="*/ 2057401 h 205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14800" h="2057401">
                  <a:moveTo>
                    <a:pt x="0" y="2057401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4114800" y="0"/>
                  </a:lnTo>
                  <a:lnTo>
                    <a:pt x="4114800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7" y="439040"/>
                  </a:lnTo>
                  <a:lnTo>
                    <a:pt x="93003" y="20574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 50"/>
            <p:cNvSpPr>
              <a:spLocks/>
            </p:cNvSpPr>
            <p:nvPr/>
          </p:nvSpPr>
          <p:spPr bwMode="auto">
            <a:xfrm rot="5400000">
              <a:off x="2999123" y="2601074"/>
              <a:ext cx="3228228" cy="2804105"/>
            </a:xfrm>
            <a:custGeom>
              <a:avLst/>
              <a:gdLst>
                <a:gd name="connsiteX0" fmla="*/ 0 w 3228228"/>
                <a:gd name="connsiteY0" fmla="*/ 2804105 h 2804105"/>
                <a:gd name="connsiteX1" fmla="*/ 0 w 3228228"/>
                <a:gd name="connsiteY1" fmla="*/ 400260 h 2804105"/>
                <a:gd name="connsiteX2" fmla="*/ 1306 w 3228228"/>
                <a:gd name="connsiteY2" fmla="*/ 380051 h 2804105"/>
                <a:gd name="connsiteX3" fmla="*/ 5219 w 3228228"/>
                <a:gd name="connsiteY3" fmla="*/ 339634 h 2804105"/>
                <a:gd name="connsiteX4" fmla="*/ 18269 w 3228228"/>
                <a:gd name="connsiteY4" fmla="*/ 281616 h 2804105"/>
                <a:gd name="connsiteX5" fmla="*/ 48281 w 3228228"/>
                <a:gd name="connsiteY5" fmla="*/ 209909 h 2804105"/>
                <a:gd name="connsiteX6" fmla="*/ 91343 w 3228228"/>
                <a:gd name="connsiteY6" fmla="*/ 145372 h 2804105"/>
                <a:gd name="connsiteX7" fmla="*/ 118094 w 3228228"/>
                <a:gd name="connsiteY7" fmla="*/ 117341 h 2804105"/>
                <a:gd name="connsiteX8" fmla="*/ 145497 w 3228228"/>
                <a:gd name="connsiteY8" fmla="*/ 91265 h 2804105"/>
                <a:gd name="connsiteX9" fmla="*/ 210089 w 3228228"/>
                <a:gd name="connsiteY9" fmla="*/ 48240 h 2804105"/>
                <a:gd name="connsiteX10" fmla="*/ 281859 w 3228228"/>
                <a:gd name="connsiteY10" fmla="*/ 17602 h 2804105"/>
                <a:gd name="connsiteX11" fmla="*/ 339927 w 3228228"/>
                <a:gd name="connsiteY11" fmla="*/ 4564 h 2804105"/>
                <a:gd name="connsiteX12" fmla="*/ 381031 w 3228228"/>
                <a:gd name="connsiteY12" fmla="*/ 0 h 2804105"/>
                <a:gd name="connsiteX13" fmla="*/ 401910 w 3228228"/>
                <a:gd name="connsiteY13" fmla="*/ 0 h 2804105"/>
                <a:gd name="connsiteX14" fmla="*/ 3228228 w 3228228"/>
                <a:gd name="connsiteY14" fmla="*/ 0 h 2804105"/>
                <a:gd name="connsiteX15" fmla="*/ 3228228 w 3228228"/>
                <a:gd name="connsiteY15" fmla="*/ 84746 h 2804105"/>
                <a:gd name="connsiteX16" fmla="*/ 401910 w 3228228"/>
                <a:gd name="connsiteY16" fmla="*/ 84746 h 2804105"/>
                <a:gd name="connsiteX17" fmla="*/ 368635 w 3228228"/>
                <a:gd name="connsiteY17" fmla="*/ 85397 h 2804105"/>
                <a:gd name="connsiteX18" fmla="*/ 307305 w 3228228"/>
                <a:gd name="connsiteY18" fmla="*/ 97784 h 2804105"/>
                <a:gd name="connsiteX19" fmla="*/ 250541 w 3228228"/>
                <a:gd name="connsiteY19" fmla="*/ 122555 h 2804105"/>
                <a:gd name="connsiteX20" fmla="*/ 199650 w 3228228"/>
                <a:gd name="connsiteY20" fmla="*/ 156454 h 2804105"/>
                <a:gd name="connsiteX21" fmla="*/ 178119 w 3228228"/>
                <a:gd name="connsiteY21" fmla="*/ 177314 h 2804105"/>
                <a:gd name="connsiteX22" fmla="*/ 156588 w 3228228"/>
                <a:gd name="connsiteY22" fmla="*/ 199479 h 2804105"/>
                <a:gd name="connsiteX23" fmla="*/ 122661 w 3228228"/>
                <a:gd name="connsiteY23" fmla="*/ 250326 h 2804105"/>
                <a:gd name="connsiteX24" fmla="*/ 99173 w 3228228"/>
                <a:gd name="connsiteY24" fmla="*/ 307040 h 2804105"/>
                <a:gd name="connsiteX25" fmla="*/ 86777 w 3228228"/>
                <a:gd name="connsiteY25" fmla="*/ 368318 h 2804105"/>
                <a:gd name="connsiteX26" fmla="*/ 84818 w 3228228"/>
                <a:gd name="connsiteY26" fmla="*/ 400260 h 2804105"/>
                <a:gd name="connsiteX27" fmla="*/ 84770 w 3228228"/>
                <a:gd name="connsiteY27" fmla="*/ 2804105 h 28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28228" h="2804105">
                  <a:moveTo>
                    <a:pt x="0" y="2804105"/>
                  </a:moveTo>
                  <a:lnTo>
                    <a:pt x="0" y="400260"/>
                  </a:lnTo>
                  <a:lnTo>
                    <a:pt x="1306" y="380051"/>
                  </a:lnTo>
                  <a:lnTo>
                    <a:pt x="5219" y="339634"/>
                  </a:lnTo>
                  <a:lnTo>
                    <a:pt x="18269" y="281616"/>
                  </a:lnTo>
                  <a:lnTo>
                    <a:pt x="48281" y="209909"/>
                  </a:lnTo>
                  <a:lnTo>
                    <a:pt x="91343" y="145372"/>
                  </a:lnTo>
                  <a:lnTo>
                    <a:pt x="118094" y="117341"/>
                  </a:lnTo>
                  <a:lnTo>
                    <a:pt x="145497" y="91265"/>
                  </a:lnTo>
                  <a:lnTo>
                    <a:pt x="210089" y="48240"/>
                  </a:lnTo>
                  <a:lnTo>
                    <a:pt x="281859" y="17602"/>
                  </a:lnTo>
                  <a:lnTo>
                    <a:pt x="339927" y="4564"/>
                  </a:lnTo>
                  <a:lnTo>
                    <a:pt x="381031" y="0"/>
                  </a:lnTo>
                  <a:lnTo>
                    <a:pt x="401910" y="0"/>
                  </a:lnTo>
                  <a:lnTo>
                    <a:pt x="3228228" y="0"/>
                  </a:lnTo>
                  <a:lnTo>
                    <a:pt x="3228228" y="84746"/>
                  </a:lnTo>
                  <a:lnTo>
                    <a:pt x="401910" y="84746"/>
                  </a:lnTo>
                  <a:lnTo>
                    <a:pt x="368635" y="85397"/>
                  </a:lnTo>
                  <a:lnTo>
                    <a:pt x="307305" y="97784"/>
                  </a:lnTo>
                  <a:lnTo>
                    <a:pt x="250541" y="122555"/>
                  </a:lnTo>
                  <a:lnTo>
                    <a:pt x="199650" y="156454"/>
                  </a:lnTo>
                  <a:lnTo>
                    <a:pt x="178119" y="177314"/>
                  </a:lnTo>
                  <a:lnTo>
                    <a:pt x="156588" y="199479"/>
                  </a:lnTo>
                  <a:lnTo>
                    <a:pt x="122661" y="250326"/>
                  </a:lnTo>
                  <a:lnTo>
                    <a:pt x="99173" y="307040"/>
                  </a:lnTo>
                  <a:lnTo>
                    <a:pt x="86777" y="368318"/>
                  </a:lnTo>
                  <a:lnTo>
                    <a:pt x="84818" y="400260"/>
                  </a:lnTo>
                  <a:lnTo>
                    <a:pt x="84770" y="280410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 62"/>
            <p:cNvSpPr>
              <a:spLocks/>
            </p:cNvSpPr>
            <p:nvPr/>
          </p:nvSpPr>
          <p:spPr bwMode="auto">
            <a:xfrm rot="5400000">
              <a:off x="3258825" y="3004792"/>
              <a:ext cx="2466409" cy="3046521"/>
            </a:xfrm>
            <a:custGeom>
              <a:avLst/>
              <a:gdLst>
                <a:gd name="connsiteX0" fmla="*/ 0 w 2705370"/>
                <a:gd name="connsiteY0" fmla="*/ 3341687 h 3341687"/>
                <a:gd name="connsiteX1" fmla="*/ 0 w 2705370"/>
                <a:gd name="connsiteY1" fmla="*/ 439040 h 3341687"/>
                <a:gd name="connsiteX2" fmla="*/ 1432 w 2705370"/>
                <a:gd name="connsiteY2" fmla="*/ 416873 h 3341687"/>
                <a:gd name="connsiteX3" fmla="*/ 5725 w 2705370"/>
                <a:gd name="connsiteY3" fmla="*/ 372540 h 3341687"/>
                <a:gd name="connsiteX4" fmla="*/ 20039 w 2705370"/>
                <a:gd name="connsiteY4" fmla="*/ 308901 h 3341687"/>
                <a:gd name="connsiteX5" fmla="*/ 52959 w 2705370"/>
                <a:gd name="connsiteY5" fmla="*/ 230246 h 3341687"/>
                <a:gd name="connsiteX6" fmla="*/ 100193 w 2705370"/>
                <a:gd name="connsiteY6" fmla="*/ 159456 h 3341687"/>
                <a:gd name="connsiteX7" fmla="*/ 129535 w 2705370"/>
                <a:gd name="connsiteY7" fmla="*/ 128709 h 3341687"/>
                <a:gd name="connsiteX8" fmla="*/ 159593 w 2705370"/>
                <a:gd name="connsiteY8" fmla="*/ 100107 h 3341687"/>
                <a:gd name="connsiteX9" fmla="*/ 230444 w 2705370"/>
                <a:gd name="connsiteY9" fmla="*/ 52914 h 3341687"/>
                <a:gd name="connsiteX10" fmla="*/ 309167 w 2705370"/>
                <a:gd name="connsiteY10" fmla="*/ 19307 h 3341687"/>
                <a:gd name="connsiteX11" fmla="*/ 372861 w 2705370"/>
                <a:gd name="connsiteY11" fmla="*/ 5006 h 3341687"/>
                <a:gd name="connsiteX12" fmla="*/ 417947 w 2705370"/>
                <a:gd name="connsiteY12" fmla="*/ 0 h 3341687"/>
                <a:gd name="connsiteX13" fmla="*/ 440849 w 2705370"/>
                <a:gd name="connsiteY13" fmla="*/ 0 h 3341687"/>
                <a:gd name="connsiteX14" fmla="*/ 2705370 w 2705370"/>
                <a:gd name="connsiteY14" fmla="*/ 0 h 3341687"/>
                <a:gd name="connsiteX15" fmla="*/ 2705370 w 2705370"/>
                <a:gd name="connsiteY15" fmla="*/ 92957 h 3341687"/>
                <a:gd name="connsiteX16" fmla="*/ 440849 w 2705370"/>
                <a:gd name="connsiteY16" fmla="*/ 92957 h 3341687"/>
                <a:gd name="connsiteX17" fmla="*/ 404350 w 2705370"/>
                <a:gd name="connsiteY17" fmla="*/ 93671 h 3341687"/>
                <a:gd name="connsiteX18" fmla="*/ 337078 w 2705370"/>
                <a:gd name="connsiteY18" fmla="*/ 107258 h 3341687"/>
                <a:gd name="connsiteX19" fmla="*/ 274815 w 2705370"/>
                <a:gd name="connsiteY19" fmla="*/ 134429 h 3341687"/>
                <a:gd name="connsiteX20" fmla="*/ 218993 w 2705370"/>
                <a:gd name="connsiteY20" fmla="*/ 171612 h 3341687"/>
                <a:gd name="connsiteX21" fmla="*/ 195376 w 2705370"/>
                <a:gd name="connsiteY21" fmla="*/ 194493 h 3341687"/>
                <a:gd name="connsiteX22" fmla="*/ 171759 w 2705370"/>
                <a:gd name="connsiteY22" fmla="*/ 218805 h 3341687"/>
                <a:gd name="connsiteX23" fmla="*/ 134545 w 2705370"/>
                <a:gd name="connsiteY23" fmla="*/ 274579 h 3341687"/>
                <a:gd name="connsiteX24" fmla="*/ 108781 w 2705370"/>
                <a:gd name="connsiteY24" fmla="*/ 336788 h 3341687"/>
                <a:gd name="connsiteX25" fmla="*/ 95184 w 2705370"/>
                <a:gd name="connsiteY25" fmla="*/ 404003 h 3341687"/>
                <a:gd name="connsiteX26" fmla="*/ 93036 w 2705370"/>
                <a:gd name="connsiteY26" fmla="*/ 439040 h 3341687"/>
                <a:gd name="connsiteX27" fmla="*/ 92977 w 2705370"/>
                <a:gd name="connsiteY27" fmla="*/ 3341687 h 334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05370" h="3341687">
                  <a:moveTo>
                    <a:pt x="0" y="3341687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2705370" y="0"/>
                  </a:lnTo>
                  <a:lnTo>
                    <a:pt x="2705370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6" y="439040"/>
                  </a:lnTo>
                  <a:lnTo>
                    <a:pt x="92977" y="334168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63"/>
            <p:cNvSpPr>
              <a:spLocks/>
            </p:cNvSpPr>
            <p:nvPr/>
          </p:nvSpPr>
          <p:spPr bwMode="auto">
            <a:xfrm rot="5400000">
              <a:off x="3755603" y="3717593"/>
              <a:ext cx="1715271" cy="2804105"/>
            </a:xfrm>
            <a:custGeom>
              <a:avLst/>
              <a:gdLst>
                <a:gd name="connsiteX0" fmla="*/ 0 w 1881457"/>
                <a:gd name="connsiteY0" fmla="*/ 3075784 h 3075784"/>
                <a:gd name="connsiteX1" fmla="*/ 0 w 1881457"/>
                <a:gd name="connsiteY1" fmla="*/ 439040 h 3075784"/>
                <a:gd name="connsiteX2" fmla="*/ 1432 w 1881457"/>
                <a:gd name="connsiteY2" fmla="*/ 416873 h 3075784"/>
                <a:gd name="connsiteX3" fmla="*/ 5725 w 1881457"/>
                <a:gd name="connsiteY3" fmla="*/ 372540 h 3075784"/>
                <a:gd name="connsiteX4" fmla="*/ 20039 w 1881457"/>
                <a:gd name="connsiteY4" fmla="*/ 308901 h 3075784"/>
                <a:gd name="connsiteX5" fmla="*/ 52959 w 1881457"/>
                <a:gd name="connsiteY5" fmla="*/ 230246 h 3075784"/>
                <a:gd name="connsiteX6" fmla="*/ 100193 w 1881457"/>
                <a:gd name="connsiteY6" fmla="*/ 159456 h 3075784"/>
                <a:gd name="connsiteX7" fmla="*/ 129535 w 1881457"/>
                <a:gd name="connsiteY7" fmla="*/ 128709 h 3075784"/>
                <a:gd name="connsiteX8" fmla="*/ 159593 w 1881457"/>
                <a:gd name="connsiteY8" fmla="*/ 100107 h 3075784"/>
                <a:gd name="connsiteX9" fmla="*/ 230444 w 1881457"/>
                <a:gd name="connsiteY9" fmla="*/ 52914 h 3075784"/>
                <a:gd name="connsiteX10" fmla="*/ 309167 w 1881457"/>
                <a:gd name="connsiteY10" fmla="*/ 19307 h 3075784"/>
                <a:gd name="connsiteX11" fmla="*/ 372861 w 1881457"/>
                <a:gd name="connsiteY11" fmla="*/ 5006 h 3075784"/>
                <a:gd name="connsiteX12" fmla="*/ 417947 w 1881457"/>
                <a:gd name="connsiteY12" fmla="*/ 0 h 3075784"/>
                <a:gd name="connsiteX13" fmla="*/ 440849 w 1881457"/>
                <a:gd name="connsiteY13" fmla="*/ 0 h 3075784"/>
                <a:gd name="connsiteX14" fmla="*/ 1881457 w 1881457"/>
                <a:gd name="connsiteY14" fmla="*/ 0 h 3075784"/>
                <a:gd name="connsiteX15" fmla="*/ 1881457 w 1881457"/>
                <a:gd name="connsiteY15" fmla="*/ 92957 h 3075784"/>
                <a:gd name="connsiteX16" fmla="*/ 440849 w 1881457"/>
                <a:gd name="connsiteY16" fmla="*/ 92957 h 3075784"/>
                <a:gd name="connsiteX17" fmla="*/ 404350 w 1881457"/>
                <a:gd name="connsiteY17" fmla="*/ 93671 h 3075784"/>
                <a:gd name="connsiteX18" fmla="*/ 337078 w 1881457"/>
                <a:gd name="connsiteY18" fmla="*/ 107258 h 3075784"/>
                <a:gd name="connsiteX19" fmla="*/ 274815 w 1881457"/>
                <a:gd name="connsiteY19" fmla="*/ 134429 h 3075784"/>
                <a:gd name="connsiteX20" fmla="*/ 218993 w 1881457"/>
                <a:gd name="connsiteY20" fmla="*/ 171612 h 3075784"/>
                <a:gd name="connsiteX21" fmla="*/ 195376 w 1881457"/>
                <a:gd name="connsiteY21" fmla="*/ 194493 h 3075784"/>
                <a:gd name="connsiteX22" fmla="*/ 171759 w 1881457"/>
                <a:gd name="connsiteY22" fmla="*/ 218805 h 3075784"/>
                <a:gd name="connsiteX23" fmla="*/ 134545 w 1881457"/>
                <a:gd name="connsiteY23" fmla="*/ 274579 h 3075784"/>
                <a:gd name="connsiteX24" fmla="*/ 108781 w 1881457"/>
                <a:gd name="connsiteY24" fmla="*/ 336788 h 3075784"/>
                <a:gd name="connsiteX25" fmla="*/ 95184 w 1881457"/>
                <a:gd name="connsiteY25" fmla="*/ 404003 h 3075784"/>
                <a:gd name="connsiteX26" fmla="*/ 93036 w 1881457"/>
                <a:gd name="connsiteY26" fmla="*/ 439040 h 3075784"/>
                <a:gd name="connsiteX27" fmla="*/ 92983 w 1881457"/>
                <a:gd name="connsiteY27" fmla="*/ 3075784 h 307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81457" h="3075784">
                  <a:moveTo>
                    <a:pt x="0" y="3075784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1881457" y="0"/>
                  </a:lnTo>
                  <a:lnTo>
                    <a:pt x="1881457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6" y="439040"/>
                  </a:lnTo>
                  <a:lnTo>
                    <a:pt x="92983" y="307578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64"/>
            <p:cNvSpPr>
              <a:spLocks/>
            </p:cNvSpPr>
            <p:nvPr/>
          </p:nvSpPr>
          <p:spPr bwMode="auto">
            <a:xfrm rot="5400000" flipV="1">
              <a:off x="5333869" y="2152862"/>
              <a:ext cx="3556923" cy="1875673"/>
            </a:xfrm>
            <a:custGeom>
              <a:avLst/>
              <a:gdLst>
                <a:gd name="connsiteX0" fmla="*/ 0 w 3556923"/>
                <a:gd name="connsiteY0" fmla="*/ 400261 h 1875673"/>
                <a:gd name="connsiteX1" fmla="*/ 0 w 3556923"/>
                <a:gd name="connsiteY1" fmla="*/ 1875673 h 1875673"/>
                <a:gd name="connsiteX2" fmla="*/ 84788 w 3556923"/>
                <a:gd name="connsiteY2" fmla="*/ 1875673 h 1875673"/>
                <a:gd name="connsiteX3" fmla="*/ 84819 w 3556923"/>
                <a:gd name="connsiteY3" fmla="*/ 400261 h 1875673"/>
                <a:gd name="connsiteX4" fmla="*/ 86777 w 3556923"/>
                <a:gd name="connsiteY4" fmla="*/ 368318 h 1875673"/>
                <a:gd name="connsiteX5" fmla="*/ 99173 w 3556923"/>
                <a:gd name="connsiteY5" fmla="*/ 307040 h 1875673"/>
                <a:gd name="connsiteX6" fmla="*/ 122661 w 3556923"/>
                <a:gd name="connsiteY6" fmla="*/ 250326 h 1875673"/>
                <a:gd name="connsiteX7" fmla="*/ 156589 w 3556923"/>
                <a:gd name="connsiteY7" fmla="*/ 199479 h 1875673"/>
                <a:gd name="connsiteX8" fmla="*/ 178119 w 3556923"/>
                <a:gd name="connsiteY8" fmla="*/ 177314 h 1875673"/>
                <a:gd name="connsiteX9" fmla="*/ 199650 w 3556923"/>
                <a:gd name="connsiteY9" fmla="*/ 156454 h 1875673"/>
                <a:gd name="connsiteX10" fmla="*/ 250541 w 3556923"/>
                <a:gd name="connsiteY10" fmla="*/ 122555 h 1875673"/>
                <a:gd name="connsiteX11" fmla="*/ 307305 w 3556923"/>
                <a:gd name="connsiteY11" fmla="*/ 97784 h 1875673"/>
                <a:gd name="connsiteX12" fmla="*/ 368635 w 3556923"/>
                <a:gd name="connsiteY12" fmla="*/ 85397 h 1875673"/>
                <a:gd name="connsiteX13" fmla="*/ 401910 w 3556923"/>
                <a:gd name="connsiteY13" fmla="*/ 84747 h 1875673"/>
                <a:gd name="connsiteX14" fmla="*/ 3556923 w 3556923"/>
                <a:gd name="connsiteY14" fmla="*/ 84747 h 1875673"/>
                <a:gd name="connsiteX15" fmla="*/ 3556923 w 3556923"/>
                <a:gd name="connsiteY15" fmla="*/ 0 h 1875673"/>
                <a:gd name="connsiteX16" fmla="*/ 401910 w 3556923"/>
                <a:gd name="connsiteY16" fmla="*/ 0 h 1875673"/>
                <a:gd name="connsiteX17" fmla="*/ 381031 w 3556923"/>
                <a:gd name="connsiteY17" fmla="*/ 0 h 1875673"/>
                <a:gd name="connsiteX18" fmla="*/ 339927 w 3556923"/>
                <a:gd name="connsiteY18" fmla="*/ 4564 h 1875673"/>
                <a:gd name="connsiteX19" fmla="*/ 281859 w 3556923"/>
                <a:gd name="connsiteY19" fmla="*/ 17602 h 1875673"/>
                <a:gd name="connsiteX20" fmla="*/ 210089 w 3556923"/>
                <a:gd name="connsiteY20" fmla="*/ 48240 h 1875673"/>
                <a:gd name="connsiteX21" fmla="*/ 145497 w 3556923"/>
                <a:gd name="connsiteY21" fmla="*/ 91265 h 1875673"/>
                <a:gd name="connsiteX22" fmla="*/ 118094 w 3556923"/>
                <a:gd name="connsiteY22" fmla="*/ 117341 h 1875673"/>
                <a:gd name="connsiteX23" fmla="*/ 91343 w 3556923"/>
                <a:gd name="connsiteY23" fmla="*/ 145372 h 1875673"/>
                <a:gd name="connsiteX24" fmla="*/ 48281 w 3556923"/>
                <a:gd name="connsiteY24" fmla="*/ 209909 h 1875673"/>
                <a:gd name="connsiteX25" fmla="*/ 18269 w 3556923"/>
                <a:gd name="connsiteY25" fmla="*/ 281617 h 1875673"/>
                <a:gd name="connsiteX26" fmla="*/ 5220 w 3556923"/>
                <a:gd name="connsiteY26" fmla="*/ 339634 h 1875673"/>
                <a:gd name="connsiteX27" fmla="*/ 1306 w 3556923"/>
                <a:gd name="connsiteY27" fmla="*/ 380052 h 18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556923" h="1875673">
                  <a:moveTo>
                    <a:pt x="0" y="400261"/>
                  </a:moveTo>
                  <a:lnTo>
                    <a:pt x="0" y="1875673"/>
                  </a:lnTo>
                  <a:lnTo>
                    <a:pt x="84788" y="1875673"/>
                  </a:lnTo>
                  <a:lnTo>
                    <a:pt x="84819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9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3556923" y="84747"/>
                  </a:lnTo>
                  <a:lnTo>
                    <a:pt x="3556923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20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Freeform 65"/>
            <p:cNvSpPr>
              <a:spLocks/>
            </p:cNvSpPr>
            <p:nvPr/>
          </p:nvSpPr>
          <p:spPr bwMode="auto">
            <a:xfrm rot="5400000" flipV="1">
              <a:off x="6173652" y="2953785"/>
              <a:ext cx="2805784" cy="2804104"/>
            </a:xfrm>
            <a:custGeom>
              <a:avLst/>
              <a:gdLst>
                <a:gd name="connsiteX0" fmla="*/ 0 w 2805784"/>
                <a:gd name="connsiteY0" fmla="*/ 400261 h 2804104"/>
                <a:gd name="connsiteX1" fmla="*/ 0 w 2805784"/>
                <a:gd name="connsiteY1" fmla="*/ 2804104 h 2804104"/>
                <a:gd name="connsiteX2" fmla="*/ 84770 w 2805784"/>
                <a:gd name="connsiteY2" fmla="*/ 2804104 h 2804104"/>
                <a:gd name="connsiteX3" fmla="*/ 84818 w 2805784"/>
                <a:gd name="connsiteY3" fmla="*/ 400261 h 2804104"/>
                <a:gd name="connsiteX4" fmla="*/ 86777 w 2805784"/>
                <a:gd name="connsiteY4" fmla="*/ 368318 h 2804104"/>
                <a:gd name="connsiteX5" fmla="*/ 99173 w 2805784"/>
                <a:gd name="connsiteY5" fmla="*/ 307040 h 2804104"/>
                <a:gd name="connsiteX6" fmla="*/ 122661 w 2805784"/>
                <a:gd name="connsiteY6" fmla="*/ 250326 h 2804104"/>
                <a:gd name="connsiteX7" fmla="*/ 156588 w 2805784"/>
                <a:gd name="connsiteY7" fmla="*/ 199479 h 2804104"/>
                <a:gd name="connsiteX8" fmla="*/ 178119 w 2805784"/>
                <a:gd name="connsiteY8" fmla="*/ 177314 h 2804104"/>
                <a:gd name="connsiteX9" fmla="*/ 199650 w 2805784"/>
                <a:gd name="connsiteY9" fmla="*/ 156454 h 2804104"/>
                <a:gd name="connsiteX10" fmla="*/ 250541 w 2805784"/>
                <a:gd name="connsiteY10" fmla="*/ 122555 h 2804104"/>
                <a:gd name="connsiteX11" fmla="*/ 307305 w 2805784"/>
                <a:gd name="connsiteY11" fmla="*/ 97784 h 2804104"/>
                <a:gd name="connsiteX12" fmla="*/ 368635 w 2805784"/>
                <a:gd name="connsiteY12" fmla="*/ 85397 h 2804104"/>
                <a:gd name="connsiteX13" fmla="*/ 401910 w 2805784"/>
                <a:gd name="connsiteY13" fmla="*/ 84747 h 2804104"/>
                <a:gd name="connsiteX14" fmla="*/ 2805784 w 2805784"/>
                <a:gd name="connsiteY14" fmla="*/ 84747 h 2804104"/>
                <a:gd name="connsiteX15" fmla="*/ 2805784 w 2805784"/>
                <a:gd name="connsiteY15" fmla="*/ 0 h 2804104"/>
                <a:gd name="connsiteX16" fmla="*/ 401910 w 2805784"/>
                <a:gd name="connsiteY16" fmla="*/ 0 h 2804104"/>
                <a:gd name="connsiteX17" fmla="*/ 381031 w 2805784"/>
                <a:gd name="connsiteY17" fmla="*/ 0 h 2804104"/>
                <a:gd name="connsiteX18" fmla="*/ 339927 w 2805784"/>
                <a:gd name="connsiteY18" fmla="*/ 4564 h 2804104"/>
                <a:gd name="connsiteX19" fmla="*/ 281859 w 2805784"/>
                <a:gd name="connsiteY19" fmla="*/ 17602 h 2804104"/>
                <a:gd name="connsiteX20" fmla="*/ 210089 w 2805784"/>
                <a:gd name="connsiteY20" fmla="*/ 48240 h 2804104"/>
                <a:gd name="connsiteX21" fmla="*/ 145497 w 2805784"/>
                <a:gd name="connsiteY21" fmla="*/ 91265 h 2804104"/>
                <a:gd name="connsiteX22" fmla="*/ 118094 w 2805784"/>
                <a:gd name="connsiteY22" fmla="*/ 117341 h 2804104"/>
                <a:gd name="connsiteX23" fmla="*/ 91343 w 2805784"/>
                <a:gd name="connsiteY23" fmla="*/ 145372 h 2804104"/>
                <a:gd name="connsiteX24" fmla="*/ 48281 w 2805784"/>
                <a:gd name="connsiteY24" fmla="*/ 209909 h 2804104"/>
                <a:gd name="connsiteX25" fmla="*/ 18269 w 2805784"/>
                <a:gd name="connsiteY25" fmla="*/ 281617 h 2804104"/>
                <a:gd name="connsiteX26" fmla="*/ 5219 w 2805784"/>
                <a:gd name="connsiteY26" fmla="*/ 339634 h 2804104"/>
                <a:gd name="connsiteX27" fmla="*/ 1306 w 2805784"/>
                <a:gd name="connsiteY27" fmla="*/ 380052 h 2804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05784" h="2804104">
                  <a:moveTo>
                    <a:pt x="0" y="400261"/>
                  </a:moveTo>
                  <a:lnTo>
                    <a:pt x="0" y="2804104"/>
                  </a:lnTo>
                  <a:lnTo>
                    <a:pt x="84770" y="2804104"/>
                  </a:lnTo>
                  <a:lnTo>
                    <a:pt x="84818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2805784" y="84747"/>
                  </a:lnTo>
                  <a:lnTo>
                    <a:pt x="2805784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19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 66"/>
            <p:cNvSpPr>
              <a:spLocks/>
            </p:cNvSpPr>
            <p:nvPr/>
          </p:nvSpPr>
          <p:spPr bwMode="auto">
            <a:xfrm rot="5400000" flipV="1">
              <a:off x="6670432" y="3354688"/>
              <a:ext cx="2054647" cy="3046523"/>
            </a:xfrm>
            <a:custGeom>
              <a:avLst/>
              <a:gdLst>
                <a:gd name="connsiteX0" fmla="*/ 0 w 2054647"/>
                <a:gd name="connsiteY0" fmla="*/ 400261 h 3046523"/>
                <a:gd name="connsiteX1" fmla="*/ 0 w 2054647"/>
                <a:gd name="connsiteY1" fmla="*/ 3046523 h 3046523"/>
                <a:gd name="connsiteX2" fmla="*/ 84765 w 2054647"/>
                <a:gd name="connsiteY2" fmla="*/ 3046523 h 3046523"/>
                <a:gd name="connsiteX3" fmla="*/ 84818 w 2054647"/>
                <a:gd name="connsiteY3" fmla="*/ 400261 h 3046523"/>
                <a:gd name="connsiteX4" fmla="*/ 86777 w 2054647"/>
                <a:gd name="connsiteY4" fmla="*/ 368318 h 3046523"/>
                <a:gd name="connsiteX5" fmla="*/ 99173 w 2054647"/>
                <a:gd name="connsiteY5" fmla="*/ 307040 h 3046523"/>
                <a:gd name="connsiteX6" fmla="*/ 122661 w 2054647"/>
                <a:gd name="connsiteY6" fmla="*/ 250326 h 3046523"/>
                <a:gd name="connsiteX7" fmla="*/ 156588 w 2054647"/>
                <a:gd name="connsiteY7" fmla="*/ 199479 h 3046523"/>
                <a:gd name="connsiteX8" fmla="*/ 178119 w 2054647"/>
                <a:gd name="connsiteY8" fmla="*/ 177314 h 3046523"/>
                <a:gd name="connsiteX9" fmla="*/ 199650 w 2054647"/>
                <a:gd name="connsiteY9" fmla="*/ 156454 h 3046523"/>
                <a:gd name="connsiteX10" fmla="*/ 250541 w 2054647"/>
                <a:gd name="connsiteY10" fmla="*/ 122555 h 3046523"/>
                <a:gd name="connsiteX11" fmla="*/ 307305 w 2054647"/>
                <a:gd name="connsiteY11" fmla="*/ 97784 h 3046523"/>
                <a:gd name="connsiteX12" fmla="*/ 368635 w 2054647"/>
                <a:gd name="connsiteY12" fmla="*/ 85397 h 3046523"/>
                <a:gd name="connsiteX13" fmla="*/ 401910 w 2054647"/>
                <a:gd name="connsiteY13" fmla="*/ 84747 h 3046523"/>
                <a:gd name="connsiteX14" fmla="*/ 2054647 w 2054647"/>
                <a:gd name="connsiteY14" fmla="*/ 84747 h 3046523"/>
                <a:gd name="connsiteX15" fmla="*/ 2054647 w 2054647"/>
                <a:gd name="connsiteY15" fmla="*/ 0 h 3046523"/>
                <a:gd name="connsiteX16" fmla="*/ 401910 w 2054647"/>
                <a:gd name="connsiteY16" fmla="*/ 0 h 3046523"/>
                <a:gd name="connsiteX17" fmla="*/ 381031 w 2054647"/>
                <a:gd name="connsiteY17" fmla="*/ 0 h 3046523"/>
                <a:gd name="connsiteX18" fmla="*/ 339927 w 2054647"/>
                <a:gd name="connsiteY18" fmla="*/ 4564 h 3046523"/>
                <a:gd name="connsiteX19" fmla="*/ 281859 w 2054647"/>
                <a:gd name="connsiteY19" fmla="*/ 17602 h 3046523"/>
                <a:gd name="connsiteX20" fmla="*/ 210089 w 2054647"/>
                <a:gd name="connsiteY20" fmla="*/ 48240 h 3046523"/>
                <a:gd name="connsiteX21" fmla="*/ 145497 w 2054647"/>
                <a:gd name="connsiteY21" fmla="*/ 91265 h 3046523"/>
                <a:gd name="connsiteX22" fmla="*/ 118094 w 2054647"/>
                <a:gd name="connsiteY22" fmla="*/ 117341 h 3046523"/>
                <a:gd name="connsiteX23" fmla="*/ 91343 w 2054647"/>
                <a:gd name="connsiteY23" fmla="*/ 145372 h 3046523"/>
                <a:gd name="connsiteX24" fmla="*/ 48281 w 2054647"/>
                <a:gd name="connsiteY24" fmla="*/ 209909 h 3046523"/>
                <a:gd name="connsiteX25" fmla="*/ 18269 w 2054647"/>
                <a:gd name="connsiteY25" fmla="*/ 281617 h 3046523"/>
                <a:gd name="connsiteX26" fmla="*/ 5219 w 2054647"/>
                <a:gd name="connsiteY26" fmla="*/ 339634 h 3046523"/>
                <a:gd name="connsiteX27" fmla="*/ 1306 w 2054647"/>
                <a:gd name="connsiteY27" fmla="*/ 380052 h 304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54647" h="3046523">
                  <a:moveTo>
                    <a:pt x="0" y="400261"/>
                  </a:moveTo>
                  <a:lnTo>
                    <a:pt x="0" y="3046523"/>
                  </a:lnTo>
                  <a:lnTo>
                    <a:pt x="84765" y="3046523"/>
                  </a:lnTo>
                  <a:lnTo>
                    <a:pt x="84818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2054647" y="84747"/>
                  </a:lnTo>
                  <a:lnTo>
                    <a:pt x="2054647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19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 67"/>
            <p:cNvSpPr>
              <a:spLocks/>
            </p:cNvSpPr>
            <p:nvPr/>
          </p:nvSpPr>
          <p:spPr bwMode="auto">
            <a:xfrm rot="5400000" flipV="1">
              <a:off x="6924791" y="3851466"/>
              <a:ext cx="1303508" cy="2804105"/>
            </a:xfrm>
            <a:custGeom>
              <a:avLst/>
              <a:gdLst>
                <a:gd name="connsiteX0" fmla="*/ 0 w 1303508"/>
                <a:gd name="connsiteY0" fmla="*/ 400261 h 2804105"/>
                <a:gd name="connsiteX1" fmla="*/ 0 w 1303508"/>
                <a:gd name="connsiteY1" fmla="*/ 2804105 h 2804105"/>
                <a:gd name="connsiteX2" fmla="*/ 84770 w 1303508"/>
                <a:gd name="connsiteY2" fmla="*/ 2804105 h 2804105"/>
                <a:gd name="connsiteX3" fmla="*/ 84819 w 1303508"/>
                <a:gd name="connsiteY3" fmla="*/ 400261 h 2804105"/>
                <a:gd name="connsiteX4" fmla="*/ 86777 w 1303508"/>
                <a:gd name="connsiteY4" fmla="*/ 368318 h 2804105"/>
                <a:gd name="connsiteX5" fmla="*/ 99173 w 1303508"/>
                <a:gd name="connsiteY5" fmla="*/ 307040 h 2804105"/>
                <a:gd name="connsiteX6" fmla="*/ 122661 w 1303508"/>
                <a:gd name="connsiteY6" fmla="*/ 250326 h 2804105"/>
                <a:gd name="connsiteX7" fmla="*/ 156588 w 1303508"/>
                <a:gd name="connsiteY7" fmla="*/ 199479 h 2804105"/>
                <a:gd name="connsiteX8" fmla="*/ 178119 w 1303508"/>
                <a:gd name="connsiteY8" fmla="*/ 177314 h 2804105"/>
                <a:gd name="connsiteX9" fmla="*/ 199650 w 1303508"/>
                <a:gd name="connsiteY9" fmla="*/ 156454 h 2804105"/>
                <a:gd name="connsiteX10" fmla="*/ 250541 w 1303508"/>
                <a:gd name="connsiteY10" fmla="*/ 122555 h 2804105"/>
                <a:gd name="connsiteX11" fmla="*/ 307305 w 1303508"/>
                <a:gd name="connsiteY11" fmla="*/ 97784 h 2804105"/>
                <a:gd name="connsiteX12" fmla="*/ 368635 w 1303508"/>
                <a:gd name="connsiteY12" fmla="*/ 85397 h 2804105"/>
                <a:gd name="connsiteX13" fmla="*/ 401910 w 1303508"/>
                <a:gd name="connsiteY13" fmla="*/ 84747 h 2804105"/>
                <a:gd name="connsiteX14" fmla="*/ 1303508 w 1303508"/>
                <a:gd name="connsiteY14" fmla="*/ 84747 h 2804105"/>
                <a:gd name="connsiteX15" fmla="*/ 1303508 w 1303508"/>
                <a:gd name="connsiteY15" fmla="*/ 0 h 2804105"/>
                <a:gd name="connsiteX16" fmla="*/ 401910 w 1303508"/>
                <a:gd name="connsiteY16" fmla="*/ 0 h 2804105"/>
                <a:gd name="connsiteX17" fmla="*/ 381031 w 1303508"/>
                <a:gd name="connsiteY17" fmla="*/ 0 h 2804105"/>
                <a:gd name="connsiteX18" fmla="*/ 339927 w 1303508"/>
                <a:gd name="connsiteY18" fmla="*/ 4564 h 2804105"/>
                <a:gd name="connsiteX19" fmla="*/ 281859 w 1303508"/>
                <a:gd name="connsiteY19" fmla="*/ 17602 h 2804105"/>
                <a:gd name="connsiteX20" fmla="*/ 210090 w 1303508"/>
                <a:gd name="connsiteY20" fmla="*/ 48240 h 2804105"/>
                <a:gd name="connsiteX21" fmla="*/ 145497 w 1303508"/>
                <a:gd name="connsiteY21" fmla="*/ 91265 h 2804105"/>
                <a:gd name="connsiteX22" fmla="*/ 118094 w 1303508"/>
                <a:gd name="connsiteY22" fmla="*/ 117341 h 2804105"/>
                <a:gd name="connsiteX23" fmla="*/ 91343 w 1303508"/>
                <a:gd name="connsiteY23" fmla="*/ 145372 h 2804105"/>
                <a:gd name="connsiteX24" fmla="*/ 48281 w 1303508"/>
                <a:gd name="connsiteY24" fmla="*/ 209909 h 2804105"/>
                <a:gd name="connsiteX25" fmla="*/ 18269 w 1303508"/>
                <a:gd name="connsiteY25" fmla="*/ 281617 h 2804105"/>
                <a:gd name="connsiteX26" fmla="*/ 5220 w 1303508"/>
                <a:gd name="connsiteY26" fmla="*/ 339634 h 2804105"/>
                <a:gd name="connsiteX27" fmla="*/ 1306 w 1303508"/>
                <a:gd name="connsiteY27" fmla="*/ 380052 h 28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303508" h="2804105">
                  <a:moveTo>
                    <a:pt x="0" y="400261"/>
                  </a:moveTo>
                  <a:lnTo>
                    <a:pt x="0" y="2804105"/>
                  </a:lnTo>
                  <a:lnTo>
                    <a:pt x="84770" y="2804105"/>
                  </a:lnTo>
                  <a:lnTo>
                    <a:pt x="84819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1303508" y="84747"/>
                  </a:lnTo>
                  <a:lnTo>
                    <a:pt x="1303508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90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20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870411" y="426347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08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20" name="Group 69"/>
          <p:cNvGrpSpPr/>
          <p:nvPr/>
        </p:nvGrpSpPr>
        <p:grpSpPr>
          <a:xfrm>
            <a:off x="3823645" y="5417744"/>
            <a:ext cx="1521689" cy="1290972"/>
            <a:chOff x="5344797" y="5015824"/>
            <a:chExt cx="1521689" cy="1290972"/>
          </a:xfrm>
        </p:grpSpPr>
        <p:sp>
          <p:nvSpPr>
            <p:cNvPr id="21" name="Rectangle 1005"/>
            <p:cNvSpPr>
              <a:spLocks noChangeArrowheads="1"/>
            </p:cNvSpPr>
            <p:nvPr/>
          </p:nvSpPr>
          <p:spPr bwMode="auto">
            <a:xfrm>
              <a:off x="5344797" y="5015824"/>
              <a:ext cx="1521689" cy="30070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006"/>
            <p:cNvSpPr>
              <a:spLocks/>
            </p:cNvSpPr>
            <p:nvPr/>
          </p:nvSpPr>
          <p:spPr bwMode="auto">
            <a:xfrm>
              <a:off x="5414790" y="5316532"/>
              <a:ext cx="1379111" cy="990264"/>
            </a:xfrm>
            <a:custGeom>
              <a:avLst/>
              <a:gdLst>
                <a:gd name="T0" fmla="*/ 1713 w 2127"/>
                <a:gd name="T1" fmla="*/ 1529 h 1529"/>
                <a:gd name="T2" fmla="*/ 413 w 2127"/>
                <a:gd name="T3" fmla="*/ 1529 h 1529"/>
                <a:gd name="T4" fmla="*/ 0 w 2127"/>
                <a:gd name="T5" fmla="*/ 0 h 1529"/>
                <a:gd name="T6" fmla="*/ 2127 w 2127"/>
                <a:gd name="T7" fmla="*/ 0 h 1529"/>
                <a:gd name="T8" fmla="*/ 1713 w 2127"/>
                <a:gd name="T9" fmla="*/ 1529 h 1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7" h="1529">
                  <a:moveTo>
                    <a:pt x="1713" y="1529"/>
                  </a:moveTo>
                  <a:lnTo>
                    <a:pt x="413" y="1529"/>
                  </a:lnTo>
                  <a:lnTo>
                    <a:pt x="0" y="0"/>
                  </a:lnTo>
                  <a:lnTo>
                    <a:pt x="2127" y="0"/>
                  </a:lnTo>
                  <a:lnTo>
                    <a:pt x="1713" y="152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007"/>
            <p:cNvSpPr>
              <a:spLocks noChangeArrowheads="1"/>
            </p:cNvSpPr>
            <p:nvPr/>
          </p:nvSpPr>
          <p:spPr bwMode="auto">
            <a:xfrm>
              <a:off x="6104346" y="5015824"/>
              <a:ext cx="762140" cy="30070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008"/>
            <p:cNvSpPr>
              <a:spLocks/>
            </p:cNvSpPr>
            <p:nvPr/>
          </p:nvSpPr>
          <p:spPr bwMode="auto">
            <a:xfrm>
              <a:off x="6104346" y="5316532"/>
              <a:ext cx="689555" cy="990264"/>
            </a:xfrm>
            <a:custGeom>
              <a:avLst/>
              <a:gdLst>
                <a:gd name="T0" fmla="*/ 650 w 1064"/>
                <a:gd name="T1" fmla="*/ 1529 h 1529"/>
                <a:gd name="T2" fmla="*/ 0 w 1064"/>
                <a:gd name="T3" fmla="*/ 1529 h 1529"/>
                <a:gd name="T4" fmla="*/ 0 w 1064"/>
                <a:gd name="T5" fmla="*/ 0 h 1529"/>
                <a:gd name="T6" fmla="*/ 1064 w 1064"/>
                <a:gd name="T7" fmla="*/ 0 h 1529"/>
                <a:gd name="T8" fmla="*/ 1057 w 1064"/>
                <a:gd name="T9" fmla="*/ 26 h 1529"/>
                <a:gd name="T10" fmla="*/ 1049 w 1064"/>
                <a:gd name="T11" fmla="*/ 54 h 1529"/>
                <a:gd name="T12" fmla="*/ 1042 w 1064"/>
                <a:gd name="T13" fmla="*/ 81 h 1529"/>
                <a:gd name="T14" fmla="*/ 1035 w 1064"/>
                <a:gd name="T15" fmla="*/ 108 h 1529"/>
                <a:gd name="T16" fmla="*/ 650 w 1064"/>
                <a:gd name="T17" fmla="*/ 1529 h 1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4" h="1529">
                  <a:moveTo>
                    <a:pt x="650" y="1529"/>
                  </a:moveTo>
                  <a:lnTo>
                    <a:pt x="0" y="1529"/>
                  </a:lnTo>
                  <a:lnTo>
                    <a:pt x="0" y="0"/>
                  </a:lnTo>
                  <a:lnTo>
                    <a:pt x="1064" y="0"/>
                  </a:lnTo>
                  <a:lnTo>
                    <a:pt x="1057" y="26"/>
                  </a:lnTo>
                  <a:lnTo>
                    <a:pt x="1049" y="54"/>
                  </a:lnTo>
                  <a:lnTo>
                    <a:pt x="1042" y="81"/>
                  </a:lnTo>
                  <a:lnTo>
                    <a:pt x="1035" y="108"/>
                  </a:lnTo>
                  <a:lnTo>
                    <a:pt x="650" y="15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" name="Group 94"/>
          <p:cNvGrpSpPr/>
          <p:nvPr/>
        </p:nvGrpSpPr>
        <p:grpSpPr>
          <a:xfrm>
            <a:off x="107504" y="1556792"/>
            <a:ext cx="3707931" cy="3456384"/>
            <a:chOff x="-361257" y="1154872"/>
            <a:chExt cx="3707931" cy="3456384"/>
          </a:xfrm>
        </p:grpSpPr>
        <p:sp>
          <p:nvSpPr>
            <p:cNvPr id="26" name="Freeform 405"/>
            <p:cNvSpPr>
              <a:spLocks/>
            </p:cNvSpPr>
            <p:nvPr/>
          </p:nvSpPr>
          <p:spPr bwMode="auto">
            <a:xfrm>
              <a:off x="-361257" y="1154872"/>
              <a:ext cx="3707931" cy="792088"/>
            </a:xfrm>
            <a:custGeom>
              <a:avLst/>
              <a:gdLst>
                <a:gd name="T0" fmla="*/ 2761 w 3359"/>
                <a:gd name="T1" fmla="*/ 0 h 1899"/>
                <a:gd name="T2" fmla="*/ 0 w 3359"/>
                <a:gd name="T3" fmla="*/ 0 h 1899"/>
                <a:gd name="T4" fmla="*/ 0 w 3359"/>
                <a:gd name="T5" fmla="*/ 1300 h 1899"/>
                <a:gd name="T6" fmla="*/ 0 w 3359"/>
                <a:gd name="T7" fmla="*/ 1332 h 1899"/>
                <a:gd name="T8" fmla="*/ 6 w 3359"/>
                <a:gd name="T9" fmla="*/ 1391 h 1899"/>
                <a:gd name="T10" fmla="*/ 26 w 3359"/>
                <a:gd name="T11" fmla="*/ 1479 h 1899"/>
                <a:gd name="T12" fmla="*/ 71 w 3359"/>
                <a:gd name="T13" fmla="*/ 1587 h 1899"/>
                <a:gd name="T14" fmla="*/ 136 w 3359"/>
                <a:gd name="T15" fmla="*/ 1681 h 1899"/>
                <a:gd name="T16" fmla="*/ 216 w 3359"/>
                <a:gd name="T17" fmla="*/ 1763 h 1899"/>
                <a:gd name="T18" fmla="*/ 312 w 3359"/>
                <a:gd name="T19" fmla="*/ 1828 h 1899"/>
                <a:gd name="T20" fmla="*/ 420 w 3359"/>
                <a:gd name="T21" fmla="*/ 1873 h 1899"/>
                <a:gd name="T22" fmla="*/ 507 w 3359"/>
                <a:gd name="T23" fmla="*/ 1893 h 1899"/>
                <a:gd name="T24" fmla="*/ 568 w 3359"/>
                <a:gd name="T25" fmla="*/ 1899 h 1899"/>
                <a:gd name="T26" fmla="*/ 599 w 3359"/>
                <a:gd name="T27" fmla="*/ 1899 h 1899"/>
                <a:gd name="T28" fmla="*/ 3359 w 3359"/>
                <a:gd name="T29" fmla="*/ 1899 h 1899"/>
                <a:gd name="T30" fmla="*/ 3359 w 3359"/>
                <a:gd name="T31" fmla="*/ 599 h 1899"/>
                <a:gd name="T32" fmla="*/ 3359 w 3359"/>
                <a:gd name="T33" fmla="*/ 569 h 1899"/>
                <a:gd name="T34" fmla="*/ 3353 w 3359"/>
                <a:gd name="T35" fmla="*/ 508 h 1899"/>
                <a:gd name="T36" fmla="*/ 3334 w 3359"/>
                <a:gd name="T37" fmla="*/ 422 h 1899"/>
                <a:gd name="T38" fmla="*/ 3288 w 3359"/>
                <a:gd name="T39" fmla="*/ 314 h 1899"/>
                <a:gd name="T40" fmla="*/ 3223 w 3359"/>
                <a:gd name="T41" fmla="*/ 218 h 1899"/>
                <a:gd name="T42" fmla="*/ 3143 w 3359"/>
                <a:gd name="T43" fmla="*/ 136 h 1899"/>
                <a:gd name="T44" fmla="*/ 3047 w 3359"/>
                <a:gd name="T45" fmla="*/ 72 h 1899"/>
                <a:gd name="T46" fmla="*/ 2939 w 3359"/>
                <a:gd name="T47" fmla="*/ 26 h 1899"/>
                <a:gd name="T48" fmla="*/ 2851 w 3359"/>
                <a:gd name="T49" fmla="*/ 7 h 1899"/>
                <a:gd name="T50" fmla="*/ 2792 w 3359"/>
                <a:gd name="T51" fmla="*/ 2 h 1899"/>
                <a:gd name="T52" fmla="*/ 2761 w 3359"/>
                <a:gd name="T53" fmla="*/ 0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59" h="1899">
                  <a:moveTo>
                    <a:pt x="2761" y="0"/>
                  </a:moveTo>
                  <a:lnTo>
                    <a:pt x="0" y="0"/>
                  </a:lnTo>
                  <a:lnTo>
                    <a:pt x="0" y="1300"/>
                  </a:lnTo>
                  <a:lnTo>
                    <a:pt x="0" y="1332"/>
                  </a:lnTo>
                  <a:lnTo>
                    <a:pt x="6" y="1391"/>
                  </a:lnTo>
                  <a:lnTo>
                    <a:pt x="26" y="1479"/>
                  </a:lnTo>
                  <a:lnTo>
                    <a:pt x="71" y="1587"/>
                  </a:lnTo>
                  <a:lnTo>
                    <a:pt x="136" y="1681"/>
                  </a:lnTo>
                  <a:lnTo>
                    <a:pt x="216" y="1763"/>
                  </a:lnTo>
                  <a:lnTo>
                    <a:pt x="312" y="1828"/>
                  </a:lnTo>
                  <a:lnTo>
                    <a:pt x="420" y="1873"/>
                  </a:lnTo>
                  <a:lnTo>
                    <a:pt x="507" y="1893"/>
                  </a:lnTo>
                  <a:lnTo>
                    <a:pt x="568" y="1899"/>
                  </a:lnTo>
                  <a:lnTo>
                    <a:pt x="599" y="1899"/>
                  </a:lnTo>
                  <a:lnTo>
                    <a:pt x="3359" y="1899"/>
                  </a:lnTo>
                  <a:lnTo>
                    <a:pt x="3359" y="599"/>
                  </a:lnTo>
                  <a:lnTo>
                    <a:pt x="3359" y="569"/>
                  </a:lnTo>
                  <a:lnTo>
                    <a:pt x="3353" y="508"/>
                  </a:lnTo>
                  <a:lnTo>
                    <a:pt x="3334" y="422"/>
                  </a:lnTo>
                  <a:lnTo>
                    <a:pt x="3288" y="314"/>
                  </a:lnTo>
                  <a:lnTo>
                    <a:pt x="3223" y="218"/>
                  </a:lnTo>
                  <a:lnTo>
                    <a:pt x="3143" y="136"/>
                  </a:lnTo>
                  <a:lnTo>
                    <a:pt x="3047" y="72"/>
                  </a:lnTo>
                  <a:lnTo>
                    <a:pt x="2939" y="26"/>
                  </a:lnTo>
                  <a:lnTo>
                    <a:pt x="2851" y="7"/>
                  </a:lnTo>
                  <a:lnTo>
                    <a:pt x="2792" y="2"/>
                  </a:lnTo>
                  <a:lnTo>
                    <a:pt x="2761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7" name="Freeform 405"/>
            <p:cNvSpPr>
              <a:spLocks/>
            </p:cNvSpPr>
            <p:nvPr/>
          </p:nvSpPr>
          <p:spPr bwMode="auto">
            <a:xfrm>
              <a:off x="-361256" y="2094476"/>
              <a:ext cx="3448796" cy="766172"/>
            </a:xfrm>
            <a:custGeom>
              <a:avLst/>
              <a:gdLst>
                <a:gd name="T0" fmla="*/ 2761 w 3359"/>
                <a:gd name="T1" fmla="*/ 0 h 1899"/>
                <a:gd name="T2" fmla="*/ 0 w 3359"/>
                <a:gd name="T3" fmla="*/ 0 h 1899"/>
                <a:gd name="T4" fmla="*/ 0 w 3359"/>
                <a:gd name="T5" fmla="*/ 1300 h 1899"/>
                <a:gd name="T6" fmla="*/ 0 w 3359"/>
                <a:gd name="T7" fmla="*/ 1332 h 1899"/>
                <a:gd name="T8" fmla="*/ 6 w 3359"/>
                <a:gd name="T9" fmla="*/ 1391 h 1899"/>
                <a:gd name="T10" fmla="*/ 26 w 3359"/>
                <a:gd name="T11" fmla="*/ 1479 h 1899"/>
                <a:gd name="T12" fmla="*/ 71 w 3359"/>
                <a:gd name="T13" fmla="*/ 1587 h 1899"/>
                <a:gd name="T14" fmla="*/ 136 w 3359"/>
                <a:gd name="T15" fmla="*/ 1681 h 1899"/>
                <a:gd name="T16" fmla="*/ 216 w 3359"/>
                <a:gd name="T17" fmla="*/ 1763 h 1899"/>
                <a:gd name="T18" fmla="*/ 312 w 3359"/>
                <a:gd name="T19" fmla="*/ 1828 h 1899"/>
                <a:gd name="T20" fmla="*/ 420 w 3359"/>
                <a:gd name="T21" fmla="*/ 1873 h 1899"/>
                <a:gd name="T22" fmla="*/ 507 w 3359"/>
                <a:gd name="T23" fmla="*/ 1893 h 1899"/>
                <a:gd name="T24" fmla="*/ 568 w 3359"/>
                <a:gd name="T25" fmla="*/ 1899 h 1899"/>
                <a:gd name="T26" fmla="*/ 599 w 3359"/>
                <a:gd name="T27" fmla="*/ 1899 h 1899"/>
                <a:gd name="T28" fmla="*/ 3359 w 3359"/>
                <a:gd name="T29" fmla="*/ 1899 h 1899"/>
                <a:gd name="T30" fmla="*/ 3359 w 3359"/>
                <a:gd name="T31" fmla="*/ 599 h 1899"/>
                <a:gd name="T32" fmla="*/ 3359 w 3359"/>
                <a:gd name="T33" fmla="*/ 569 h 1899"/>
                <a:gd name="T34" fmla="*/ 3353 w 3359"/>
                <a:gd name="T35" fmla="*/ 508 h 1899"/>
                <a:gd name="T36" fmla="*/ 3334 w 3359"/>
                <a:gd name="T37" fmla="*/ 422 h 1899"/>
                <a:gd name="T38" fmla="*/ 3288 w 3359"/>
                <a:gd name="T39" fmla="*/ 314 h 1899"/>
                <a:gd name="T40" fmla="*/ 3223 w 3359"/>
                <a:gd name="T41" fmla="*/ 218 h 1899"/>
                <a:gd name="T42" fmla="*/ 3143 w 3359"/>
                <a:gd name="T43" fmla="*/ 136 h 1899"/>
                <a:gd name="T44" fmla="*/ 3047 w 3359"/>
                <a:gd name="T45" fmla="*/ 72 h 1899"/>
                <a:gd name="T46" fmla="*/ 2939 w 3359"/>
                <a:gd name="T47" fmla="*/ 26 h 1899"/>
                <a:gd name="T48" fmla="*/ 2851 w 3359"/>
                <a:gd name="T49" fmla="*/ 7 h 1899"/>
                <a:gd name="T50" fmla="*/ 2792 w 3359"/>
                <a:gd name="T51" fmla="*/ 2 h 1899"/>
                <a:gd name="T52" fmla="*/ 2761 w 3359"/>
                <a:gd name="T53" fmla="*/ 0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59" h="1899">
                  <a:moveTo>
                    <a:pt x="2761" y="0"/>
                  </a:moveTo>
                  <a:lnTo>
                    <a:pt x="0" y="0"/>
                  </a:lnTo>
                  <a:lnTo>
                    <a:pt x="0" y="1300"/>
                  </a:lnTo>
                  <a:lnTo>
                    <a:pt x="0" y="1332"/>
                  </a:lnTo>
                  <a:lnTo>
                    <a:pt x="6" y="1391"/>
                  </a:lnTo>
                  <a:lnTo>
                    <a:pt x="26" y="1479"/>
                  </a:lnTo>
                  <a:lnTo>
                    <a:pt x="71" y="1587"/>
                  </a:lnTo>
                  <a:lnTo>
                    <a:pt x="136" y="1681"/>
                  </a:lnTo>
                  <a:lnTo>
                    <a:pt x="216" y="1763"/>
                  </a:lnTo>
                  <a:lnTo>
                    <a:pt x="312" y="1828"/>
                  </a:lnTo>
                  <a:lnTo>
                    <a:pt x="420" y="1873"/>
                  </a:lnTo>
                  <a:lnTo>
                    <a:pt x="507" y="1893"/>
                  </a:lnTo>
                  <a:lnTo>
                    <a:pt x="568" y="1899"/>
                  </a:lnTo>
                  <a:lnTo>
                    <a:pt x="599" y="1899"/>
                  </a:lnTo>
                  <a:lnTo>
                    <a:pt x="3359" y="1899"/>
                  </a:lnTo>
                  <a:lnTo>
                    <a:pt x="3359" y="599"/>
                  </a:lnTo>
                  <a:lnTo>
                    <a:pt x="3359" y="569"/>
                  </a:lnTo>
                  <a:lnTo>
                    <a:pt x="3353" y="508"/>
                  </a:lnTo>
                  <a:lnTo>
                    <a:pt x="3334" y="422"/>
                  </a:lnTo>
                  <a:lnTo>
                    <a:pt x="3288" y="314"/>
                  </a:lnTo>
                  <a:lnTo>
                    <a:pt x="3223" y="218"/>
                  </a:lnTo>
                  <a:lnTo>
                    <a:pt x="3143" y="136"/>
                  </a:lnTo>
                  <a:lnTo>
                    <a:pt x="3047" y="72"/>
                  </a:lnTo>
                  <a:lnTo>
                    <a:pt x="2939" y="26"/>
                  </a:lnTo>
                  <a:lnTo>
                    <a:pt x="2851" y="7"/>
                  </a:lnTo>
                  <a:lnTo>
                    <a:pt x="2792" y="2"/>
                  </a:lnTo>
                  <a:lnTo>
                    <a:pt x="2761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 405"/>
            <p:cNvSpPr>
              <a:spLocks/>
            </p:cNvSpPr>
            <p:nvPr/>
          </p:nvSpPr>
          <p:spPr bwMode="auto">
            <a:xfrm>
              <a:off x="111561" y="2987693"/>
              <a:ext cx="2695534" cy="650131"/>
            </a:xfrm>
            <a:custGeom>
              <a:avLst/>
              <a:gdLst>
                <a:gd name="T0" fmla="*/ 2761 w 3359"/>
                <a:gd name="T1" fmla="*/ 0 h 1899"/>
                <a:gd name="T2" fmla="*/ 0 w 3359"/>
                <a:gd name="T3" fmla="*/ 0 h 1899"/>
                <a:gd name="T4" fmla="*/ 0 w 3359"/>
                <a:gd name="T5" fmla="*/ 1300 h 1899"/>
                <a:gd name="T6" fmla="*/ 0 w 3359"/>
                <a:gd name="T7" fmla="*/ 1332 h 1899"/>
                <a:gd name="T8" fmla="*/ 6 w 3359"/>
                <a:gd name="T9" fmla="*/ 1391 h 1899"/>
                <a:gd name="T10" fmla="*/ 26 w 3359"/>
                <a:gd name="T11" fmla="*/ 1479 h 1899"/>
                <a:gd name="T12" fmla="*/ 71 w 3359"/>
                <a:gd name="T13" fmla="*/ 1587 h 1899"/>
                <a:gd name="T14" fmla="*/ 136 w 3359"/>
                <a:gd name="T15" fmla="*/ 1681 h 1899"/>
                <a:gd name="T16" fmla="*/ 216 w 3359"/>
                <a:gd name="T17" fmla="*/ 1763 h 1899"/>
                <a:gd name="T18" fmla="*/ 312 w 3359"/>
                <a:gd name="T19" fmla="*/ 1828 h 1899"/>
                <a:gd name="T20" fmla="*/ 420 w 3359"/>
                <a:gd name="T21" fmla="*/ 1873 h 1899"/>
                <a:gd name="T22" fmla="*/ 507 w 3359"/>
                <a:gd name="T23" fmla="*/ 1893 h 1899"/>
                <a:gd name="T24" fmla="*/ 568 w 3359"/>
                <a:gd name="T25" fmla="*/ 1899 h 1899"/>
                <a:gd name="T26" fmla="*/ 599 w 3359"/>
                <a:gd name="T27" fmla="*/ 1899 h 1899"/>
                <a:gd name="T28" fmla="*/ 3359 w 3359"/>
                <a:gd name="T29" fmla="*/ 1899 h 1899"/>
                <a:gd name="T30" fmla="*/ 3359 w 3359"/>
                <a:gd name="T31" fmla="*/ 599 h 1899"/>
                <a:gd name="T32" fmla="*/ 3359 w 3359"/>
                <a:gd name="T33" fmla="*/ 569 h 1899"/>
                <a:gd name="T34" fmla="*/ 3353 w 3359"/>
                <a:gd name="T35" fmla="*/ 508 h 1899"/>
                <a:gd name="T36" fmla="*/ 3334 w 3359"/>
                <a:gd name="T37" fmla="*/ 422 h 1899"/>
                <a:gd name="T38" fmla="*/ 3288 w 3359"/>
                <a:gd name="T39" fmla="*/ 314 h 1899"/>
                <a:gd name="T40" fmla="*/ 3223 w 3359"/>
                <a:gd name="T41" fmla="*/ 218 h 1899"/>
                <a:gd name="T42" fmla="*/ 3143 w 3359"/>
                <a:gd name="T43" fmla="*/ 136 h 1899"/>
                <a:gd name="T44" fmla="*/ 3047 w 3359"/>
                <a:gd name="T45" fmla="*/ 72 h 1899"/>
                <a:gd name="T46" fmla="*/ 2939 w 3359"/>
                <a:gd name="T47" fmla="*/ 26 h 1899"/>
                <a:gd name="T48" fmla="*/ 2851 w 3359"/>
                <a:gd name="T49" fmla="*/ 7 h 1899"/>
                <a:gd name="T50" fmla="*/ 2792 w 3359"/>
                <a:gd name="T51" fmla="*/ 2 h 1899"/>
                <a:gd name="T52" fmla="*/ 2761 w 3359"/>
                <a:gd name="T53" fmla="*/ 0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59" h="1899">
                  <a:moveTo>
                    <a:pt x="2761" y="0"/>
                  </a:moveTo>
                  <a:lnTo>
                    <a:pt x="0" y="0"/>
                  </a:lnTo>
                  <a:lnTo>
                    <a:pt x="0" y="1300"/>
                  </a:lnTo>
                  <a:lnTo>
                    <a:pt x="0" y="1332"/>
                  </a:lnTo>
                  <a:lnTo>
                    <a:pt x="6" y="1391"/>
                  </a:lnTo>
                  <a:lnTo>
                    <a:pt x="26" y="1479"/>
                  </a:lnTo>
                  <a:lnTo>
                    <a:pt x="71" y="1587"/>
                  </a:lnTo>
                  <a:lnTo>
                    <a:pt x="136" y="1681"/>
                  </a:lnTo>
                  <a:lnTo>
                    <a:pt x="216" y="1763"/>
                  </a:lnTo>
                  <a:lnTo>
                    <a:pt x="312" y="1828"/>
                  </a:lnTo>
                  <a:lnTo>
                    <a:pt x="420" y="1873"/>
                  </a:lnTo>
                  <a:lnTo>
                    <a:pt x="507" y="1893"/>
                  </a:lnTo>
                  <a:lnTo>
                    <a:pt x="568" y="1899"/>
                  </a:lnTo>
                  <a:lnTo>
                    <a:pt x="599" y="1899"/>
                  </a:lnTo>
                  <a:lnTo>
                    <a:pt x="3359" y="1899"/>
                  </a:lnTo>
                  <a:lnTo>
                    <a:pt x="3359" y="599"/>
                  </a:lnTo>
                  <a:lnTo>
                    <a:pt x="3359" y="569"/>
                  </a:lnTo>
                  <a:lnTo>
                    <a:pt x="3353" y="508"/>
                  </a:lnTo>
                  <a:lnTo>
                    <a:pt x="3334" y="422"/>
                  </a:lnTo>
                  <a:lnTo>
                    <a:pt x="3288" y="314"/>
                  </a:lnTo>
                  <a:lnTo>
                    <a:pt x="3223" y="218"/>
                  </a:lnTo>
                  <a:lnTo>
                    <a:pt x="3143" y="136"/>
                  </a:lnTo>
                  <a:lnTo>
                    <a:pt x="3047" y="72"/>
                  </a:lnTo>
                  <a:lnTo>
                    <a:pt x="2939" y="26"/>
                  </a:lnTo>
                  <a:lnTo>
                    <a:pt x="2851" y="7"/>
                  </a:lnTo>
                  <a:lnTo>
                    <a:pt x="2792" y="2"/>
                  </a:lnTo>
                  <a:lnTo>
                    <a:pt x="2761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29" name="Freeform 405"/>
            <p:cNvSpPr>
              <a:spLocks/>
            </p:cNvSpPr>
            <p:nvPr/>
          </p:nvSpPr>
          <p:spPr bwMode="auto">
            <a:xfrm>
              <a:off x="111561" y="3923798"/>
              <a:ext cx="1978069" cy="687458"/>
            </a:xfrm>
            <a:custGeom>
              <a:avLst/>
              <a:gdLst>
                <a:gd name="T0" fmla="*/ 2761 w 3359"/>
                <a:gd name="T1" fmla="*/ 0 h 1899"/>
                <a:gd name="T2" fmla="*/ 0 w 3359"/>
                <a:gd name="T3" fmla="*/ 0 h 1899"/>
                <a:gd name="T4" fmla="*/ 0 w 3359"/>
                <a:gd name="T5" fmla="*/ 1300 h 1899"/>
                <a:gd name="T6" fmla="*/ 0 w 3359"/>
                <a:gd name="T7" fmla="*/ 1332 h 1899"/>
                <a:gd name="T8" fmla="*/ 6 w 3359"/>
                <a:gd name="T9" fmla="*/ 1391 h 1899"/>
                <a:gd name="T10" fmla="*/ 26 w 3359"/>
                <a:gd name="T11" fmla="*/ 1479 h 1899"/>
                <a:gd name="T12" fmla="*/ 71 w 3359"/>
                <a:gd name="T13" fmla="*/ 1587 h 1899"/>
                <a:gd name="T14" fmla="*/ 136 w 3359"/>
                <a:gd name="T15" fmla="*/ 1681 h 1899"/>
                <a:gd name="T16" fmla="*/ 216 w 3359"/>
                <a:gd name="T17" fmla="*/ 1763 h 1899"/>
                <a:gd name="T18" fmla="*/ 312 w 3359"/>
                <a:gd name="T19" fmla="*/ 1828 h 1899"/>
                <a:gd name="T20" fmla="*/ 420 w 3359"/>
                <a:gd name="T21" fmla="*/ 1873 h 1899"/>
                <a:gd name="T22" fmla="*/ 507 w 3359"/>
                <a:gd name="T23" fmla="*/ 1893 h 1899"/>
                <a:gd name="T24" fmla="*/ 568 w 3359"/>
                <a:gd name="T25" fmla="*/ 1899 h 1899"/>
                <a:gd name="T26" fmla="*/ 599 w 3359"/>
                <a:gd name="T27" fmla="*/ 1899 h 1899"/>
                <a:gd name="T28" fmla="*/ 3359 w 3359"/>
                <a:gd name="T29" fmla="*/ 1899 h 1899"/>
                <a:gd name="T30" fmla="*/ 3359 w 3359"/>
                <a:gd name="T31" fmla="*/ 599 h 1899"/>
                <a:gd name="T32" fmla="*/ 3359 w 3359"/>
                <a:gd name="T33" fmla="*/ 569 h 1899"/>
                <a:gd name="T34" fmla="*/ 3353 w 3359"/>
                <a:gd name="T35" fmla="*/ 508 h 1899"/>
                <a:gd name="T36" fmla="*/ 3334 w 3359"/>
                <a:gd name="T37" fmla="*/ 422 h 1899"/>
                <a:gd name="T38" fmla="*/ 3288 w 3359"/>
                <a:gd name="T39" fmla="*/ 314 h 1899"/>
                <a:gd name="T40" fmla="*/ 3223 w 3359"/>
                <a:gd name="T41" fmla="*/ 218 h 1899"/>
                <a:gd name="T42" fmla="*/ 3143 w 3359"/>
                <a:gd name="T43" fmla="*/ 136 h 1899"/>
                <a:gd name="T44" fmla="*/ 3047 w 3359"/>
                <a:gd name="T45" fmla="*/ 72 h 1899"/>
                <a:gd name="T46" fmla="*/ 2939 w 3359"/>
                <a:gd name="T47" fmla="*/ 26 h 1899"/>
                <a:gd name="T48" fmla="*/ 2851 w 3359"/>
                <a:gd name="T49" fmla="*/ 7 h 1899"/>
                <a:gd name="T50" fmla="*/ 2792 w 3359"/>
                <a:gd name="T51" fmla="*/ 2 h 1899"/>
                <a:gd name="T52" fmla="*/ 2761 w 3359"/>
                <a:gd name="T53" fmla="*/ 0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59" h="1899">
                  <a:moveTo>
                    <a:pt x="2761" y="0"/>
                  </a:moveTo>
                  <a:lnTo>
                    <a:pt x="0" y="0"/>
                  </a:lnTo>
                  <a:lnTo>
                    <a:pt x="0" y="1300"/>
                  </a:lnTo>
                  <a:lnTo>
                    <a:pt x="0" y="1332"/>
                  </a:lnTo>
                  <a:lnTo>
                    <a:pt x="6" y="1391"/>
                  </a:lnTo>
                  <a:lnTo>
                    <a:pt x="26" y="1479"/>
                  </a:lnTo>
                  <a:lnTo>
                    <a:pt x="71" y="1587"/>
                  </a:lnTo>
                  <a:lnTo>
                    <a:pt x="136" y="1681"/>
                  </a:lnTo>
                  <a:lnTo>
                    <a:pt x="216" y="1763"/>
                  </a:lnTo>
                  <a:lnTo>
                    <a:pt x="312" y="1828"/>
                  </a:lnTo>
                  <a:lnTo>
                    <a:pt x="420" y="1873"/>
                  </a:lnTo>
                  <a:lnTo>
                    <a:pt x="507" y="1893"/>
                  </a:lnTo>
                  <a:lnTo>
                    <a:pt x="568" y="1899"/>
                  </a:lnTo>
                  <a:lnTo>
                    <a:pt x="599" y="1899"/>
                  </a:lnTo>
                  <a:lnTo>
                    <a:pt x="3359" y="1899"/>
                  </a:lnTo>
                  <a:lnTo>
                    <a:pt x="3359" y="599"/>
                  </a:lnTo>
                  <a:lnTo>
                    <a:pt x="3359" y="569"/>
                  </a:lnTo>
                  <a:lnTo>
                    <a:pt x="3353" y="508"/>
                  </a:lnTo>
                  <a:lnTo>
                    <a:pt x="3334" y="422"/>
                  </a:lnTo>
                  <a:lnTo>
                    <a:pt x="3288" y="314"/>
                  </a:lnTo>
                  <a:lnTo>
                    <a:pt x="3223" y="218"/>
                  </a:lnTo>
                  <a:lnTo>
                    <a:pt x="3143" y="136"/>
                  </a:lnTo>
                  <a:lnTo>
                    <a:pt x="3047" y="72"/>
                  </a:lnTo>
                  <a:lnTo>
                    <a:pt x="2939" y="26"/>
                  </a:lnTo>
                  <a:lnTo>
                    <a:pt x="2851" y="7"/>
                  </a:lnTo>
                  <a:lnTo>
                    <a:pt x="2792" y="2"/>
                  </a:lnTo>
                  <a:lnTo>
                    <a:pt x="2761" y="0"/>
                  </a:lnTo>
                  <a:close/>
                </a:path>
              </a:pathLst>
            </a:custGeom>
            <a:solidFill>
              <a:srgbClr val="CAD78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99"/>
          <p:cNvGrpSpPr/>
          <p:nvPr/>
        </p:nvGrpSpPr>
        <p:grpSpPr>
          <a:xfrm>
            <a:off x="5591178" y="1246951"/>
            <a:ext cx="3445318" cy="4198274"/>
            <a:chOff x="5958175" y="866840"/>
            <a:chExt cx="3445318" cy="4198274"/>
          </a:xfrm>
        </p:grpSpPr>
        <p:sp>
          <p:nvSpPr>
            <p:cNvPr id="31" name="Freeform 100"/>
            <p:cNvSpPr/>
            <p:nvPr/>
          </p:nvSpPr>
          <p:spPr>
            <a:xfrm>
              <a:off x="6129416" y="866840"/>
              <a:ext cx="3151131" cy="801346"/>
            </a:xfrm>
            <a:custGeom>
              <a:avLst/>
              <a:gdLst>
                <a:gd name="connsiteX0" fmla="*/ 386545 w 2171243"/>
                <a:gd name="connsiteY0" fmla="*/ 0 h 754063"/>
                <a:gd name="connsiteX1" fmla="*/ 2171243 w 2171243"/>
                <a:gd name="connsiteY1" fmla="*/ 0 h 754063"/>
                <a:gd name="connsiteX2" fmla="*/ 2171243 w 2171243"/>
                <a:gd name="connsiteY2" fmla="*/ 516210 h 754063"/>
                <a:gd name="connsiteX3" fmla="*/ 2171243 w 2171243"/>
                <a:gd name="connsiteY3" fmla="*/ 528916 h 754063"/>
                <a:gd name="connsiteX4" fmla="*/ 2167365 w 2171243"/>
                <a:gd name="connsiteY4" fmla="*/ 552344 h 754063"/>
                <a:gd name="connsiteX5" fmla="*/ 2154437 w 2171243"/>
                <a:gd name="connsiteY5" fmla="*/ 587288 h 754063"/>
                <a:gd name="connsiteX6" fmla="*/ 2125349 w 2171243"/>
                <a:gd name="connsiteY6" fmla="*/ 630173 h 754063"/>
                <a:gd name="connsiteX7" fmla="*/ 2083333 w 2171243"/>
                <a:gd name="connsiteY7" fmla="*/ 667499 h 754063"/>
                <a:gd name="connsiteX8" fmla="*/ 2031622 w 2171243"/>
                <a:gd name="connsiteY8" fmla="*/ 700060 h 754063"/>
                <a:gd name="connsiteX9" fmla="*/ 1969568 w 2171243"/>
                <a:gd name="connsiteY9" fmla="*/ 725870 h 754063"/>
                <a:gd name="connsiteX10" fmla="*/ 1899757 w 2171243"/>
                <a:gd name="connsiteY10" fmla="*/ 743739 h 754063"/>
                <a:gd name="connsiteX11" fmla="*/ 1843520 w 2171243"/>
                <a:gd name="connsiteY11" fmla="*/ 751681 h 754063"/>
                <a:gd name="connsiteX12" fmla="*/ 1804090 w 2171243"/>
                <a:gd name="connsiteY12" fmla="*/ 754063 h 754063"/>
                <a:gd name="connsiteX13" fmla="*/ 1784052 w 2171243"/>
                <a:gd name="connsiteY13" fmla="*/ 754063 h 754063"/>
                <a:gd name="connsiteX14" fmla="*/ 0 w 2171243"/>
                <a:gd name="connsiteY14" fmla="*/ 754063 h 754063"/>
                <a:gd name="connsiteX15" fmla="*/ 0 w 2171243"/>
                <a:gd name="connsiteY15" fmla="*/ 237854 h 754063"/>
                <a:gd name="connsiteX16" fmla="*/ 0 w 2171243"/>
                <a:gd name="connsiteY16" fmla="*/ 225941 h 754063"/>
                <a:gd name="connsiteX17" fmla="*/ 3878 w 2171243"/>
                <a:gd name="connsiteY17" fmla="*/ 201719 h 754063"/>
                <a:gd name="connsiteX18" fmla="*/ 16160 w 2171243"/>
                <a:gd name="connsiteY18" fmla="*/ 167570 h 754063"/>
                <a:gd name="connsiteX19" fmla="*/ 45894 w 2171243"/>
                <a:gd name="connsiteY19" fmla="*/ 124684 h 754063"/>
                <a:gd name="connsiteX20" fmla="*/ 87910 w 2171243"/>
                <a:gd name="connsiteY20" fmla="*/ 86564 h 754063"/>
                <a:gd name="connsiteX21" fmla="*/ 139622 w 2171243"/>
                <a:gd name="connsiteY21" fmla="*/ 54003 h 754063"/>
                <a:gd name="connsiteX22" fmla="*/ 201676 w 2171243"/>
                <a:gd name="connsiteY22" fmla="*/ 28590 h 754063"/>
                <a:gd name="connsiteX23" fmla="*/ 271486 w 2171243"/>
                <a:gd name="connsiteY23" fmla="*/ 10324 h 754063"/>
                <a:gd name="connsiteX24" fmla="*/ 328369 w 2171243"/>
                <a:gd name="connsiteY24" fmla="*/ 2780 h 754063"/>
                <a:gd name="connsiteX25" fmla="*/ 366506 w 2171243"/>
                <a:gd name="connsiteY25" fmla="*/ 794 h 75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71243" h="754063">
                  <a:moveTo>
                    <a:pt x="386545" y="0"/>
                  </a:moveTo>
                  <a:lnTo>
                    <a:pt x="2171243" y="0"/>
                  </a:lnTo>
                  <a:lnTo>
                    <a:pt x="2171243" y="516210"/>
                  </a:lnTo>
                  <a:lnTo>
                    <a:pt x="2171243" y="528916"/>
                  </a:lnTo>
                  <a:lnTo>
                    <a:pt x="2167365" y="552344"/>
                  </a:lnTo>
                  <a:lnTo>
                    <a:pt x="2154437" y="587288"/>
                  </a:lnTo>
                  <a:lnTo>
                    <a:pt x="2125349" y="630173"/>
                  </a:lnTo>
                  <a:lnTo>
                    <a:pt x="2083333" y="667499"/>
                  </a:lnTo>
                  <a:lnTo>
                    <a:pt x="2031622" y="700060"/>
                  </a:lnTo>
                  <a:lnTo>
                    <a:pt x="1969568" y="725870"/>
                  </a:lnTo>
                  <a:lnTo>
                    <a:pt x="1899757" y="743739"/>
                  </a:lnTo>
                  <a:lnTo>
                    <a:pt x="1843520" y="751681"/>
                  </a:lnTo>
                  <a:lnTo>
                    <a:pt x="1804090" y="754063"/>
                  </a:lnTo>
                  <a:lnTo>
                    <a:pt x="1784052" y="754063"/>
                  </a:lnTo>
                  <a:lnTo>
                    <a:pt x="0" y="754063"/>
                  </a:lnTo>
                  <a:lnTo>
                    <a:pt x="0" y="237854"/>
                  </a:lnTo>
                  <a:lnTo>
                    <a:pt x="0" y="225941"/>
                  </a:lnTo>
                  <a:lnTo>
                    <a:pt x="3878" y="201719"/>
                  </a:lnTo>
                  <a:lnTo>
                    <a:pt x="16160" y="167570"/>
                  </a:lnTo>
                  <a:lnTo>
                    <a:pt x="45894" y="124684"/>
                  </a:lnTo>
                  <a:lnTo>
                    <a:pt x="87910" y="86564"/>
                  </a:lnTo>
                  <a:lnTo>
                    <a:pt x="139622" y="54003"/>
                  </a:lnTo>
                  <a:lnTo>
                    <a:pt x="201676" y="28590"/>
                  </a:lnTo>
                  <a:lnTo>
                    <a:pt x="271486" y="10324"/>
                  </a:lnTo>
                  <a:lnTo>
                    <a:pt x="328369" y="2780"/>
                  </a:lnTo>
                  <a:lnTo>
                    <a:pt x="366506" y="794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da-DK" sz="1400" dirty="0" smtClean="0">
                  <a:solidFill>
                    <a:schemeClr val="bg1">
                      <a:lumMod val="95000"/>
                    </a:schemeClr>
                  </a:solidFill>
                </a:rPr>
                <a:t>Lor</a:t>
              </a:r>
              <a:r>
                <a:rPr lang="uz-Cyrl-UZ" sz="1400" b="1" dirty="0">
                  <a:solidFill>
                    <a:srgbClr val="000000"/>
                  </a:solidFill>
                  <a:latin typeface="Arial" charset="0"/>
                </a:rPr>
                <a:t>Олди –сотди шартномаси бўйича объектни сотиб олиш;</a:t>
              </a:r>
              <a:endParaRPr lang="ru-RU" sz="1400" b="1" dirty="0">
                <a:solidFill>
                  <a:srgbClr val="000000"/>
                </a:solidFill>
                <a:latin typeface="Arial" charset="0"/>
              </a:endParaRPr>
            </a:p>
            <a:p>
              <a:r>
                <a:rPr lang="ru-RU" sz="1400" b="1" dirty="0" err="1">
                  <a:solidFill>
                    <a:srgbClr val="000000"/>
                  </a:solidFill>
                  <a:latin typeface="Arial" charset="0"/>
                </a:rPr>
                <a:t>корхона</a:t>
              </a:r>
              <a:r>
                <a:rPr lang="ru-RU" sz="1400" b="1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ru-RU" sz="1400" b="1" dirty="0" err="1">
                  <a:solidFill>
                    <a:srgbClr val="000000"/>
                  </a:solidFill>
                  <a:latin typeface="Arial" charset="0"/>
                </a:rPr>
                <a:t>томонидан</a:t>
              </a:r>
              <a:r>
                <a:rPr lang="ru-RU" sz="1400" b="1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ru-RU" sz="1400" b="1" dirty="0" err="1" smtClean="0">
                  <a:solidFill>
                    <a:srgbClr val="000000"/>
                  </a:solidFill>
                  <a:latin typeface="Arial" charset="0"/>
                </a:rPr>
                <a:t>яратилиши</a:t>
              </a:r>
              <a:r>
                <a:rPr lang="ru-RU" sz="1400" b="1" dirty="0" smtClean="0">
                  <a:solidFill>
                    <a:srgbClr val="000000"/>
                  </a:solidFill>
                  <a:latin typeface="Arial" charset="0"/>
                </a:rPr>
                <a:t>;</a:t>
              </a:r>
            </a:p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2" name="Freeform 101"/>
            <p:cNvSpPr/>
            <p:nvPr/>
          </p:nvSpPr>
          <p:spPr>
            <a:xfrm>
              <a:off x="6350931" y="2503571"/>
              <a:ext cx="2908546" cy="761342"/>
            </a:xfrm>
            <a:custGeom>
              <a:avLst/>
              <a:gdLst>
                <a:gd name="connsiteX0" fmla="*/ 386545 w 2171243"/>
                <a:gd name="connsiteY0" fmla="*/ 0 h 754063"/>
                <a:gd name="connsiteX1" fmla="*/ 2171243 w 2171243"/>
                <a:gd name="connsiteY1" fmla="*/ 0 h 754063"/>
                <a:gd name="connsiteX2" fmla="*/ 2171243 w 2171243"/>
                <a:gd name="connsiteY2" fmla="*/ 516210 h 754063"/>
                <a:gd name="connsiteX3" fmla="*/ 2171243 w 2171243"/>
                <a:gd name="connsiteY3" fmla="*/ 528916 h 754063"/>
                <a:gd name="connsiteX4" fmla="*/ 2167365 w 2171243"/>
                <a:gd name="connsiteY4" fmla="*/ 552344 h 754063"/>
                <a:gd name="connsiteX5" fmla="*/ 2154437 w 2171243"/>
                <a:gd name="connsiteY5" fmla="*/ 587288 h 754063"/>
                <a:gd name="connsiteX6" fmla="*/ 2125349 w 2171243"/>
                <a:gd name="connsiteY6" fmla="*/ 630173 h 754063"/>
                <a:gd name="connsiteX7" fmla="*/ 2083333 w 2171243"/>
                <a:gd name="connsiteY7" fmla="*/ 667499 h 754063"/>
                <a:gd name="connsiteX8" fmla="*/ 2031622 w 2171243"/>
                <a:gd name="connsiteY8" fmla="*/ 700060 h 754063"/>
                <a:gd name="connsiteX9" fmla="*/ 1969568 w 2171243"/>
                <a:gd name="connsiteY9" fmla="*/ 725870 h 754063"/>
                <a:gd name="connsiteX10" fmla="*/ 1899757 w 2171243"/>
                <a:gd name="connsiteY10" fmla="*/ 743739 h 754063"/>
                <a:gd name="connsiteX11" fmla="*/ 1843520 w 2171243"/>
                <a:gd name="connsiteY11" fmla="*/ 751681 h 754063"/>
                <a:gd name="connsiteX12" fmla="*/ 1804090 w 2171243"/>
                <a:gd name="connsiteY12" fmla="*/ 754063 h 754063"/>
                <a:gd name="connsiteX13" fmla="*/ 1784052 w 2171243"/>
                <a:gd name="connsiteY13" fmla="*/ 754063 h 754063"/>
                <a:gd name="connsiteX14" fmla="*/ 0 w 2171243"/>
                <a:gd name="connsiteY14" fmla="*/ 754063 h 754063"/>
                <a:gd name="connsiteX15" fmla="*/ 0 w 2171243"/>
                <a:gd name="connsiteY15" fmla="*/ 237854 h 754063"/>
                <a:gd name="connsiteX16" fmla="*/ 0 w 2171243"/>
                <a:gd name="connsiteY16" fmla="*/ 225941 h 754063"/>
                <a:gd name="connsiteX17" fmla="*/ 3878 w 2171243"/>
                <a:gd name="connsiteY17" fmla="*/ 201719 h 754063"/>
                <a:gd name="connsiteX18" fmla="*/ 16160 w 2171243"/>
                <a:gd name="connsiteY18" fmla="*/ 167570 h 754063"/>
                <a:gd name="connsiteX19" fmla="*/ 45894 w 2171243"/>
                <a:gd name="connsiteY19" fmla="*/ 124685 h 754063"/>
                <a:gd name="connsiteX20" fmla="*/ 87910 w 2171243"/>
                <a:gd name="connsiteY20" fmla="*/ 86564 h 754063"/>
                <a:gd name="connsiteX21" fmla="*/ 139621 w 2171243"/>
                <a:gd name="connsiteY21" fmla="*/ 54004 h 754063"/>
                <a:gd name="connsiteX22" fmla="*/ 201675 w 2171243"/>
                <a:gd name="connsiteY22" fmla="*/ 28590 h 754063"/>
                <a:gd name="connsiteX23" fmla="*/ 271486 w 2171243"/>
                <a:gd name="connsiteY23" fmla="*/ 10324 h 754063"/>
                <a:gd name="connsiteX24" fmla="*/ 328369 w 2171243"/>
                <a:gd name="connsiteY24" fmla="*/ 2780 h 754063"/>
                <a:gd name="connsiteX25" fmla="*/ 366506 w 2171243"/>
                <a:gd name="connsiteY25" fmla="*/ 794 h 75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71243" h="754063">
                  <a:moveTo>
                    <a:pt x="386545" y="0"/>
                  </a:moveTo>
                  <a:lnTo>
                    <a:pt x="2171243" y="0"/>
                  </a:lnTo>
                  <a:lnTo>
                    <a:pt x="2171243" y="516210"/>
                  </a:lnTo>
                  <a:lnTo>
                    <a:pt x="2171243" y="528916"/>
                  </a:lnTo>
                  <a:lnTo>
                    <a:pt x="2167365" y="552344"/>
                  </a:lnTo>
                  <a:lnTo>
                    <a:pt x="2154437" y="587288"/>
                  </a:lnTo>
                  <a:lnTo>
                    <a:pt x="2125349" y="630173"/>
                  </a:lnTo>
                  <a:lnTo>
                    <a:pt x="2083333" y="667499"/>
                  </a:lnTo>
                  <a:lnTo>
                    <a:pt x="2031622" y="700060"/>
                  </a:lnTo>
                  <a:lnTo>
                    <a:pt x="1969568" y="725870"/>
                  </a:lnTo>
                  <a:lnTo>
                    <a:pt x="1899757" y="743739"/>
                  </a:lnTo>
                  <a:lnTo>
                    <a:pt x="1843520" y="751681"/>
                  </a:lnTo>
                  <a:lnTo>
                    <a:pt x="1804090" y="754063"/>
                  </a:lnTo>
                  <a:lnTo>
                    <a:pt x="1784052" y="754063"/>
                  </a:lnTo>
                  <a:lnTo>
                    <a:pt x="0" y="754063"/>
                  </a:lnTo>
                  <a:lnTo>
                    <a:pt x="0" y="237854"/>
                  </a:lnTo>
                  <a:lnTo>
                    <a:pt x="0" y="225941"/>
                  </a:lnTo>
                  <a:lnTo>
                    <a:pt x="3878" y="201719"/>
                  </a:lnTo>
                  <a:lnTo>
                    <a:pt x="16160" y="167570"/>
                  </a:lnTo>
                  <a:lnTo>
                    <a:pt x="45894" y="124685"/>
                  </a:lnTo>
                  <a:lnTo>
                    <a:pt x="87910" y="86564"/>
                  </a:lnTo>
                  <a:lnTo>
                    <a:pt x="139621" y="54004"/>
                  </a:lnTo>
                  <a:lnTo>
                    <a:pt x="201675" y="28590"/>
                  </a:lnTo>
                  <a:lnTo>
                    <a:pt x="271486" y="10324"/>
                  </a:lnTo>
                  <a:lnTo>
                    <a:pt x="328369" y="2780"/>
                  </a:lnTo>
                  <a:lnTo>
                    <a:pt x="366506" y="794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33" name="Freeform 102"/>
            <p:cNvSpPr/>
            <p:nvPr/>
          </p:nvSpPr>
          <p:spPr>
            <a:xfrm>
              <a:off x="5958175" y="3349443"/>
              <a:ext cx="3325201" cy="851574"/>
            </a:xfrm>
            <a:custGeom>
              <a:avLst/>
              <a:gdLst>
                <a:gd name="connsiteX0" fmla="*/ 386545 w 2171243"/>
                <a:gd name="connsiteY0" fmla="*/ 0 h 754063"/>
                <a:gd name="connsiteX1" fmla="*/ 2171243 w 2171243"/>
                <a:gd name="connsiteY1" fmla="*/ 0 h 754063"/>
                <a:gd name="connsiteX2" fmla="*/ 2171243 w 2171243"/>
                <a:gd name="connsiteY2" fmla="*/ 516210 h 754063"/>
                <a:gd name="connsiteX3" fmla="*/ 2171243 w 2171243"/>
                <a:gd name="connsiteY3" fmla="*/ 528916 h 754063"/>
                <a:gd name="connsiteX4" fmla="*/ 2167365 w 2171243"/>
                <a:gd name="connsiteY4" fmla="*/ 552344 h 754063"/>
                <a:gd name="connsiteX5" fmla="*/ 2154437 w 2171243"/>
                <a:gd name="connsiteY5" fmla="*/ 587288 h 754063"/>
                <a:gd name="connsiteX6" fmla="*/ 2125349 w 2171243"/>
                <a:gd name="connsiteY6" fmla="*/ 630173 h 754063"/>
                <a:gd name="connsiteX7" fmla="*/ 2083333 w 2171243"/>
                <a:gd name="connsiteY7" fmla="*/ 667499 h 754063"/>
                <a:gd name="connsiteX8" fmla="*/ 2031622 w 2171243"/>
                <a:gd name="connsiteY8" fmla="*/ 700060 h 754063"/>
                <a:gd name="connsiteX9" fmla="*/ 1969568 w 2171243"/>
                <a:gd name="connsiteY9" fmla="*/ 725870 h 754063"/>
                <a:gd name="connsiteX10" fmla="*/ 1899757 w 2171243"/>
                <a:gd name="connsiteY10" fmla="*/ 743739 h 754063"/>
                <a:gd name="connsiteX11" fmla="*/ 1843520 w 2171243"/>
                <a:gd name="connsiteY11" fmla="*/ 751681 h 754063"/>
                <a:gd name="connsiteX12" fmla="*/ 1804090 w 2171243"/>
                <a:gd name="connsiteY12" fmla="*/ 754063 h 754063"/>
                <a:gd name="connsiteX13" fmla="*/ 1784052 w 2171243"/>
                <a:gd name="connsiteY13" fmla="*/ 754063 h 754063"/>
                <a:gd name="connsiteX14" fmla="*/ 0 w 2171243"/>
                <a:gd name="connsiteY14" fmla="*/ 754063 h 754063"/>
                <a:gd name="connsiteX15" fmla="*/ 0 w 2171243"/>
                <a:gd name="connsiteY15" fmla="*/ 237854 h 754063"/>
                <a:gd name="connsiteX16" fmla="*/ 0 w 2171243"/>
                <a:gd name="connsiteY16" fmla="*/ 225941 h 754063"/>
                <a:gd name="connsiteX17" fmla="*/ 3878 w 2171243"/>
                <a:gd name="connsiteY17" fmla="*/ 201719 h 754063"/>
                <a:gd name="connsiteX18" fmla="*/ 16160 w 2171243"/>
                <a:gd name="connsiteY18" fmla="*/ 167570 h 754063"/>
                <a:gd name="connsiteX19" fmla="*/ 45894 w 2171243"/>
                <a:gd name="connsiteY19" fmla="*/ 124685 h 754063"/>
                <a:gd name="connsiteX20" fmla="*/ 87910 w 2171243"/>
                <a:gd name="connsiteY20" fmla="*/ 86564 h 754063"/>
                <a:gd name="connsiteX21" fmla="*/ 139621 w 2171243"/>
                <a:gd name="connsiteY21" fmla="*/ 54004 h 754063"/>
                <a:gd name="connsiteX22" fmla="*/ 201675 w 2171243"/>
                <a:gd name="connsiteY22" fmla="*/ 28590 h 754063"/>
                <a:gd name="connsiteX23" fmla="*/ 271486 w 2171243"/>
                <a:gd name="connsiteY23" fmla="*/ 10324 h 754063"/>
                <a:gd name="connsiteX24" fmla="*/ 328369 w 2171243"/>
                <a:gd name="connsiteY24" fmla="*/ 2780 h 754063"/>
                <a:gd name="connsiteX25" fmla="*/ 366506 w 2171243"/>
                <a:gd name="connsiteY25" fmla="*/ 794 h 75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71243" h="754063">
                  <a:moveTo>
                    <a:pt x="386545" y="0"/>
                  </a:moveTo>
                  <a:lnTo>
                    <a:pt x="2171243" y="0"/>
                  </a:lnTo>
                  <a:lnTo>
                    <a:pt x="2171243" y="516210"/>
                  </a:lnTo>
                  <a:lnTo>
                    <a:pt x="2171243" y="528916"/>
                  </a:lnTo>
                  <a:lnTo>
                    <a:pt x="2167365" y="552344"/>
                  </a:lnTo>
                  <a:lnTo>
                    <a:pt x="2154437" y="587288"/>
                  </a:lnTo>
                  <a:lnTo>
                    <a:pt x="2125349" y="630173"/>
                  </a:lnTo>
                  <a:lnTo>
                    <a:pt x="2083333" y="667499"/>
                  </a:lnTo>
                  <a:lnTo>
                    <a:pt x="2031622" y="700060"/>
                  </a:lnTo>
                  <a:lnTo>
                    <a:pt x="1969568" y="725870"/>
                  </a:lnTo>
                  <a:lnTo>
                    <a:pt x="1899757" y="743739"/>
                  </a:lnTo>
                  <a:lnTo>
                    <a:pt x="1843520" y="751681"/>
                  </a:lnTo>
                  <a:lnTo>
                    <a:pt x="1804090" y="754063"/>
                  </a:lnTo>
                  <a:lnTo>
                    <a:pt x="1784052" y="754063"/>
                  </a:lnTo>
                  <a:lnTo>
                    <a:pt x="0" y="754063"/>
                  </a:lnTo>
                  <a:lnTo>
                    <a:pt x="0" y="237854"/>
                  </a:lnTo>
                  <a:lnTo>
                    <a:pt x="0" y="225941"/>
                  </a:lnTo>
                  <a:lnTo>
                    <a:pt x="3878" y="201719"/>
                  </a:lnTo>
                  <a:lnTo>
                    <a:pt x="16160" y="167570"/>
                  </a:lnTo>
                  <a:lnTo>
                    <a:pt x="45894" y="124685"/>
                  </a:lnTo>
                  <a:lnTo>
                    <a:pt x="87910" y="86564"/>
                  </a:lnTo>
                  <a:lnTo>
                    <a:pt x="139621" y="54004"/>
                  </a:lnTo>
                  <a:lnTo>
                    <a:pt x="201675" y="28590"/>
                  </a:lnTo>
                  <a:lnTo>
                    <a:pt x="271486" y="10324"/>
                  </a:lnTo>
                  <a:lnTo>
                    <a:pt x="328369" y="2780"/>
                  </a:lnTo>
                  <a:lnTo>
                    <a:pt x="366506" y="794"/>
                  </a:lnTo>
                  <a:close/>
                </a:path>
              </a:pathLst>
            </a:custGeom>
            <a:solidFill>
              <a:srgbClr val="BECF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 103"/>
            <p:cNvSpPr/>
            <p:nvPr/>
          </p:nvSpPr>
          <p:spPr>
            <a:xfrm>
              <a:off x="5958175" y="4273026"/>
              <a:ext cx="3445318" cy="792088"/>
            </a:xfrm>
            <a:custGeom>
              <a:avLst/>
              <a:gdLst>
                <a:gd name="connsiteX0" fmla="*/ 386545 w 2171243"/>
                <a:gd name="connsiteY0" fmla="*/ 0 h 754063"/>
                <a:gd name="connsiteX1" fmla="*/ 2171243 w 2171243"/>
                <a:gd name="connsiteY1" fmla="*/ 0 h 754063"/>
                <a:gd name="connsiteX2" fmla="*/ 2171243 w 2171243"/>
                <a:gd name="connsiteY2" fmla="*/ 516210 h 754063"/>
                <a:gd name="connsiteX3" fmla="*/ 2171243 w 2171243"/>
                <a:gd name="connsiteY3" fmla="*/ 528916 h 754063"/>
                <a:gd name="connsiteX4" fmla="*/ 2167365 w 2171243"/>
                <a:gd name="connsiteY4" fmla="*/ 552344 h 754063"/>
                <a:gd name="connsiteX5" fmla="*/ 2154437 w 2171243"/>
                <a:gd name="connsiteY5" fmla="*/ 587288 h 754063"/>
                <a:gd name="connsiteX6" fmla="*/ 2125349 w 2171243"/>
                <a:gd name="connsiteY6" fmla="*/ 630173 h 754063"/>
                <a:gd name="connsiteX7" fmla="*/ 2083333 w 2171243"/>
                <a:gd name="connsiteY7" fmla="*/ 667499 h 754063"/>
                <a:gd name="connsiteX8" fmla="*/ 2031622 w 2171243"/>
                <a:gd name="connsiteY8" fmla="*/ 700060 h 754063"/>
                <a:gd name="connsiteX9" fmla="*/ 1969568 w 2171243"/>
                <a:gd name="connsiteY9" fmla="*/ 725870 h 754063"/>
                <a:gd name="connsiteX10" fmla="*/ 1899757 w 2171243"/>
                <a:gd name="connsiteY10" fmla="*/ 743739 h 754063"/>
                <a:gd name="connsiteX11" fmla="*/ 1843520 w 2171243"/>
                <a:gd name="connsiteY11" fmla="*/ 751681 h 754063"/>
                <a:gd name="connsiteX12" fmla="*/ 1804090 w 2171243"/>
                <a:gd name="connsiteY12" fmla="*/ 754063 h 754063"/>
                <a:gd name="connsiteX13" fmla="*/ 1784052 w 2171243"/>
                <a:gd name="connsiteY13" fmla="*/ 754063 h 754063"/>
                <a:gd name="connsiteX14" fmla="*/ 0 w 2171243"/>
                <a:gd name="connsiteY14" fmla="*/ 754063 h 754063"/>
                <a:gd name="connsiteX15" fmla="*/ 0 w 2171243"/>
                <a:gd name="connsiteY15" fmla="*/ 237854 h 754063"/>
                <a:gd name="connsiteX16" fmla="*/ 0 w 2171243"/>
                <a:gd name="connsiteY16" fmla="*/ 225941 h 754063"/>
                <a:gd name="connsiteX17" fmla="*/ 3878 w 2171243"/>
                <a:gd name="connsiteY17" fmla="*/ 201719 h 754063"/>
                <a:gd name="connsiteX18" fmla="*/ 16160 w 2171243"/>
                <a:gd name="connsiteY18" fmla="*/ 167570 h 754063"/>
                <a:gd name="connsiteX19" fmla="*/ 45894 w 2171243"/>
                <a:gd name="connsiteY19" fmla="*/ 124685 h 754063"/>
                <a:gd name="connsiteX20" fmla="*/ 87910 w 2171243"/>
                <a:gd name="connsiteY20" fmla="*/ 86564 h 754063"/>
                <a:gd name="connsiteX21" fmla="*/ 139621 w 2171243"/>
                <a:gd name="connsiteY21" fmla="*/ 54004 h 754063"/>
                <a:gd name="connsiteX22" fmla="*/ 201675 w 2171243"/>
                <a:gd name="connsiteY22" fmla="*/ 28590 h 754063"/>
                <a:gd name="connsiteX23" fmla="*/ 271486 w 2171243"/>
                <a:gd name="connsiteY23" fmla="*/ 10324 h 754063"/>
                <a:gd name="connsiteX24" fmla="*/ 328369 w 2171243"/>
                <a:gd name="connsiteY24" fmla="*/ 2780 h 754063"/>
                <a:gd name="connsiteX25" fmla="*/ 366506 w 2171243"/>
                <a:gd name="connsiteY25" fmla="*/ 794 h 75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71243" h="754063">
                  <a:moveTo>
                    <a:pt x="386545" y="0"/>
                  </a:moveTo>
                  <a:lnTo>
                    <a:pt x="2171243" y="0"/>
                  </a:lnTo>
                  <a:lnTo>
                    <a:pt x="2171243" y="516210"/>
                  </a:lnTo>
                  <a:lnTo>
                    <a:pt x="2171243" y="528916"/>
                  </a:lnTo>
                  <a:lnTo>
                    <a:pt x="2167365" y="552344"/>
                  </a:lnTo>
                  <a:lnTo>
                    <a:pt x="2154437" y="587288"/>
                  </a:lnTo>
                  <a:lnTo>
                    <a:pt x="2125349" y="630173"/>
                  </a:lnTo>
                  <a:lnTo>
                    <a:pt x="2083333" y="667499"/>
                  </a:lnTo>
                  <a:lnTo>
                    <a:pt x="2031622" y="700060"/>
                  </a:lnTo>
                  <a:lnTo>
                    <a:pt x="1969568" y="725870"/>
                  </a:lnTo>
                  <a:lnTo>
                    <a:pt x="1899757" y="743739"/>
                  </a:lnTo>
                  <a:lnTo>
                    <a:pt x="1843520" y="751681"/>
                  </a:lnTo>
                  <a:lnTo>
                    <a:pt x="1804090" y="754063"/>
                  </a:lnTo>
                  <a:lnTo>
                    <a:pt x="1784052" y="754063"/>
                  </a:lnTo>
                  <a:lnTo>
                    <a:pt x="0" y="754063"/>
                  </a:lnTo>
                  <a:lnTo>
                    <a:pt x="0" y="237854"/>
                  </a:lnTo>
                  <a:lnTo>
                    <a:pt x="0" y="225941"/>
                  </a:lnTo>
                  <a:lnTo>
                    <a:pt x="3878" y="201719"/>
                  </a:lnTo>
                  <a:lnTo>
                    <a:pt x="16160" y="167570"/>
                  </a:lnTo>
                  <a:lnTo>
                    <a:pt x="45894" y="124685"/>
                  </a:lnTo>
                  <a:lnTo>
                    <a:pt x="87910" y="86564"/>
                  </a:lnTo>
                  <a:lnTo>
                    <a:pt x="139621" y="54004"/>
                  </a:lnTo>
                  <a:lnTo>
                    <a:pt x="201675" y="28590"/>
                  </a:lnTo>
                  <a:lnTo>
                    <a:pt x="271486" y="10324"/>
                  </a:lnTo>
                  <a:lnTo>
                    <a:pt x="328369" y="2780"/>
                  </a:lnTo>
                  <a:lnTo>
                    <a:pt x="366506" y="794"/>
                  </a:lnTo>
                  <a:close/>
                </a:path>
              </a:pathLst>
            </a:custGeom>
            <a:solidFill>
              <a:srgbClr val="D7DF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6" name="Freeform 65"/>
          <p:cNvSpPr>
            <a:spLocks/>
          </p:cNvSpPr>
          <p:nvPr/>
        </p:nvSpPr>
        <p:spPr bwMode="auto">
          <a:xfrm rot="5400000" flipV="1">
            <a:off x="4501231" y="2642359"/>
            <a:ext cx="3098992" cy="2794770"/>
          </a:xfrm>
          <a:custGeom>
            <a:avLst/>
            <a:gdLst>
              <a:gd name="connsiteX0" fmla="*/ 0 w 2805784"/>
              <a:gd name="connsiteY0" fmla="*/ 400261 h 2804104"/>
              <a:gd name="connsiteX1" fmla="*/ 0 w 2805784"/>
              <a:gd name="connsiteY1" fmla="*/ 2804104 h 2804104"/>
              <a:gd name="connsiteX2" fmla="*/ 84770 w 2805784"/>
              <a:gd name="connsiteY2" fmla="*/ 2804104 h 2804104"/>
              <a:gd name="connsiteX3" fmla="*/ 84818 w 2805784"/>
              <a:gd name="connsiteY3" fmla="*/ 400261 h 2804104"/>
              <a:gd name="connsiteX4" fmla="*/ 86777 w 2805784"/>
              <a:gd name="connsiteY4" fmla="*/ 368318 h 2804104"/>
              <a:gd name="connsiteX5" fmla="*/ 99173 w 2805784"/>
              <a:gd name="connsiteY5" fmla="*/ 307040 h 2804104"/>
              <a:gd name="connsiteX6" fmla="*/ 122661 w 2805784"/>
              <a:gd name="connsiteY6" fmla="*/ 250326 h 2804104"/>
              <a:gd name="connsiteX7" fmla="*/ 156588 w 2805784"/>
              <a:gd name="connsiteY7" fmla="*/ 199479 h 2804104"/>
              <a:gd name="connsiteX8" fmla="*/ 178119 w 2805784"/>
              <a:gd name="connsiteY8" fmla="*/ 177314 h 2804104"/>
              <a:gd name="connsiteX9" fmla="*/ 199650 w 2805784"/>
              <a:gd name="connsiteY9" fmla="*/ 156454 h 2804104"/>
              <a:gd name="connsiteX10" fmla="*/ 250541 w 2805784"/>
              <a:gd name="connsiteY10" fmla="*/ 122555 h 2804104"/>
              <a:gd name="connsiteX11" fmla="*/ 307305 w 2805784"/>
              <a:gd name="connsiteY11" fmla="*/ 97784 h 2804104"/>
              <a:gd name="connsiteX12" fmla="*/ 368635 w 2805784"/>
              <a:gd name="connsiteY12" fmla="*/ 85397 h 2804104"/>
              <a:gd name="connsiteX13" fmla="*/ 401910 w 2805784"/>
              <a:gd name="connsiteY13" fmla="*/ 84747 h 2804104"/>
              <a:gd name="connsiteX14" fmla="*/ 2805784 w 2805784"/>
              <a:gd name="connsiteY14" fmla="*/ 84747 h 2804104"/>
              <a:gd name="connsiteX15" fmla="*/ 2805784 w 2805784"/>
              <a:gd name="connsiteY15" fmla="*/ 0 h 2804104"/>
              <a:gd name="connsiteX16" fmla="*/ 401910 w 2805784"/>
              <a:gd name="connsiteY16" fmla="*/ 0 h 2804104"/>
              <a:gd name="connsiteX17" fmla="*/ 381031 w 2805784"/>
              <a:gd name="connsiteY17" fmla="*/ 0 h 2804104"/>
              <a:gd name="connsiteX18" fmla="*/ 339927 w 2805784"/>
              <a:gd name="connsiteY18" fmla="*/ 4564 h 2804104"/>
              <a:gd name="connsiteX19" fmla="*/ 281859 w 2805784"/>
              <a:gd name="connsiteY19" fmla="*/ 17602 h 2804104"/>
              <a:gd name="connsiteX20" fmla="*/ 210089 w 2805784"/>
              <a:gd name="connsiteY20" fmla="*/ 48240 h 2804104"/>
              <a:gd name="connsiteX21" fmla="*/ 145497 w 2805784"/>
              <a:gd name="connsiteY21" fmla="*/ 91265 h 2804104"/>
              <a:gd name="connsiteX22" fmla="*/ 118094 w 2805784"/>
              <a:gd name="connsiteY22" fmla="*/ 117341 h 2804104"/>
              <a:gd name="connsiteX23" fmla="*/ 91343 w 2805784"/>
              <a:gd name="connsiteY23" fmla="*/ 145372 h 2804104"/>
              <a:gd name="connsiteX24" fmla="*/ 48281 w 2805784"/>
              <a:gd name="connsiteY24" fmla="*/ 209909 h 2804104"/>
              <a:gd name="connsiteX25" fmla="*/ 18269 w 2805784"/>
              <a:gd name="connsiteY25" fmla="*/ 281617 h 2804104"/>
              <a:gd name="connsiteX26" fmla="*/ 5219 w 2805784"/>
              <a:gd name="connsiteY26" fmla="*/ 339634 h 2804104"/>
              <a:gd name="connsiteX27" fmla="*/ 1306 w 2805784"/>
              <a:gd name="connsiteY27" fmla="*/ 380052 h 280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805784" h="2804104">
                <a:moveTo>
                  <a:pt x="0" y="400261"/>
                </a:moveTo>
                <a:lnTo>
                  <a:pt x="0" y="2804104"/>
                </a:lnTo>
                <a:lnTo>
                  <a:pt x="84770" y="2804104"/>
                </a:lnTo>
                <a:lnTo>
                  <a:pt x="84818" y="400261"/>
                </a:lnTo>
                <a:lnTo>
                  <a:pt x="86777" y="368318"/>
                </a:lnTo>
                <a:lnTo>
                  <a:pt x="99173" y="307040"/>
                </a:lnTo>
                <a:lnTo>
                  <a:pt x="122661" y="250326"/>
                </a:lnTo>
                <a:lnTo>
                  <a:pt x="156588" y="199479"/>
                </a:lnTo>
                <a:lnTo>
                  <a:pt x="178119" y="177314"/>
                </a:lnTo>
                <a:lnTo>
                  <a:pt x="199650" y="156454"/>
                </a:lnTo>
                <a:lnTo>
                  <a:pt x="250541" y="122555"/>
                </a:lnTo>
                <a:lnTo>
                  <a:pt x="307305" y="97784"/>
                </a:lnTo>
                <a:lnTo>
                  <a:pt x="368635" y="85397"/>
                </a:lnTo>
                <a:lnTo>
                  <a:pt x="401910" y="84747"/>
                </a:lnTo>
                <a:lnTo>
                  <a:pt x="2805784" y="84747"/>
                </a:lnTo>
                <a:lnTo>
                  <a:pt x="2805784" y="0"/>
                </a:lnTo>
                <a:lnTo>
                  <a:pt x="401910" y="0"/>
                </a:lnTo>
                <a:lnTo>
                  <a:pt x="381031" y="0"/>
                </a:lnTo>
                <a:lnTo>
                  <a:pt x="339927" y="4564"/>
                </a:lnTo>
                <a:lnTo>
                  <a:pt x="281859" y="17602"/>
                </a:lnTo>
                <a:lnTo>
                  <a:pt x="210089" y="48240"/>
                </a:lnTo>
                <a:lnTo>
                  <a:pt x="145497" y="91265"/>
                </a:lnTo>
                <a:lnTo>
                  <a:pt x="118094" y="117341"/>
                </a:lnTo>
                <a:lnTo>
                  <a:pt x="91343" y="145372"/>
                </a:lnTo>
                <a:lnTo>
                  <a:pt x="48281" y="209909"/>
                </a:lnTo>
                <a:lnTo>
                  <a:pt x="18269" y="281617"/>
                </a:lnTo>
                <a:lnTo>
                  <a:pt x="5219" y="339634"/>
                </a:lnTo>
                <a:lnTo>
                  <a:pt x="1306" y="380052"/>
                </a:lnTo>
                <a:close/>
              </a:path>
            </a:pathLst>
          </a:custGeom>
          <a:gradFill flip="none" rotWithShape="1">
            <a:gsLst>
              <a:gs pos="0">
                <a:srgbClr val="62AF2D">
                  <a:shade val="30000"/>
                  <a:satMod val="115000"/>
                </a:srgbClr>
              </a:gs>
              <a:gs pos="100000">
                <a:srgbClr val="AECA0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Скругленная прямоугольная выноска 37"/>
          <p:cNvSpPr/>
          <p:nvPr/>
        </p:nvSpPr>
        <p:spPr>
          <a:xfrm>
            <a:off x="35496" y="44624"/>
            <a:ext cx="9006540" cy="1044696"/>
          </a:xfrm>
          <a:prstGeom prst="wedgeRoundRectCallout">
            <a:avLst>
              <a:gd name="adj1" fmla="val 19212"/>
              <a:gd name="adj2" fmla="val 4807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latin typeface="Arial" charset="0"/>
              </a:rPr>
              <a:t>Асосий</a:t>
            </a:r>
            <a:r>
              <a:rPr lang="ru-RU" dirty="0">
                <a:latin typeface="Arial" charset="0"/>
              </a:rPr>
              <a:t> </a:t>
            </a:r>
            <a:r>
              <a:rPr lang="ru-RU" dirty="0" err="1">
                <a:latin typeface="Arial" charset="0"/>
              </a:rPr>
              <a:t>воситаларнинг</a:t>
            </a:r>
            <a:r>
              <a:rPr lang="ru-RU" dirty="0">
                <a:latin typeface="Arial" charset="0"/>
              </a:rPr>
              <a:t> </a:t>
            </a:r>
            <a:r>
              <a:rPr lang="ru-RU" dirty="0" err="1">
                <a:latin typeface="Arial" charset="0"/>
              </a:rPr>
              <a:t>келиб</a:t>
            </a:r>
            <a:r>
              <a:rPr lang="ru-RU" dirty="0">
                <a:latin typeface="Arial" charset="0"/>
              </a:rPr>
              <a:t> </a:t>
            </a:r>
            <a:r>
              <a:rPr lang="ru-RU" dirty="0" err="1">
                <a:latin typeface="Arial" charset="0"/>
              </a:rPr>
              <a:t>тушиши</a:t>
            </a:r>
            <a:r>
              <a:rPr lang="ru-RU" dirty="0">
                <a:latin typeface="Arial" charset="0"/>
              </a:rPr>
              <a:t> </a:t>
            </a:r>
            <a:r>
              <a:rPr lang="ru-RU" dirty="0" err="1">
                <a:latin typeface="Arial" charset="0"/>
              </a:rPr>
              <a:t>қуйдаги</a:t>
            </a:r>
            <a:r>
              <a:rPr lang="ru-RU" dirty="0">
                <a:latin typeface="Arial" charset="0"/>
              </a:rPr>
              <a:t> </a:t>
            </a:r>
            <a:endParaRPr lang="uz-Cyrl-UZ" dirty="0">
              <a:latin typeface="Arial" charset="0"/>
            </a:endParaRPr>
          </a:p>
          <a:p>
            <a:pPr algn="ctr"/>
            <a:r>
              <a:rPr lang="ru-RU" dirty="0" err="1">
                <a:latin typeface="Arial" charset="0"/>
              </a:rPr>
              <a:t>кўринишларда</a:t>
            </a:r>
            <a:r>
              <a:rPr lang="ru-RU" dirty="0">
                <a:latin typeface="Arial" charset="0"/>
              </a:rPr>
              <a:t> </a:t>
            </a:r>
            <a:r>
              <a:rPr lang="ru-RU" dirty="0" err="1">
                <a:latin typeface="Arial" charset="0"/>
              </a:rPr>
              <a:t>бўлади</a:t>
            </a:r>
            <a:r>
              <a:rPr lang="ru-RU" dirty="0">
                <a:latin typeface="Arial" charset="0"/>
              </a:rPr>
              <a:t>: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860032" y="498355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09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97767" y="1517883"/>
            <a:ext cx="39421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z-Cyrl-UZ" sz="1600" b="1" dirty="0">
                <a:solidFill>
                  <a:srgbClr val="000000"/>
                </a:solidFill>
                <a:latin typeface="Arial" charset="0"/>
              </a:rPr>
              <a:t>К</a:t>
            </a:r>
            <a:r>
              <a:rPr lang="ru-RU" sz="1600" b="1" dirty="0" err="1">
                <a:solidFill>
                  <a:srgbClr val="000000"/>
                </a:solidFill>
                <a:latin typeface="Arial" charset="0"/>
              </a:rPr>
              <a:t>апитал</a:t>
            </a:r>
            <a:r>
              <a:rPr lang="ru-RU" sz="1600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uz-Cyrl-UZ" sz="1600" b="1" dirty="0">
                <a:solidFill>
                  <a:srgbClr val="000000"/>
                </a:solidFill>
                <a:latin typeface="Arial" charset="0"/>
              </a:rPr>
              <a:t>қў</a:t>
            </a:r>
            <a:r>
              <a:rPr lang="ru-RU" sz="1600" b="1" dirty="0" err="1">
                <a:solidFill>
                  <a:srgbClr val="000000"/>
                </a:solidFill>
                <a:latin typeface="Arial" charset="0"/>
              </a:rPr>
              <a:t>йилма</a:t>
            </a:r>
            <a:r>
              <a:rPr lang="uz-Cyrl-UZ" sz="1600" b="1" dirty="0">
                <a:solidFill>
                  <a:srgbClr val="000000"/>
                </a:solidFill>
                <a:latin typeface="Arial" charset="0"/>
              </a:rPr>
              <a:t>лар тугаганидан сўнг тикланган объектини қабул қилиш-топшириш;</a:t>
            </a:r>
            <a:r>
              <a:rPr lang="ru-RU" sz="1600" dirty="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sp>
        <p:nvSpPr>
          <p:cNvPr id="42" name="Freeform 101"/>
          <p:cNvSpPr/>
          <p:nvPr/>
        </p:nvSpPr>
        <p:spPr>
          <a:xfrm>
            <a:off x="5940152" y="2135861"/>
            <a:ext cx="3096344" cy="587867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uz-Cyrl-UZ" sz="1400" b="1" dirty="0">
                <a:solidFill>
                  <a:srgbClr val="000000"/>
                </a:solidFill>
                <a:latin typeface="Arial" charset="0"/>
              </a:rPr>
              <a:t>Текинга келиб тушиш (ҳадия шартномаси бўйича);</a:t>
            </a:r>
            <a:r>
              <a:rPr lang="ru-RU" sz="1400" b="1" dirty="0">
                <a:latin typeface="Arial" charset="0"/>
              </a:rPr>
              <a:t>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97767" y="2420888"/>
            <a:ext cx="33585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z-Cyrl-UZ" sz="1600" b="1" dirty="0">
                <a:solidFill>
                  <a:srgbClr val="000000"/>
                </a:solidFill>
                <a:latin typeface="Arial" charset="0"/>
              </a:rPr>
              <a:t>Устав сармоясига таъсисчи улиши кўринишида келиб тушуши;</a:t>
            </a:r>
            <a:endParaRPr lang="ru-RU" sz="16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40612" y="4459117"/>
            <a:ext cx="1784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uz-Cyrl-UZ" b="1" dirty="0">
                <a:solidFill>
                  <a:srgbClr val="000000"/>
                </a:solidFill>
                <a:latin typeface="Arial" charset="0"/>
              </a:rPr>
              <a:t>Айирбошлаш</a:t>
            </a:r>
            <a:r>
              <a:rPr lang="uz-Cyrl-UZ" dirty="0">
                <a:latin typeface="Arial" charset="0"/>
              </a:rPr>
              <a:t>;</a:t>
            </a:r>
            <a:endParaRPr lang="ru-RU" dirty="0">
              <a:latin typeface="Arial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11560" y="3420289"/>
            <a:ext cx="30800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z-Cyrl-UZ" sz="1600" b="1" dirty="0">
                <a:solidFill>
                  <a:srgbClr val="000000"/>
                </a:solidFill>
                <a:latin typeface="Arial" charset="0"/>
              </a:rPr>
              <a:t>Товар-моддий зарарлар таркибидан ўтказиш;</a:t>
            </a:r>
            <a:r>
              <a:rPr lang="ru-RU" sz="1600" dirty="0">
                <a:latin typeface="Arial" charset="0"/>
              </a:rPr>
              <a:t> 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6048409" y="2883681"/>
            <a:ext cx="26225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z-Cyrl-UZ" sz="1600" b="1" dirty="0">
                <a:solidFill>
                  <a:srgbClr val="000000"/>
                </a:solidFill>
                <a:latin typeface="Arial" charset="0"/>
              </a:rPr>
              <a:t>Узоқ муддатли ижара (лизинг) шартномаси бўйича олиш;</a:t>
            </a:r>
            <a:r>
              <a:rPr lang="ru-RU" sz="1600" dirty="0">
                <a:latin typeface="Arial" charset="0"/>
              </a:rPr>
              <a:t>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678730" y="3750131"/>
            <a:ext cx="31500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z-Cyrl-UZ" sz="1600" b="1" dirty="0">
                <a:solidFill>
                  <a:srgbClr val="000000"/>
                </a:solidFill>
                <a:latin typeface="Arial" charset="0"/>
              </a:rPr>
              <a:t>Қиймати белгиланган асосий воситаларга капитал қўйилмалар;</a:t>
            </a:r>
            <a:endParaRPr lang="ru-RU" sz="16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733764" y="4614227"/>
            <a:ext cx="36627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z-Cyrl-UZ" sz="1600" b="1" dirty="0">
                <a:solidFill>
                  <a:srgbClr val="000000"/>
                </a:solidFill>
                <a:latin typeface="Arial" charset="0"/>
              </a:rPr>
              <a:t>Асосий воситаларнинг ортиқча (ҳисобга олинмаган) объектларини аниқлаш;</a:t>
            </a:r>
            <a:endParaRPr lang="ru-RU" sz="16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049181"/>
            <a:ext cx="3656123" cy="1808819"/>
          </a:xfrm>
          <a:prstGeom prst="rect">
            <a:avLst/>
          </a:prstGeom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419" y="5523692"/>
            <a:ext cx="3381581" cy="1334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772" y="5737283"/>
            <a:ext cx="978284" cy="763177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156394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260648"/>
            <a:ext cx="8812088" cy="432048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    </a:t>
            </a:r>
            <a:r>
              <a:rPr lang="ru-RU" dirty="0" err="1" smtClean="0"/>
              <a:t>Ҳисобга</a:t>
            </a:r>
            <a:r>
              <a:rPr lang="ru-RU" dirty="0" smtClean="0"/>
              <a:t> </a:t>
            </a:r>
            <a:r>
              <a:rPr lang="ru-RU" dirty="0" err="1"/>
              <a:t>қабул</a:t>
            </a:r>
            <a:r>
              <a:rPr lang="ru-RU" dirty="0"/>
              <a:t> </a:t>
            </a:r>
            <a:r>
              <a:rPr lang="ru-RU" dirty="0" err="1"/>
              <a:t>қилинган</a:t>
            </a:r>
            <a:r>
              <a:rPr lang="ru-RU" dirty="0"/>
              <a:t> </a:t>
            </a:r>
            <a:r>
              <a:rPr lang="ru-RU" dirty="0" err="1"/>
              <a:t>асосий</a:t>
            </a:r>
            <a:r>
              <a:rPr lang="ru-RU" dirty="0"/>
              <a:t> </a:t>
            </a:r>
            <a:r>
              <a:rPr lang="ru-RU" dirty="0" err="1"/>
              <a:t>воситалар</a:t>
            </a:r>
            <a:r>
              <a:rPr lang="ru-RU" dirty="0"/>
              <a:t> </a:t>
            </a:r>
            <a:r>
              <a:rPr lang="ru-RU" dirty="0" err="1"/>
              <a:t>ҳар</a:t>
            </a:r>
            <a:r>
              <a:rPr lang="ru-RU" dirty="0"/>
              <a:t> </a:t>
            </a:r>
            <a:r>
              <a:rPr lang="ru-RU" dirty="0" err="1"/>
              <a:t>бир</a:t>
            </a:r>
            <a:r>
              <a:rPr lang="ru-RU" dirty="0"/>
              <a:t> </a:t>
            </a:r>
            <a:r>
              <a:rPr lang="ru-RU" dirty="0" err="1"/>
              <a:t>объектга</a:t>
            </a:r>
            <a:r>
              <a:rPr lang="ru-RU" dirty="0"/>
              <a:t> </a:t>
            </a:r>
            <a:r>
              <a:rPr lang="ru-RU" dirty="0" err="1"/>
              <a:t>инвентар</a:t>
            </a:r>
            <a:r>
              <a:rPr lang="ru-RU" dirty="0"/>
              <a:t> </a:t>
            </a:r>
            <a:r>
              <a:rPr lang="ru-RU" dirty="0" err="1"/>
              <a:t>рақами</a:t>
            </a:r>
            <a:r>
              <a:rPr lang="ru-RU" dirty="0"/>
              <a:t> (сони) </a:t>
            </a:r>
            <a:r>
              <a:rPr lang="ru-RU" dirty="0" err="1"/>
              <a:t>берилади</a:t>
            </a:r>
            <a:r>
              <a:rPr lang="ru-RU" dirty="0"/>
              <a:t>, </a:t>
            </a:r>
            <a:r>
              <a:rPr lang="ru-RU" dirty="0" err="1"/>
              <a:t>масалан</a:t>
            </a:r>
            <a:r>
              <a:rPr lang="ru-RU" dirty="0"/>
              <a:t> </a:t>
            </a:r>
            <a:r>
              <a:rPr lang="ru-RU" dirty="0">
                <a:solidFill>
                  <a:srgbClr val="00B0F0"/>
                </a:solidFill>
              </a:rPr>
              <a:t>001</a:t>
            </a:r>
            <a:r>
              <a:rPr lang="ru-RU" dirty="0"/>
              <a:t> дан </a:t>
            </a:r>
            <a:r>
              <a:rPr lang="ru-RU" dirty="0">
                <a:solidFill>
                  <a:srgbClr val="00B0F0"/>
                </a:solidFill>
              </a:rPr>
              <a:t>099</a:t>
            </a:r>
            <a:r>
              <a:rPr lang="ru-RU" dirty="0"/>
              <a:t> </a:t>
            </a:r>
            <a:r>
              <a:rPr lang="ru-RU" dirty="0" err="1"/>
              <a:t>гача</a:t>
            </a:r>
            <a:r>
              <a:rPr lang="ru-RU" dirty="0"/>
              <a:t> </a:t>
            </a:r>
            <a:r>
              <a:rPr lang="ru-RU" dirty="0" err="1"/>
              <a:t>инвентар</a:t>
            </a:r>
            <a:r>
              <a:rPr lang="ru-RU" dirty="0"/>
              <a:t> </a:t>
            </a:r>
            <a:r>
              <a:rPr lang="ru-RU" dirty="0" err="1"/>
              <a:t>рақамлари</a:t>
            </a:r>
            <a:r>
              <a:rPr lang="ru-RU" dirty="0"/>
              <a:t> </a:t>
            </a:r>
            <a:r>
              <a:rPr lang="ru-RU" dirty="0" err="1"/>
              <a:t>биноларга</a:t>
            </a:r>
            <a:r>
              <a:rPr lang="ru-RU" dirty="0"/>
              <a:t>, </a:t>
            </a:r>
            <a:r>
              <a:rPr lang="ru-RU" dirty="0">
                <a:solidFill>
                  <a:srgbClr val="00B0F0"/>
                </a:solidFill>
              </a:rPr>
              <a:t>100</a:t>
            </a:r>
            <a:r>
              <a:rPr lang="ru-RU" dirty="0"/>
              <a:t> дан </a:t>
            </a:r>
            <a:r>
              <a:rPr lang="ru-RU" dirty="0">
                <a:solidFill>
                  <a:srgbClr val="00B0F0"/>
                </a:solidFill>
              </a:rPr>
              <a:t>199</a:t>
            </a:r>
            <a:r>
              <a:rPr lang="ru-RU" dirty="0"/>
              <a:t> </a:t>
            </a:r>
            <a:r>
              <a:rPr lang="ru-RU" dirty="0" err="1"/>
              <a:t>гача</a:t>
            </a:r>
            <a:r>
              <a:rPr lang="ru-RU" dirty="0"/>
              <a:t> </a:t>
            </a:r>
            <a:r>
              <a:rPr lang="ru-RU" dirty="0" err="1"/>
              <a:t>иншоотларга</a:t>
            </a:r>
            <a:r>
              <a:rPr lang="ru-RU" dirty="0"/>
              <a:t>, </a:t>
            </a:r>
            <a:r>
              <a:rPr lang="ru-RU" dirty="0">
                <a:solidFill>
                  <a:srgbClr val="00B0F0"/>
                </a:solidFill>
              </a:rPr>
              <a:t>100</a:t>
            </a:r>
            <a:r>
              <a:rPr lang="ru-RU" dirty="0"/>
              <a:t> дан </a:t>
            </a:r>
            <a:r>
              <a:rPr lang="ru-RU" dirty="0">
                <a:solidFill>
                  <a:srgbClr val="00B0F0"/>
                </a:solidFill>
              </a:rPr>
              <a:t>299</a:t>
            </a:r>
            <a:r>
              <a:rPr lang="ru-RU" dirty="0"/>
              <a:t> га </a:t>
            </a:r>
            <a:r>
              <a:rPr lang="ru-RU" dirty="0" err="1"/>
              <a:t>қадар</a:t>
            </a:r>
            <a:r>
              <a:rPr lang="ru-RU" dirty="0"/>
              <a:t> </a:t>
            </a:r>
            <a:r>
              <a:rPr lang="ru-RU" dirty="0" err="1"/>
              <a:t>бўлган</a:t>
            </a:r>
            <a:r>
              <a:rPr lang="ru-RU" dirty="0"/>
              <a:t> </a:t>
            </a:r>
            <a:r>
              <a:rPr lang="ru-RU" dirty="0" err="1"/>
              <a:t>рақамлар</a:t>
            </a:r>
            <a:r>
              <a:rPr lang="ru-RU" dirty="0"/>
              <a:t> </a:t>
            </a:r>
            <a:r>
              <a:rPr lang="ru-RU" dirty="0" err="1"/>
              <a:t>узатиш</a:t>
            </a:r>
            <a:r>
              <a:rPr lang="ru-RU" dirty="0"/>
              <a:t> </a:t>
            </a:r>
            <a:r>
              <a:rPr lang="ru-RU" dirty="0" err="1"/>
              <a:t>қурилмаларига</a:t>
            </a:r>
            <a:r>
              <a:rPr lang="ru-RU" dirty="0"/>
              <a:t> </a:t>
            </a:r>
            <a:r>
              <a:rPr lang="ru-RU" dirty="0" err="1"/>
              <a:t>берилади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ҳокозо</a:t>
            </a:r>
            <a:r>
              <a:rPr lang="ru-RU" dirty="0"/>
              <a:t>. </a:t>
            </a:r>
            <a:r>
              <a:rPr lang="ru-RU" dirty="0" err="1"/>
              <a:t>Берилган</a:t>
            </a:r>
            <a:r>
              <a:rPr lang="ru-RU" dirty="0"/>
              <a:t> </a:t>
            </a:r>
            <a:r>
              <a:rPr lang="ru-RU" dirty="0" err="1"/>
              <a:t>инвентар</a:t>
            </a:r>
            <a:r>
              <a:rPr lang="ru-RU" dirty="0"/>
              <a:t> </a:t>
            </a:r>
            <a:r>
              <a:rPr lang="ru-RU" dirty="0" err="1"/>
              <a:t>рақами</a:t>
            </a:r>
            <a:r>
              <a:rPr lang="ru-RU" dirty="0"/>
              <a:t> </a:t>
            </a:r>
            <a:r>
              <a:rPr lang="ru-RU" dirty="0" err="1"/>
              <a:t>асосий</a:t>
            </a:r>
            <a:r>
              <a:rPr lang="ru-RU" dirty="0"/>
              <a:t> </a:t>
            </a:r>
            <a:r>
              <a:rPr lang="ru-RU" dirty="0" err="1"/>
              <a:t>воситалар</a:t>
            </a:r>
            <a:r>
              <a:rPr lang="ru-RU" dirty="0"/>
              <a:t> </a:t>
            </a:r>
            <a:r>
              <a:rPr lang="ru-RU" dirty="0" err="1"/>
              <a:t>объектига</a:t>
            </a:r>
            <a:r>
              <a:rPr lang="ru-RU" dirty="0"/>
              <a:t> металл </a:t>
            </a:r>
            <a:r>
              <a:rPr lang="ru-RU" dirty="0" err="1"/>
              <a:t>жетонни</a:t>
            </a:r>
            <a:r>
              <a:rPr lang="ru-RU" dirty="0"/>
              <a:t> </a:t>
            </a:r>
            <a:r>
              <a:rPr lang="ru-RU" dirty="0" err="1"/>
              <a:t>қоқиб</a:t>
            </a:r>
            <a:r>
              <a:rPr lang="ru-RU" dirty="0"/>
              <a:t> </a:t>
            </a:r>
            <a:r>
              <a:rPr lang="ru-RU" dirty="0" err="1"/>
              <a:t>қўйиш</a:t>
            </a:r>
            <a:r>
              <a:rPr lang="ru-RU" dirty="0"/>
              <a:t>, </a:t>
            </a:r>
            <a:r>
              <a:rPr lang="ru-RU" dirty="0" err="1"/>
              <a:t>бўёқ</a:t>
            </a:r>
            <a:r>
              <a:rPr lang="ru-RU" dirty="0"/>
              <a:t> </a:t>
            </a:r>
            <a:r>
              <a:rPr lang="ru-RU" dirty="0" err="1"/>
              <a:t>билан</a:t>
            </a:r>
            <a:r>
              <a:rPr lang="ru-RU" dirty="0"/>
              <a:t> </a:t>
            </a:r>
            <a:r>
              <a:rPr lang="ru-RU" dirty="0" err="1"/>
              <a:t>белгиқўйиш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бошқа</a:t>
            </a:r>
            <a:r>
              <a:rPr lang="ru-RU" dirty="0"/>
              <a:t> </a:t>
            </a:r>
            <a:r>
              <a:rPr lang="ru-RU" dirty="0" err="1"/>
              <a:t>усулларда</a:t>
            </a:r>
            <a:r>
              <a:rPr lang="ru-RU" dirty="0"/>
              <a:t> </a:t>
            </a:r>
            <a:r>
              <a:rPr lang="ru-RU" dirty="0" err="1"/>
              <a:t>белгилаб</a:t>
            </a:r>
            <a:r>
              <a:rPr lang="ru-RU" dirty="0"/>
              <a:t> </a:t>
            </a:r>
            <a:r>
              <a:rPr lang="ru-RU" dirty="0" err="1"/>
              <a:t>қўйилади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 err="1" smtClean="0"/>
              <a:t>Асосий</a:t>
            </a:r>
            <a:r>
              <a:rPr lang="ru-RU" dirty="0" smtClean="0"/>
              <a:t> </a:t>
            </a:r>
            <a:r>
              <a:rPr lang="ru-RU" dirty="0" err="1"/>
              <a:t>воситаларни</a:t>
            </a:r>
            <a:r>
              <a:rPr lang="ru-RU" dirty="0"/>
              <a:t> </a:t>
            </a:r>
            <a:r>
              <a:rPr lang="ru-RU" dirty="0" err="1"/>
              <a:t>қабул</a:t>
            </a:r>
            <a:r>
              <a:rPr lang="ru-RU" dirty="0"/>
              <a:t> </a:t>
            </a:r>
            <a:r>
              <a:rPr lang="ru-RU" dirty="0" err="1"/>
              <a:t>қилиш</a:t>
            </a:r>
            <a:r>
              <a:rPr lang="ru-RU" dirty="0"/>
              <a:t> – </a:t>
            </a:r>
            <a:r>
              <a:rPr lang="ru-RU" dirty="0" err="1"/>
              <a:t>топшириш</a:t>
            </a:r>
            <a:r>
              <a:rPr lang="ru-RU" dirty="0"/>
              <a:t> </a:t>
            </a:r>
            <a:r>
              <a:rPr lang="ru-RU" dirty="0" err="1"/>
              <a:t>далолатномаси</a:t>
            </a:r>
            <a:r>
              <a:rPr lang="ru-RU" dirty="0"/>
              <a:t> </a:t>
            </a:r>
            <a:r>
              <a:rPr lang="ru-RU" dirty="0" err="1"/>
              <a:t>илова</a:t>
            </a:r>
            <a:r>
              <a:rPr lang="ru-RU" dirty="0"/>
              <a:t> </a:t>
            </a:r>
            <a:r>
              <a:rPr lang="ru-RU" dirty="0" err="1"/>
              <a:t>ҳужжатлар</a:t>
            </a:r>
            <a:r>
              <a:rPr lang="ru-RU" dirty="0"/>
              <a:t> </a:t>
            </a:r>
            <a:r>
              <a:rPr lang="ru-RU" dirty="0" err="1"/>
              <a:t>билан</a:t>
            </a:r>
            <a:r>
              <a:rPr lang="ru-RU" dirty="0"/>
              <a:t> </a:t>
            </a:r>
            <a:r>
              <a:rPr lang="ru-RU" dirty="0" err="1"/>
              <a:t>бирга</a:t>
            </a:r>
            <a:r>
              <a:rPr lang="ru-RU" dirty="0"/>
              <a:t> </a:t>
            </a:r>
            <a:r>
              <a:rPr lang="ru-RU" dirty="0" err="1"/>
              <a:t>корхона</a:t>
            </a:r>
            <a:r>
              <a:rPr lang="ru-RU" dirty="0"/>
              <a:t> </a:t>
            </a:r>
            <a:r>
              <a:rPr lang="ru-RU" dirty="0" err="1"/>
              <a:t>бухгалтериясига</a:t>
            </a:r>
            <a:r>
              <a:rPr lang="ru-RU" dirty="0"/>
              <a:t> </a:t>
            </a:r>
            <a:r>
              <a:rPr lang="ru-RU" dirty="0" err="1"/>
              <a:t>топширилади</a:t>
            </a:r>
            <a:r>
              <a:rPr lang="ru-RU" dirty="0"/>
              <a:t>. Бухгалтерия </a:t>
            </a:r>
            <a:r>
              <a:rPr lang="ru-RU" dirty="0" err="1"/>
              <a:t>далолатнома</a:t>
            </a:r>
            <a:r>
              <a:rPr lang="ru-RU" dirty="0"/>
              <a:t> </a:t>
            </a:r>
            <a:r>
              <a:rPr lang="ru-RU" dirty="0" err="1"/>
              <a:t>асосида</a:t>
            </a:r>
            <a:r>
              <a:rPr lang="ru-RU" dirty="0"/>
              <a:t> </a:t>
            </a:r>
            <a:r>
              <a:rPr lang="ru-RU" dirty="0" err="1"/>
              <a:t>белгиланган</a:t>
            </a:r>
            <a:r>
              <a:rPr lang="ru-RU" dirty="0"/>
              <a:t> </a:t>
            </a:r>
            <a:r>
              <a:rPr lang="ru-RU" dirty="0" err="1"/>
              <a:t>намунадаги</a:t>
            </a:r>
            <a:r>
              <a:rPr lang="ru-RU" dirty="0"/>
              <a:t> </a:t>
            </a:r>
            <a:r>
              <a:rPr lang="ru-RU" dirty="0" err="1"/>
              <a:t>инвентар</a:t>
            </a:r>
            <a:r>
              <a:rPr lang="ru-RU" dirty="0"/>
              <a:t> </a:t>
            </a:r>
            <a:r>
              <a:rPr lang="ru-RU" dirty="0" err="1"/>
              <a:t>варақаси</a:t>
            </a:r>
            <a:r>
              <a:rPr lang="ru-RU" dirty="0"/>
              <a:t> </a:t>
            </a:r>
            <a:r>
              <a:rPr lang="ru-RU" dirty="0" err="1"/>
              <a:t>очилади</a:t>
            </a:r>
            <a:r>
              <a:rPr lang="ru-RU" dirty="0"/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АВ- 6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шакли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437112"/>
            <a:ext cx="4137595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37112"/>
            <a:ext cx="4680520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6868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196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480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321502"/>
            <a:ext cx="8686800" cy="574746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dirty="0" err="1" smtClean="0"/>
              <a:t>Асосий</a:t>
            </a:r>
            <a:r>
              <a:rPr lang="ru-RU" dirty="0" smtClean="0"/>
              <a:t> </a:t>
            </a:r>
            <a:r>
              <a:rPr lang="ru-RU" dirty="0" err="1"/>
              <a:t>воситаларни</a:t>
            </a:r>
            <a:r>
              <a:rPr lang="ru-RU" dirty="0"/>
              <a:t> </a:t>
            </a:r>
            <a:r>
              <a:rPr lang="ru-RU" dirty="0" err="1"/>
              <a:t>қабул</a:t>
            </a:r>
            <a:r>
              <a:rPr lang="ru-RU" dirty="0"/>
              <a:t> </a:t>
            </a:r>
            <a:r>
              <a:rPr lang="ru-RU" dirty="0" err="1"/>
              <a:t>қилиб</a:t>
            </a:r>
            <a:r>
              <a:rPr lang="ru-RU" dirty="0"/>
              <a:t> </a:t>
            </a:r>
            <a:r>
              <a:rPr lang="ru-RU" dirty="0" err="1"/>
              <a:t>олиш</a:t>
            </a:r>
            <a:r>
              <a:rPr lang="ru-RU" dirty="0"/>
              <a:t> </a:t>
            </a:r>
            <a:r>
              <a:rPr lang="ru-RU" dirty="0" err="1"/>
              <a:t>учун</a:t>
            </a:r>
            <a:r>
              <a:rPr lang="ru-RU" dirty="0"/>
              <a:t> </a:t>
            </a:r>
            <a:r>
              <a:rPr lang="ru-RU" dirty="0" err="1"/>
              <a:t>хайъат</a:t>
            </a:r>
            <a:r>
              <a:rPr lang="ru-RU" dirty="0"/>
              <a:t> </a:t>
            </a:r>
            <a:r>
              <a:rPr lang="ru-RU" dirty="0" err="1"/>
              <a:t>тузилади</a:t>
            </a:r>
            <a:r>
              <a:rPr lang="ru-RU" dirty="0"/>
              <a:t>. </a:t>
            </a:r>
            <a:r>
              <a:rPr lang="ru-RU" dirty="0" err="1"/>
              <a:t>Хайъат</a:t>
            </a:r>
            <a:r>
              <a:rPr lang="ru-RU" dirty="0"/>
              <a:t> </a:t>
            </a:r>
            <a:r>
              <a:rPr lang="ru-RU" dirty="0" err="1"/>
              <a:t>томонидан</a:t>
            </a:r>
            <a:r>
              <a:rPr lang="ru-RU" dirty="0"/>
              <a:t> </a:t>
            </a:r>
            <a:r>
              <a:rPr lang="ru-RU" dirty="0" err="1"/>
              <a:t>асосий</a:t>
            </a:r>
            <a:r>
              <a:rPr lang="ru-RU" dirty="0"/>
              <a:t> </a:t>
            </a:r>
            <a:r>
              <a:rPr lang="ru-RU" dirty="0" err="1"/>
              <a:t>воситаларнинг</a:t>
            </a:r>
            <a:r>
              <a:rPr lang="ru-RU" dirty="0"/>
              <a:t>  </a:t>
            </a:r>
            <a:r>
              <a:rPr lang="ru-RU" dirty="0" err="1"/>
              <a:t>ҳар</a:t>
            </a:r>
            <a:r>
              <a:rPr lang="ru-RU" dirty="0"/>
              <a:t> </a:t>
            </a:r>
            <a:r>
              <a:rPr lang="ru-RU" dirty="0" err="1"/>
              <a:t>бир</a:t>
            </a:r>
            <a:r>
              <a:rPr lang="ru-RU" dirty="0"/>
              <a:t> </a:t>
            </a:r>
            <a:r>
              <a:rPr lang="ru-RU" dirty="0" err="1"/>
              <a:t>объекти</a:t>
            </a:r>
            <a:r>
              <a:rPr lang="ru-RU" dirty="0"/>
              <a:t> </a:t>
            </a:r>
            <a:r>
              <a:rPr lang="ru-RU" dirty="0" err="1"/>
              <a:t>бўйича</a:t>
            </a:r>
            <a:r>
              <a:rPr lang="ru-RU" dirty="0"/>
              <a:t> </a:t>
            </a:r>
            <a:r>
              <a:rPr lang="ru-RU" dirty="0" err="1"/>
              <a:t>алоҳида</a:t>
            </a:r>
            <a:r>
              <a:rPr lang="ru-RU" dirty="0"/>
              <a:t> </a:t>
            </a:r>
            <a:r>
              <a:rPr lang="ru-RU" dirty="0" err="1"/>
              <a:t>қабул</a:t>
            </a:r>
            <a:r>
              <a:rPr lang="ru-RU" dirty="0"/>
              <a:t> </a:t>
            </a:r>
            <a:r>
              <a:rPr lang="ru-RU" dirty="0" err="1"/>
              <a:t>қилиш</a:t>
            </a:r>
            <a:r>
              <a:rPr lang="ru-RU" dirty="0"/>
              <a:t>- </a:t>
            </a:r>
            <a:r>
              <a:rPr lang="ru-RU" dirty="0" err="1"/>
              <a:t>топшириш</a:t>
            </a:r>
            <a:r>
              <a:rPr lang="ru-RU" dirty="0"/>
              <a:t> </a:t>
            </a:r>
            <a:r>
              <a:rPr lang="ru-RU" dirty="0" err="1"/>
              <a:t>акти</a:t>
            </a:r>
            <a:r>
              <a:rPr lang="ru-RU" dirty="0"/>
              <a:t> </a:t>
            </a:r>
            <a:r>
              <a:rPr lang="ru-RU" dirty="0" err="1"/>
              <a:t>тузилади</a:t>
            </a:r>
            <a:r>
              <a:rPr lang="ru-RU" dirty="0"/>
              <a:t>. Акт </a:t>
            </a:r>
            <a:r>
              <a:rPr lang="ru-RU" dirty="0" err="1"/>
              <a:t>объектнинг</a:t>
            </a:r>
            <a:r>
              <a:rPr lang="ru-RU" dirty="0"/>
              <a:t> </a:t>
            </a:r>
            <a:r>
              <a:rPr lang="ru-RU" dirty="0" err="1"/>
              <a:t>номи</a:t>
            </a:r>
            <a:r>
              <a:rPr lang="ru-RU" dirty="0"/>
              <a:t> </a:t>
            </a:r>
            <a:r>
              <a:rPr lang="ru-RU" dirty="0" err="1"/>
              <a:t>қурилган</a:t>
            </a:r>
            <a:r>
              <a:rPr lang="ru-RU" dirty="0"/>
              <a:t> </a:t>
            </a:r>
            <a:r>
              <a:rPr lang="ru-RU" dirty="0" err="1"/>
              <a:t>ёки</a:t>
            </a:r>
            <a:r>
              <a:rPr lang="ru-RU" dirty="0"/>
              <a:t> </a:t>
            </a:r>
            <a:r>
              <a:rPr lang="ru-RU" dirty="0" err="1"/>
              <a:t>чиқарилган</a:t>
            </a:r>
            <a:r>
              <a:rPr lang="ru-RU" dirty="0"/>
              <a:t> </a:t>
            </a:r>
            <a:r>
              <a:rPr lang="ru-RU" dirty="0" err="1"/>
              <a:t>йил</a:t>
            </a:r>
            <a:r>
              <a:rPr lang="ru-RU" dirty="0"/>
              <a:t>, </a:t>
            </a:r>
            <a:r>
              <a:rPr lang="ru-RU" dirty="0" err="1"/>
              <a:t>қисқа</a:t>
            </a:r>
            <a:r>
              <a:rPr lang="ru-RU" dirty="0"/>
              <a:t> </a:t>
            </a:r>
            <a:r>
              <a:rPr lang="ru-RU" dirty="0" err="1"/>
              <a:t>тарифи,бошлангич</a:t>
            </a:r>
            <a:r>
              <a:rPr lang="ru-RU" dirty="0"/>
              <a:t> </a:t>
            </a:r>
            <a:r>
              <a:rPr lang="ru-RU" dirty="0" err="1"/>
              <a:t>қиймати</a:t>
            </a:r>
            <a:r>
              <a:rPr lang="ru-RU" dirty="0"/>
              <a:t>, </a:t>
            </a:r>
            <a:r>
              <a:rPr lang="ru-RU" dirty="0" err="1"/>
              <a:t>объектга</a:t>
            </a:r>
            <a:r>
              <a:rPr lang="ru-RU" dirty="0"/>
              <a:t> </a:t>
            </a:r>
            <a:r>
              <a:rPr lang="ru-RU" dirty="0" err="1"/>
              <a:t>берилган</a:t>
            </a:r>
            <a:r>
              <a:rPr lang="ru-RU" dirty="0"/>
              <a:t> </a:t>
            </a:r>
            <a:r>
              <a:rPr lang="ru-RU" dirty="0" err="1"/>
              <a:t>инвентар</a:t>
            </a:r>
            <a:r>
              <a:rPr lang="ru-RU" dirty="0"/>
              <a:t> </a:t>
            </a:r>
            <a:r>
              <a:rPr lang="ru-RU" dirty="0" err="1"/>
              <a:t>тартиб</a:t>
            </a:r>
            <a:r>
              <a:rPr lang="ru-RU" dirty="0"/>
              <a:t> сони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бошқа</a:t>
            </a:r>
            <a:r>
              <a:rPr lang="ru-RU" dirty="0"/>
              <a:t> </a:t>
            </a:r>
            <a:r>
              <a:rPr lang="ru-RU" dirty="0" err="1"/>
              <a:t>асосий</a:t>
            </a:r>
            <a:r>
              <a:rPr lang="ru-RU" dirty="0"/>
              <a:t> </a:t>
            </a:r>
            <a:r>
              <a:rPr lang="ru-RU" dirty="0" err="1"/>
              <a:t>воситаларни</a:t>
            </a:r>
            <a:r>
              <a:rPr lang="ru-RU" dirty="0"/>
              <a:t> аналитик </a:t>
            </a:r>
            <a:r>
              <a:rPr lang="ru-RU" dirty="0" err="1"/>
              <a:t>ҳисобини</a:t>
            </a:r>
            <a:r>
              <a:rPr lang="ru-RU" dirty="0"/>
              <a:t> </a:t>
            </a:r>
            <a:r>
              <a:rPr lang="ru-RU" dirty="0" err="1"/>
              <a:t>юритиш</a:t>
            </a:r>
            <a:r>
              <a:rPr lang="ru-RU" dirty="0"/>
              <a:t> </a:t>
            </a:r>
            <a:r>
              <a:rPr lang="ru-RU" dirty="0" err="1"/>
              <a:t>учун</a:t>
            </a:r>
            <a:r>
              <a:rPr lang="ru-RU" dirty="0"/>
              <a:t> </a:t>
            </a:r>
            <a:r>
              <a:rPr lang="ru-RU" dirty="0" err="1"/>
              <a:t>зарур</a:t>
            </a:r>
            <a:r>
              <a:rPr lang="ru-RU" dirty="0"/>
              <a:t> </a:t>
            </a:r>
            <a:r>
              <a:rPr lang="ru-RU" dirty="0" err="1"/>
              <a:t>маълумотлар</a:t>
            </a:r>
            <a:r>
              <a:rPr lang="ru-RU" dirty="0"/>
              <a:t> </a:t>
            </a:r>
            <a:r>
              <a:rPr lang="ru-RU" dirty="0" err="1"/>
              <a:t>кўрсатилади</a:t>
            </a:r>
            <a:r>
              <a:rPr lang="ru-RU" dirty="0"/>
              <a:t>. </a:t>
            </a:r>
            <a:r>
              <a:rPr lang="ru-RU" dirty="0" err="1"/>
              <a:t>Актга</a:t>
            </a:r>
            <a:r>
              <a:rPr lang="ru-RU" dirty="0"/>
              <a:t> техник </a:t>
            </a:r>
            <a:r>
              <a:rPr lang="ru-RU" dirty="0" err="1"/>
              <a:t>хужжатлар</a:t>
            </a:r>
            <a:r>
              <a:rPr lang="ru-RU" dirty="0"/>
              <a:t>(паспорт, сертификат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х.к</a:t>
            </a:r>
            <a:r>
              <a:rPr lang="ru-RU" dirty="0"/>
              <a:t>.) </a:t>
            </a:r>
            <a:r>
              <a:rPr lang="ru-RU" dirty="0" err="1"/>
              <a:t>илова</a:t>
            </a:r>
            <a:r>
              <a:rPr lang="ru-RU" dirty="0"/>
              <a:t> </a:t>
            </a:r>
            <a:r>
              <a:rPr lang="ru-RU" dirty="0" err="1"/>
              <a:t>қилинади</a:t>
            </a:r>
            <a:r>
              <a:rPr lang="ru-RU" dirty="0" smtClean="0"/>
              <a:t>.        </a:t>
            </a:r>
            <a:r>
              <a:rPr lang="ru-RU" dirty="0" smtClean="0">
                <a:solidFill>
                  <a:srgbClr val="FFFF00"/>
                </a:solidFill>
              </a:rPr>
              <a:t>(АВ-14 </a:t>
            </a:r>
            <a:r>
              <a:rPr lang="ru-RU" dirty="0" err="1" smtClean="0">
                <a:solidFill>
                  <a:srgbClr val="FFFF00"/>
                </a:solidFill>
              </a:rPr>
              <a:t>шакл</a:t>
            </a:r>
            <a:r>
              <a:rPr lang="ru-RU" dirty="0" smtClean="0">
                <a:solidFill>
                  <a:srgbClr val="FFFF00"/>
                </a:solidFill>
              </a:rPr>
              <a:t>)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021" y="4797152"/>
            <a:ext cx="3240360" cy="12961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73" y="4797152"/>
            <a:ext cx="2602451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9445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6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148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764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88640"/>
            <a:ext cx="8424936" cy="5400600"/>
          </a:xfrm>
        </p:spPr>
        <p:txBody>
          <a:bodyPr>
            <a:normAutofit fontScale="92500"/>
          </a:bodyPr>
          <a:lstStyle/>
          <a:p>
            <a:pPr indent="-342900">
              <a:buFont typeface="Wingdings" pitchFamily="2" charset="2"/>
              <a:buChar char="Ø"/>
            </a:pPr>
            <a:r>
              <a:rPr lang="ru-RU" sz="2400" dirty="0" smtClean="0"/>
              <a:t>  </a:t>
            </a:r>
            <a:r>
              <a:rPr lang="ru-RU" sz="2400" dirty="0" err="1" smtClean="0"/>
              <a:t>Асосий</a:t>
            </a:r>
            <a:r>
              <a:rPr lang="ru-RU" sz="2400" dirty="0" smtClean="0"/>
              <a:t> </a:t>
            </a:r>
            <a:r>
              <a:rPr lang="ru-RU" sz="2400" dirty="0" err="1"/>
              <a:t>воситалар</a:t>
            </a:r>
            <a:r>
              <a:rPr lang="ru-RU" sz="2400" dirty="0"/>
              <a:t> </a:t>
            </a:r>
            <a:r>
              <a:rPr lang="ru-RU" sz="2400" dirty="0" err="1"/>
              <a:t>ҳисоби</a:t>
            </a:r>
            <a:r>
              <a:rPr lang="ru-RU" sz="2400" dirty="0"/>
              <a:t> </a:t>
            </a:r>
            <a:r>
              <a:rPr lang="ru-RU" sz="2400" dirty="0" err="1"/>
              <a:t>тўлик</a:t>
            </a:r>
            <a:r>
              <a:rPr lang="ru-RU" sz="2400" dirty="0"/>
              <a:t> </a:t>
            </a:r>
            <a:r>
              <a:rPr lang="ru-RU" sz="2400" dirty="0" err="1"/>
              <a:t>сум</a:t>
            </a:r>
            <a:r>
              <a:rPr lang="ru-RU" sz="2400" dirty="0"/>
              <a:t> </a:t>
            </a:r>
            <a:r>
              <a:rPr lang="ru-RU" sz="2400" dirty="0" err="1"/>
              <a:t>бирлигида</a:t>
            </a:r>
            <a:r>
              <a:rPr lang="ru-RU" sz="2400" dirty="0"/>
              <a:t> </a:t>
            </a:r>
            <a:r>
              <a:rPr lang="ru-RU" sz="2400" dirty="0" err="1"/>
              <a:t>тийинларсиз</a:t>
            </a:r>
            <a:r>
              <a:rPr lang="ru-RU" sz="2400" dirty="0"/>
              <a:t> </a:t>
            </a:r>
            <a:r>
              <a:rPr lang="ru-RU" sz="2400" dirty="0" err="1"/>
              <a:t>акс</a:t>
            </a:r>
            <a:r>
              <a:rPr lang="ru-RU" sz="2400" dirty="0"/>
              <a:t> </a:t>
            </a:r>
            <a:r>
              <a:rPr lang="ru-RU" sz="2400" dirty="0" err="1"/>
              <a:t>эттирилади</a:t>
            </a:r>
            <a:r>
              <a:rPr lang="ru-RU" sz="2400" dirty="0"/>
              <a:t>. </a:t>
            </a:r>
            <a:r>
              <a:rPr lang="ru-RU" sz="2400" dirty="0" err="1"/>
              <a:t>Тугалланган</a:t>
            </a:r>
            <a:r>
              <a:rPr lang="ru-RU" sz="2400" dirty="0"/>
              <a:t> </a:t>
            </a:r>
            <a:r>
              <a:rPr lang="ru-RU" sz="2400" dirty="0" err="1"/>
              <a:t>қурилиш</a:t>
            </a:r>
            <a:r>
              <a:rPr lang="ru-RU" sz="2400" dirty="0"/>
              <a:t>  </a:t>
            </a:r>
            <a:r>
              <a:rPr lang="ru-RU" sz="2400" dirty="0" err="1"/>
              <a:t>ва</a:t>
            </a:r>
            <a:r>
              <a:rPr lang="ru-RU" sz="2400" dirty="0"/>
              <a:t> </a:t>
            </a:r>
            <a:r>
              <a:rPr lang="ru-RU" sz="2400" dirty="0" err="1"/>
              <a:t>иншоатлар</a:t>
            </a:r>
            <a:r>
              <a:rPr lang="ru-RU" sz="2400" dirty="0"/>
              <a:t> </a:t>
            </a:r>
            <a:r>
              <a:rPr lang="ru-RU" sz="2400" dirty="0" err="1"/>
              <a:t>асосий</a:t>
            </a:r>
            <a:r>
              <a:rPr lang="ru-RU" sz="2400" dirty="0"/>
              <a:t> </a:t>
            </a:r>
            <a:r>
              <a:rPr lang="ru-RU" sz="2400" dirty="0" err="1"/>
              <a:t>воситалар</a:t>
            </a:r>
            <a:r>
              <a:rPr lang="ru-RU" sz="2400" dirty="0"/>
              <a:t> </a:t>
            </a:r>
            <a:r>
              <a:rPr lang="ru-RU" sz="2400" dirty="0" err="1"/>
              <a:t>таркибига</a:t>
            </a:r>
            <a:r>
              <a:rPr lang="ru-RU" sz="2400" dirty="0"/>
              <a:t> </a:t>
            </a:r>
            <a:r>
              <a:rPr lang="ru-RU" sz="2400" dirty="0" err="1"/>
              <a:t>тўлик</a:t>
            </a:r>
            <a:r>
              <a:rPr lang="ru-RU" sz="2400" dirty="0"/>
              <a:t> </a:t>
            </a:r>
            <a:r>
              <a:rPr lang="ru-RU" sz="2400" dirty="0" err="1"/>
              <a:t>ҳамма</a:t>
            </a:r>
            <a:r>
              <a:rPr lang="ru-RU" sz="2400" dirty="0"/>
              <a:t> </a:t>
            </a:r>
            <a:r>
              <a:rPr lang="ru-RU" sz="2400" dirty="0" err="1"/>
              <a:t>қилинган</a:t>
            </a:r>
            <a:r>
              <a:rPr lang="ru-RU" sz="2400" dirty="0"/>
              <a:t> </a:t>
            </a:r>
            <a:r>
              <a:rPr lang="ru-RU" sz="2400" dirty="0" err="1"/>
              <a:t>ҳаражатларида</a:t>
            </a:r>
            <a:r>
              <a:rPr lang="ru-RU" sz="2400" dirty="0"/>
              <a:t>, </a:t>
            </a:r>
            <a:r>
              <a:rPr lang="ru-RU" sz="2400" dirty="0" err="1"/>
              <a:t>сотиб</a:t>
            </a:r>
            <a:r>
              <a:rPr lang="ru-RU" sz="2400" dirty="0"/>
              <a:t> </a:t>
            </a:r>
            <a:r>
              <a:rPr lang="ru-RU" sz="2400" dirty="0" err="1" smtClean="0"/>
              <a:t>олинган</a:t>
            </a:r>
            <a:r>
              <a:rPr lang="ru-RU" sz="2400" dirty="0" smtClean="0"/>
              <a:t> </a:t>
            </a:r>
            <a:r>
              <a:rPr lang="ru-RU" sz="2400" dirty="0" err="1"/>
              <a:t>асосий</a:t>
            </a:r>
            <a:r>
              <a:rPr lang="ru-RU" sz="2400" dirty="0"/>
              <a:t> </a:t>
            </a:r>
            <a:r>
              <a:rPr lang="ru-RU" sz="2400" dirty="0" err="1"/>
              <a:t>воситалар</a:t>
            </a:r>
            <a:r>
              <a:rPr lang="ru-RU" sz="2400" dirty="0"/>
              <a:t> </a:t>
            </a:r>
            <a:r>
              <a:rPr lang="ru-RU" sz="2400" dirty="0" err="1"/>
              <a:t>эса</a:t>
            </a:r>
            <a:r>
              <a:rPr lang="ru-RU" sz="2400" dirty="0"/>
              <a:t> </a:t>
            </a:r>
            <a:r>
              <a:rPr lang="ru-RU" sz="2400" dirty="0" err="1"/>
              <a:t>уларни</a:t>
            </a:r>
            <a:r>
              <a:rPr lang="ru-RU" sz="2400" dirty="0"/>
              <a:t> </a:t>
            </a:r>
            <a:r>
              <a:rPr lang="ru-RU" sz="2400" dirty="0" err="1"/>
              <a:t>сотиб</a:t>
            </a:r>
            <a:r>
              <a:rPr lang="ru-RU" sz="2400" dirty="0"/>
              <a:t> </a:t>
            </a:r>
            <a:r>
              <a:rPr lang="ru-RU" sz="2400" dirty="0" err="1"/>
              <a:t>олиш</a:t>
            </a:r>
            <a:r>
              <a:rPr lang="ru-RU" sz="2400" dirty="0"/>
              <a:t> </a:t>
            </a:r>
            <a:r>
              <a:rPr lang="ru-RU" sz="2400" dirty="0" err="1"/>
              <a:t>бахосида</a:t>
            </a:r>
            <a:r>
              <a:rPr lang="ru-RU" sz="2400" dirty="0"/>
              <a:t>, </a:t>
            </a:r>
            <a:r>
              <a:rPr lang="ru-RU" sz="2400" dirty="0" err="1"/>
              <a:t>яни</a:t>
            </a:r>
            <a:r>
              <a:rPr lang="ru-RU" sz="2400" dirty="0"/>
              <a:t> </a:t>
            </a:r>
            <a:r>
              <a:rPr lang="ru-RU" sz="2400" dirty="0" err="1"/>
              <a:t>ташиб</a:t>
            </a:r>
            <a:r>
              <a:rPr lang="ru-RU" sz="2400" dirty="0"/>
              <a:t> </a:t>
            </a:r>
            <a:r>
              <a:rPr lang="ru-RU" sz="2400" dirty="0" err="1"/>
              <a:t>келиш</a:t>
            </a:r>
            <a:r>
              <a:rPr lang="ru-RU" sz="2400" dirty="0"/>
              <a:t> </a:t>
            </a:r>
            <a:r>
              <a:rPr lang="ru-RU" sz="2400" dirty="0" err="1"/>
              <a:t>ҳаражатлари</a:t>
            </a:r>
            <a:r>
              <a:rPr lang="ru-RU" sz="2400" dirty="0"/>
              <a:t> (</a:t>
            </a:r>
            <a:r>
              <a:rPr lang="ru-RU" sz="2400" dirty="0" err="1"/>
              <a:t>устама</a:t>
            </a:r>
            <a:r>
              <a:rPr lang="ru-RU" sz="2400" dirty="0"/>
              <a:t> </a:t>
            </a:r>
            <a:r>
              <a:rPr lang="ru-RU" sz="2400" dirty="0" err="1"/>
              <a:t>бахо</a:t>
            </a:r>
            <a:r>
              <a:rPr lang="ru-RU" sz="2400" dirty="0"/>
              <a:t>, транспорт </a:t>
            </a:r>
            <a:r>
              <a:rPr lang="ru-RU" sz="2400" dirty="0" err="1"/>
              <a:t>учун</a:t>
            </a:r>
            <a:r>
              <a:rPr lang="ru-RU" sz="2400" dirty="0"/>
              <a:t> </a:t>
            </a:r>
            <a:r>
              <a:rPr lang="ru-RU" sz="2400" dirty="0" err="1"/>
              <a:t>тўловлар</a:t>
            </a:r>
            <a:r>
              <a:rPr lang="ru-RU" sz="2400" dirty="0"/>
              <a:t>) сиз </a:t>
            </a:r>
            <a:r>
              <a:rPr lang="ru-RU" sz="2400" dirty="0" err="1"/>
              <a:t>ҳисобга</a:t>
            </a:r>
            <a:r>
              <a:rPr lang="ru-RU" sz="2400" dirty="0"/>
              <a:t> </a:t>
            </a:r>
            <a:r>
              <a:rPr lang="ru-RU" sz="2400" dirty="0" err="1"/>
              <a:t>олинади</a:t>
            </a:r>
            <a:r>
              <a:rPr lang="ru-RU" sz="2400" dirty="0"/>
              <a:t>   </a:t>
            </a:r>
            <a:endParaRPr lang="ru-RU" sz="2400" dirty="0" smtClean="0"/>
          </a:p>
          <a:p>
            <a:pPr indent="-342900">
              <a:buFont typeface="Wingdings" pitchFamily="2" charset="2"/>
              <a:buChar char="Ø"/>
            </a:pPr>
            <a:r>
              <a:rPr lang="ru-RU" sz="2400" dirty="0"/>
              <a:t> </a:t>
            </a:r>
            <a:r>
              <a:rPr lang="ru-RU" sz="2400" dirty="0" smtClean="0"/>
              <a:t>  </a:t>
            </a:r>
            <a:r>
              <a:rPr lang="ru-RU" sz="2400" dirty="0" err="1" smtClean="0"/>
              <a:t>Асосий</a:t>
            </a:r>
            <a:r>
              <a:rPr lang="ru-RU" sz="2400" dirty="0" smtClean="0"/>
              <a:t> </a:t>
            </a:r>
            <a:r>
              <a:rPr lang="ru-RU" sz="2400" dirty="0" err="1"/>
              <a:t>воситаларни</a:t>
            </a:r>
            <a:r>
              <a:rPr lang="ru-RU" sz="2400" dirty="0"/>
              <a:t> </a:t>
            </a:r>
            <a:r>
              <a:rPr lang="ru-RU" sz="2400" dirty="0" err="1"/>
              <a:t>омбордан</a:t>
            </a:r>
            <a:r>
              <a:rPr lang="ru-RU" sz="2400" dirty="0"/>
              <a:t> </a:t>
            </a:r>
            <a:r>
              <a:rPr lang="ru-RU" sz="2400" dirty="0" err="1"/>
              <a:t>берилиши</a:t>
            </a:r>
            <a:r>
              <a:rPr lang="ru-RU" sz="2400" dirty="0"/>
              <a:t> </a:t>
            </a:r>
            <a:r>
              <a:rPr lang="ru-RU" sz="2400" dirty="0" err="1"/>
              <a:t>ташкилот</a:t>
            </a:r>
            <a:r>
              <a:rPr lang="ru-RU" sz="2400" dirty="0"/>
              <a:t> </a:t>
            </a:r>
            <a:r>
              <a:rPr lang="ru-RU" sz="2400" dirty="0" err="1"/>
              <a:t>раҳбари</a:t>
            </a:r>
            <a:r>
              <a:rPr lang="ru-RU" sz="2400" dirty="0"/>
              <a:t> </a:t>
            </a:r>
            <a:r>
              <a:rPr lang="ru-RU" sz="2400" dirty="0" err="1"/>
              <a:t>томонидан</a:t>
            </a:r>
            <a:r>
              <a:rPr lang="ru-RU" sz="2400" dirty="0"/>
              <a:t> </a:t>
            </a:r>
            <a:r>
              <a:rPr lang="ru-RU" sz="2400" dirty="0" err="1"/>
              <a:t>тасдиқланган</a:t>
            </a:r>
            <a:r>
              <a:rPr lang="ru-RU" sz="2400" dirty="0"/>
              <a:t> 434 - </a:t>
            </a:r>
            <a:r>
              <a:rPr lang="ru-RU" sz="2400" dirty="0" err="1"/>
              <a:t>шаклдаги</a:t>
            </a:r>
            <a:r>
              <a:rPr lang="ru-RU" sz="2400" dirty="0"/>
              <a:t> накладной (</a:t>
            </a:r>
            <a:r>
              <a:rPr lang="ru-RU" sz="2400" dirty="0" err="1"/>
              <a:t>талабнома</a:t>
            </a:r>
            <a:r>
              <a:rPr lang="ru-RU" sz="2400" dirty="0"/>
              <a:t>) </a:t>
            </a:r>
            <a:r>
              <a:rPr lang="ru-RU" sz="2400" dirty="0" err="1"/>
              <a:t>асосида</a:t>
            </a:r>
            <a:r>
              <a:rPr lang="ru-RU" sz="2400" dirty="0"/>
              <a:t> </a:t>
            </a:r>
            <a:r>
              <a:rPr lang="ru-RU" sz="2400" dirty="0" err="1"/>
              <a:t>амалга</a:t>
            </a:r>
            <a:r>
              <a:rPr lang="ru-RU" sz="2400" dirty="0"/>
              <a:t> </a:t>
            </a:r>
            <a:r>
              <a:rPr lang="ru-RU" sz="2400" dirty="0" err="1"/>
              <a:t>оширилади</a:t>
            </a:r>
            <a:r>
              <a:rPr lang="ru-RU" sz="2400" dirty="0"/>
              <a:t>. </a:t>
            </a:r>
            <a:r>
              <a:rPr lang="ru-RU" sz="2400" dirty="0" err="1"/>
              <a:t>Уз.Р</a:t>
            </a:r>
            <a:r>
              <a:rPr lang="ru-RU" sz="2400" dirty="0"/>
              <a:t>. </a:t>
            </a:r>
            <a:r>
              <a:rPr lang="ru-RU" sz="2400" dirty="0" err="1"/>
              <a:t>Молия</a:t>
            </a:r>
            <a:r>
              <a:rPr lang="ru-RU" sz="2400" dirty="0"/>
              <a:t> </a:t>
            </a:r>
            <a:r>
              <a:rPr lang="ru-RU" sz="2400" dirty="0" err="1"/>
              <a:t>вазирлиги</a:t>
            </a:r>
            <a:r>
              <a:rPr lang="ru-RU" sz="2400" dirty="0"/>
              <a:t> </a:t>
            </a:r>
            <a:r>
              <a:rPr lang="ru-RU" sz="2400" dirty="0" err="1"/>
              <a:t>билан</a:t>
            </a:r>
            <a:r>
              <a:rPr lang="ru-RU" sz="2400" dirty="0"/>
              <a:t> </a:t>
            </a:r>
            <a:r>
              <a:rPr lang="ru-RU" sz="2400" dirty="0" err="1"/>
              <a:t>келишилган</a:t>
            </a:r>
            <a:r>
              <a:rPr lang="ru-RU" sz="2400" dirty="0"/>
              <a:t> </a:t>
            </a:r>
            <a:r>
              <a:rPr lang="ru-RU" sz="2400" dirty="0" err="1"/>
              <a:t>бошқа</a:t>
            </a:r>
            <a:r>
              <a:rPr lang="ru-RU" sz="2400" dirty="0"/>
              <a:t> </a:t>
            </a:r>
            <a:r>
              <a:rPr lang="ru-RU" sz="2400" dirty="0" err="1"/>
              <a:t>тартиб</a:t>
            </a:r>
            <a:r>
              <a:rPr lang="ru-RU" sz="2400" dirty="0"/>
              <a:t> </a:t>
            </a:r>
            <a:r>
              <a:rPr lang="ru-RU" sz="2400" dirty="0" err="1"/>
              <a:t>белгиланмаган</a:t>
            </a:r>
            <a:r>
              <a:rPr lang="ru-RU" sz="2400" dirty="0"/>
              <a:t> </a:t>
            </a:r>
            <a:r>
              <a:rPr lang="ru-RU" sz="2400" dirty="0" err="1"/>
              <a:t>бўлса</a:t>
            </a:r>
            <a:r>
              <a:rPr lang="ru-RU" sz="2400" dirty="0"/>
              <a:t>, 434 - </a:t>
            </a:r>
            <a:r>
              <a:rPr lang="ru-RU" sz="2400" dirty="0" err="1"/>
              <a:t>шаклдаги</a:t>
            </a:r>
            <a:r>
              <a:rPr lang="ru-RU" sz="2400" dirty="0"/>
              <a:t> накладной ( </a:t>
            </a:r>
            <a:r>
              <a:rPr lang="ru-RU" sz="2400" dirty="0" err="1"/>
              <a:t>талабнома</a:t>
            </a:r>
            <a:r>
              <a:rPr lang="ru-RU" sz="2400" dirty="0"/>
              <a:t>) </a:t>
            </a:r>
            <a:r>
              <a:rPr lang="ru-RU" sz="2400" dirty="0" err="1"/>
              <a:t>бир</a:t>
            </a:r>
            <a:r>
              <a:rPr lang="ru-RU" sz="2400" dirty="0"/>
              <a:t> </a:t>
            </a:r>
            <a:r>
              <a:rPr lang="ru-RU" sz="2400" dirty="0" err="1"/>
              <a:t>нусхада</a:t>
            </a:r>
            <a:r>
              <a:rPr lang="ru-RU" sz="2400" dirty="0"/>
              <a:t> </a:t>
            </a:r>
            <a:r>
              <a:rPr lang="ru-RU" sz="2400" dirty="0" err="1"/>
              <a:t>ёзилади</a:t>
            </a:r>
            <a:r>
              <a:rPr lang="ru-RU" sz="2400" dirty="0" smtClean="0"/>
              <a:t>.</a:t>
            </a:r>
          </a:p>
          <a:p>
            <a:pPr indent="-342900">
              <a:buFont typeface="Wingdings" pitchFamily="2" charset="2"/>
              <a:buChar char="Ø"/>
            </a:pPr>
            <a:r>
              <a:rPr lang="ru-RU" sz="2400" dirty="0"/>
              <a:t> </a:t>
            </a:r>
            <a:r>
              <a:rPr lang="ru-RU" sz="2400" dirty="0" smtClean="0"/>
              <a:t> </a:t>
            </a:r>
            <a:r>
              <a:rPr lang="ru-RU" sz="2400" dirty="0"/>
              <a:t> </a:t>
            </a:r>
            <a:r>
              <a:rPr lang="ru-RU" sz="2400" dirty="0" err="1"/>
              <a:t>Ўрантилган</a:t>
            </a:r>
            <a:r>
              <a:rPr lang="ru-RU" sz="2400" dirty="0"/>
              <a:t> </a:t>
            </a:r>
            <a:r>
              <a:rPr lang="ru-RU" sz="2400" dirty="0" err="1"/>
              <a:t>тартибда</a:t>
            </a:r>
            <a:r>
              <a:rPr lang="ru-RU" sz="2400" dirty="0"/>
              <a:t> </a:t>
            </a:r>
            <a:r>
              <a:rPr lang="ru-RU" sz="2400" dirty="0" err="1"/>
              <a:t>бепул</a:t>
            </a:r>
            <a:r>
              <a:rPr lang="ru-RU" sz="2400" dirty="0"/>
              <a:t> </a:t>
            </a:r>
            <a:r>
              <a:rPr lang="ru-RU" sz="2400" dirty="0" err="1"/>
              <a:t>олинган</a:t>
            </a:r>
            <a:r>
              <a:rPr lang="ru-RU" sz="2400" dirty="0"/>
              <a:t> </a:t>
            </a:r>
            <a:r>
              <a:rPr lang="ru-RU" sz="2400" dirty="0" err="1"/>
              <a:t>ва</a:t>
            </a:r>
            <a:r>
              <a:rPr lang="ru-RU" sz="2400" dirty="0"/>
              <a:t> </a:t>
            </a:r>
            <a:r>
              <a:rPr lang="ru-RU" sz="2400" dirty="0" err="1"/>
              <a:t>берилган</a:t>
            </a:r>
            <a:r>
              <a:rPr lang="ru-RU" sz="2400" dirty="0"/>
              <a:t> </a:t>
            </a:r>
            <a:r>
              <a:rPr lang="ru-RU" sz="2400" dirty="0" err="1"/>
              <a:t>асосий</a:t>
            </a:r>
            <a:r>
              <a:rPr lang="ru-RU" sz="2400" dirty="0"/>
              <a:t> </a:t>
            </a:r>
            <a:r>
              <a:rPr lang="ru-RU" sz="2400" dirty="0" err="1"/>
              <a:t>воситалар</a:t>
            </a:r>
            <a:r>
              <a:rPr lang="ru-RU" sz="2400" dirty="0"/>
              <a:t>, </a:t>
            </a:r>
            <a:r>
              <a:rPr lang="ru-RU" sz="2400" dirty="0" err="1"/>
              <a:t>ҳамда</a:t>
            </a:r>
            <a:r>
              <a:rPr lang="ru-RU" sz="2400" dirty="0"/>
              <a:t> </a:t>
            </a:r>
            <a:r>
              <a:rPr lang="ru-RU" sz="2400" dirty="0" err="1"/>
              <a:t>чиқиб</a:t>
            </a:r>
            <a:r>
              <a:rPr lang="ru-RU" sz="2400" dirty="0"/>
              <a:t> </a:t>
            </a:r>
            <a:r>
              <a:rPr lang="ru-RU" sz="2400" dirty="0" err="1"/>
              <a:t>кетаётган</a:t>
            </a:r>
            <a:r>
              <a:rPr lang="ru-RU" sz="2400" dirty="0"/>
              <a:t> </a:t>
            </a:r>
            <a:r>
              <a:rPr lang="ru-RU" sz="2400" dirty="0" err="1"/>
              <a:t>асосий</a:t>
            </a:r>
            <a:r>
              <a:rPr lang="ru-RU" sz="2400" dirty="0"/>
              <a:t> </a:t>
            </a:r>
            <a:r>
              <a:rPr lang="ru-RU" sz="2400" dirty="0" err="1"/>
              <a:t>воситалар</a:t>
            </a:r>
            <a:r>
              <a:rPr lang="ru-RU" sz="2400" dirty="0"/>
              <a:t> </a:t>
            </a:r>
            <a:r>
              <a:rPr lang="ru-RU" sz="2400" dirty="0" err="1"/>
              <a:t>ҳисобда</a:t>
            </a:r>
            <a:r>
              <a:rPr lang="ru-RU" sz="2400" dirty="0"/>
              <a:t> баланс </a:t>
            </a:r>
            <a:r>
              <a:rPr lang="ru-RU" sz="2400" dirty="0" err="1"/>
              <a:t>бахосида</a:t>
            </a:r>
            <a:r>
              <a:rPr lang="ru-RU" sz="2400" dirty="0"/>
              <a:t> </a:t>
            </a:r>
            <a:r>
              <a:rPr lang="ru-RU" sz="2400" dirty="0" err="1"/>
              <a:t>акс</a:t>
            </a:r>
            <a:r>
              <a:rPr lang="ru-RU" sz="2400" dirty="0"/>
              <a:t> </a:t>
            </a:r>
            <a:r>
              <a:rPr lang="ru-RU" sz="2400" dirty="0" err="1"/>
              <a:t>эттирилади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25144"/>
            <a:ext cx="4553199" cy="207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40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62345687"/>
              </p:ext>
            </p:extLst>
          </p:nvPr>
        </p:nvGraphicFramePr>
        <p:xfrm>
          <a:off x="81261" y="738115"/>
          <a:ext cx="8928992" cy="609482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03812"/>
                <a:gridCol w="2674735"/>
                <a:gridCol w="5750445"/>
              </a:tblGrid>
              <a:tr h="541268"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</a:rPr>
                        <a:t>Асосий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</a:rPr>
                        <a:t>воситалариинг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</a:rPr>
                        <a:t>келиб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</a:rPr>
                        <a:t>тушиш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</a:rPr>
                        <a:t>манбаи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0000"/>
                          </a:solidFill>
                          <a:effectLst/>
                        </a:rPr>
                        <a:t>Бошланғнч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effectLst/>
                        </a:rPr>
                        <a:t>кийматни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effectLst/>
                        </a:rPr>
                        <a:t>бахолаш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effectLst/>
                        </a:rPr>
                        <a:t>учун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effectLst/>
                        </a:rPr>
                        <a:t>асос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658465"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Текин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совға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қилиш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шартномаси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буйича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Жорий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киймат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тўланган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ва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қопланиб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берилмайдиган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солиқлар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йигимлар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хамда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активни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етказиб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келиб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, монтаж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килиш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ўрнатиш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ишга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тушириш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бўйича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харажатлар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ва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уни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ишчи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ҳолатга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келтириш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билан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бевосита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боғлиқ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бўлган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ҳар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қандай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бошқа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харажатларни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ҳисобга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олган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холда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937764"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Тайёр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махсулотлар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таркибидан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ўтказиш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Ўзбекистон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Республикаси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Вазирлар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Малкамасининг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1999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йил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5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февралдаги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54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сонли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қарори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билан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тасдиқланган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**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Махсулот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ишлар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хизматлар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)ни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ишлаб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чиқариш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ва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сотиш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харажатларининг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таркиби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ҳамда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молиявий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натижаларни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шакллантириш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тартиби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тўғрисида"ги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Низомга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мувофик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аниқланадиган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ишлаб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чи</a:t>
                      </a:r>
                      <a:r>
                        <a:rPr lang="uz-Cyrl-U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қ</a:t>
                      </a:r>
                      <a:r>
                        <a:rPr lang="ru-RU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ариш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таннархи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937764"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Товар-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моддий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захиралари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тайёр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махсулотлардан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ташқари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таркибидан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ўтказиш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Ўзбекистон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Республикаси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Молия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вазирлига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томонидан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1998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йил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27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августдаги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44 сон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билан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тасдиқланган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ва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Ўзбекнстон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Республикаси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Адлия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вазирлиги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томонидан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1998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йил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28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августда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486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рақам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билан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рўйхатдан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ўтказилган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4сон БҲМС "Товар-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моддий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захиралар"га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мувофиқ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аниқланаднган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баланс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</a:rPr>
                        <a:t>киймати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Стрелка вниз 2"/>
          <p:cNvSpPr/>
          <p:nvPr/>
        </p:nvSpPr>
        <p:spPr>
          <a:xfrm>
            <a:off x="179512" y="6237312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44624"/>
            <a:ext cx="8604956" cy="64633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err="1"/>
              <a:t>Асосий</a:t>
            </a:r>
            <a:r>
              <a:rPr lang="ru-RU" b="1" dirty="0"/>
              <a:t> </a:t>
            </a:r>
            <a:r>
              <a:rPr lang="ru-RU" b="1" dirty="0" err="1"/>
              <a:t>воситаларнинг</a:t>
            </a:r>
            <a:r>
              <a:rPr lang="ru-RU" b="1" dirty="0"/>
              <a:t> </a:t>
            </a:r>
            <a:r>
              <a:rPr lang="ru-RU" b="1" dirty="0" err="1"/>
              <a:t>келиб</a:t>
            </a:r>
            <a:r>
              <a:rPr lang="ru-RU" b="1" dirty="0"/>
              <a:t> </a:t>
            </a:r>
            <a:r>
              <a:rPr lang="ru-RU" b="1" dirty="0" err="1"/>
              <a:t>тушиш</a:t>
            </a:r>
            <a:r>
              <a:rPr lang="ru-RU" b="1" dirty="0"/>
              <a:t> </a:t>
            </a:r>
            <a:r>
              <a:rPr lang="ru-RU" b="1" dirty="0" err="1"/>
              <a:t>манбаларига</a:t>
            </a:r>
            <a:r>
              <a:rPr lang="ru-RU" b="1" dirty="0"/>
              <a:t> </a:t>
            </a:r>
            <a:r>
              <a:rPr lang="ru-RU" b="1" dirty="0" err="1"/>
              <a:t>қараб</a:t>
            </a:r>
            <a:r>
              <a:rPr lang="ru-RU" b="1" dirty="0"/>
              <a:t> </a:t>
            </a:r>
            <a:r>
              <a:rPr lang="ru-RU" b="1" dirty="0" err="1"/>
              <a:t>уларнинг</a:t>
            </a:r>
            <a:r>
              <a:rPr lang="ru-RU" b="1" dirty="0"/>
              <a:t> </a:t>
            </a:r>
            <a:r>
              <a:rPr lang="ru-RU" b="1" dirty="0" err="1"/>
              <a:t>бошланғич</a:t>
            </a:r>
            <a:r>
              <a:rPr lang="ru-RU" b="1" dirty="0"/>
              <a:t> </a:t>
            </a:r>
            <a:r>
              <a:rPr lang="ru-RU" b="1" dirty="0" err="1"/>
              <a:t>қийматини</a:t>
            </a:r>
            <a:r>
              <a:rPr lang="ru-RU" b="1" dirty="0"/>
              <a:t> </a:t>
            </a:r>
            <a:r>
              <a:rPr lang="ru-RU" b="1" dirty="0" err="1"/>
              <a:t>тан</a:t>
            </a:r>
            <a:r>
              <a:rPr lang="ru-RU" b="1" dirty="0"/>
              <a:t> </a:t>
            </a:r>
            <a:r>
              <a:rPr lang="ru-RU" b="1" dirty="0" err="1"/>
              <a:t>олиш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844824"/>
            <a:ext cx="2592288" cy="1008112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429000"/>
            <a:ext cx="2592288" cy="1440160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733255"/>
            <a:ext cx="1728192" cy="108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1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52187522"/>
              </p:ext>
            </p:extLst>
          </p:nvPr>
        </p:nvGraphicFramePr>
        <p:xfrm>
          <a:off x="-36512" y="72009"/>
          <a:ext cx="9144000" cy="677987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15945"/>
                <a:gridCol w="2739141"/>
                <a:gridCol w="5888914"/>
              </a:tblGrid>
              <a:tr h="1319285"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Қонун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хужжатларида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белгнланган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тартибда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айирбошлаш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бўйича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олиш</a:t>
                      </a:r>
                      <a:endParaRPr lang="ru-RU" sz="2400" b="1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Айирбошлашда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берилган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асосий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воситалар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обектининг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қолдик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киймати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23119"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Қонун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хужжатларида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белгиланган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тартибда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қўшимча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пул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тўлаш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юли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билан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айирбошлаш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бўйича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олиш</a:t>
                      </a:r>
                      <a:endParaRPr lang="ru-RU" sz="2400" b="1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Айирбошлашда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берилган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асосий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воситаларнинг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обектини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қолдик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кийматини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айирбошлаш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пайтида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берилган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олинган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пул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маблаглари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ёки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унинг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эквивалентларига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кўпайган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камайган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суммаси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126955"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Қонун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ҳужжатларида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белгиланган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тартибда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мажбуриятларни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пулсиз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воситалар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билан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бажариш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тўлаш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)ни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назарда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тутадиган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шартмомалар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буйича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олиш</a:t>
                      </a:r>
                      <a:endParaRPr lang="ru-RU" sz="2400" b="1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8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Корхона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томонидан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берилган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ёки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берилиши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лозим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бўлган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бойликлар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қийматн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ёхуд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шунга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ўхшаш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асосий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воситалар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обектини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текшириш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ҳолатларида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сотиб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олинадиган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қиймати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415" y="2564904"/>
            <a:ext cx="1809805" cy="1005669"/>
          </a:xfrm>
          <a:prstGeom prst="rect">
            <a:avLst/>
          </a:prstGeom>
        </p:spPr>
      </p:pic>
      <p:pic>
        <p:nvPicPr>
          <p:cNvPr id="4" name="Picture 6" descr="http://transport.pskov.ru/sites/default/files/site_consultation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416" y="385216"/>
            <a:ext cx="1811941" cy="1021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https://img3.stockfresh.com/files/a/anatolym/m/32/4176646_stock-photo-3d-small-people---multi-manag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416" y="5373216"/>
            <a:ext cx="1811941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56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36708193"/>
              </p:ext>
            </p:extLst>
          </p:nvPr>
        </p:nvGraphicFramePr>
        <p:xfrm>
          <a:off x="251520" y="188641"/>
          <a:ext cx="8712969" cy="65527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5686"/>
                <a:gridCol w="3568633"/>
                <a:gridCol w="1734325"/>
                <a:gridCol w="1734325"/>
              </a:tblGrid>
              <a:tr h="39936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          №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Муомалалар мазмуни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Бухгалтерия проводкаси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93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Счёт дебети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Счёт кредити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993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Асосий воситалар кирими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5974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Янгитдан қурилган бино ёки реконструкция ишлари иш кабул килинди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0120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6010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5974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z-Cyrl-UZ" sz="1400">
                          <a:solidFill>
                            <a:schemeClr val="tx1"/>
                          </a:solidFill>
                          <a:effectLst/>
                        </a:rPr>
                        <a:t>Машина ва асбоб-ускуналар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 сотиб олинди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uz-Cyrl-UZ" sz="1400">
                          <a:solidFill>
                            <a:schemeClr val="tx1"/>
                          </a:solidFill>
                          <a:effectLst/>
                        </a:rPr>
                        <a:t>Машина ва асбоб-ускуналар фойдаланишга топширилди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08</a:t>
                      </a:r>
                      <a:r>
                        <a:rPr lang="uz-Cyrl-UZ" sz="12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z-Cyrl-UZ" sz="1200">
                          <a:solidFill>
                            <a:schemeClr val="tx1"/>
                          </a:solidFill>
                          <a:effectLst/>
                        </a:rPr>
                        <a:t>0130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6010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z-Cyrl-UZ" sz="1200">
                          <a:solidFill>
                            <a:schemeClr val="tx1"/>
                          </a:solidFill>
                          <a:effectLst/>
                        </a:rPr>
                        <a:t>0820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9615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Транспорт воситалари сотиб олинди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z-Cyrl-UZ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r>
                        <a:rPr lang="uz-Cyrl-UZ" sz="120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z-Cyrl-UZ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z-Cyrl-UZ" sz="1200">
                          <a:solidFill>
                            <a:schemeClr val="tx1"/>
                          </a:solidFill>
                          <a:effectLst/>
                        </a:rPr>
                        <a:t>6010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z-Cyrl-UZ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981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Инвентаризация натижасида аниқланган ортиқча асосий восита кирим килинди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uz-Cyrl-UZ" sz="1200">
                          <a:solidFill>
                            <a:schemeClr val="tx1"/>
                          </a:solidFill>
                          <a:effectLst/>
                        </a:rPr>
                        <a:t>0130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z-Cyrl-UZ" sz="1200" dirty="0">
                          <a:solidFill>
                            <a:schemeClr val="tx1"/>
                          </a:solidFill>
                          <a:effectLst/>
                        </a:rPr>
                        <a:t>9390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4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12088" cy="129614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z-Cyrl-UZ" sz="1800" dirty="0">
                <a:solidFill>
                  <a:srgbClr val="002060"/>
                </a:solidFill>
                <a:effectLst/>
              </a:rPr>
              <a:t>АВ –1 шакли.</a:t>
            </a:r>
            <a:r>
              <a:rPr lang="uz-Cyrl-UZ" sz="1800" dirty="0">
                <a:effectLst/>
              </a:rPr>
              <a:t> Асосий воситаларни қ</a:t>
            </a:r>
            <a:r>
              <a:rPr lang="ru-RU" sz="1800" dirty="0" err="1">
                <a:effectLst/>
              </a:rPr>
              <a:t>абул-топшириш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далолатномаси</a:t>
            </a:r>
            <a:r>
              <a:rPr lang="ru-RU" sz="1800" dirty="0">
                <a:effectLst/>
              </a:rPr>
              <a:t>. </a:t>
            </a:r>
            <a:r>
              <a:rPr lang="ru-RU" sz="1800" dirty="0" err="1">
                <a:effectLst/>
              </a:rPr>
              <a:t>Далолатнома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ҳар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бир</a:t>
            </a:r>
            <a:r>
              <a:rPr lang="ru-RU" sz="1800" dirty="0">
                <a:effectLst/>
              </a:rPr>
              <a:t> объект </a:t>
            </a:r>
            <a:r>
              <a:rPr lang="ru-RU" sz="1800" dirty="0" err="1">
                <a:effectLst/>
              </a:rPr>
              <a:t>учун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ёзилиб</a:t>
            </a:r>
            <a:r>
              <a:rPr lang="ru-RU" sz="1800" dirty="0">
                <a:effectLst/>
              </a:rPr>
              <a:t>, </a:t>
            </a:r>
            <a:r>
              <a:rPr lang="ru-RU" sz="1800" dirty="0" err="1">
                <a:effectLst/>
              </a:rPr>
              <a:t>бухгалтерияга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берилади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ва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асосий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воситани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ҳисобга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олиш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инвентар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карточкаларига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ёзиш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учун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асос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бўлиб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хизмат</a:t>
            </a:r>
            <a:r>
              <a:rPr lang="ru-RU" sz="1800" dirty="0">
                <a:effectLst/>
              </a:rPr>
              <a:t> </a:t>
            </a:r>
            <a:r>
              <a:rPr lang="ru-RU" sz="1800" dirty="0" err="1">
                <a:effectLst/>
              </a:rPr>
              <a:t>қилади</a:t>
            </a:r>
            <a:r>
              <a:rPr lang="ru-RU" sz="1800" dirty="0">
                <a:effectLst/>
              </a:rPr>
              <a:t>.</a:t>
            </a:r>
            <a:r>
              <a:rPr lang="ru-RU" sz="1800" b="1" dirty="0">
                <a:effectLst/>
              </a:rPr>
              <a:t/>
            </a:r>
            <a:br>
              <a:rPr lang="ru-RU" sz="1800" b="1" dirty="0">
                <a:effectLst/>
              </a:rPr>
            </a:br>
            <a:endParaRPr lang="ru-RU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484784"/>
            <a:ext cx="8712967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278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59" cy="6408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799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568951" cy="633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402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AutoShape 4" descr="Розовая тисненая бумага"/>
          <p:cNvSpPr>
            <a:spLocks noChangeArrowheads="1"/>
          </p:cNvSpPr>
          <p:nvPr/>
        </p:nvSpPr>
        <p:spPr bwMode="auto">
          <a:xfrm>
            <a:off x="250825" y="836712"/>
            <a:ext cx="1368425" cy="1512168"/>
          </a:xfrm>
          <a:prstGeom prst="rightArrow">
            <a:avLst>
              <a:gd name="adj1" fmla="val 72306"/>
              <a:gd name="adj2" fmla="val 31653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CCCC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r>
              <a:rPr lang="ru-RU" sz="1400" b="1" i="1" dirty="0" err="1">
                <a:solidFill>
                  <a:srgbClr val="000000"/>
                </a:solidFill>
              </a:rPr>
              <a:t>Асосий</a:t>
            </a:r>
            <a:endParaRPr lang="uz-Cyrl-UZ" sz="1400" b="1" i="1" dirty="0">
              <a:solidFill>
                <a:srgbClr val="000000"/>
              </a:solidFill>
            </a:endParaRPr>
          </a:p>
          <a:p>
            <a:pPr algn="ctr" eaLnBrk="0" hangingPunct="0"/>
            <a:r>
              <a:rPr lang="ru-RU" sz="1400" b="1" i="1" dirty="0">
                <a:solidFill>
                  <a:srgbClr val="000000"/>
                </a:solidFill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</a:rPr>
              <a:t>воситаларнинг</a:t>
            </a:r>
            <a:r>
              <a:rPr lang="ru-RU" sz="1400" b="1" i="1" dirty="0">
                <a:solidFill>
                  <a:srgbClr val="000000"/>
                </a:solidFill>
              </a:rPr>
              <a:t> </a:t>
            </a:r>
            <a:endParaRPr lang="uz-Cyrl-UZ" sz="1400" b="1" i="1" dirty="0">
              <a:solidFill>
                <a:srgbClr val="000000"/>
              </a:solidFill>
            </a:endParaRPr>
          </a:p>
          <a:p>
            <a:pPr algn="ctr" eaLnBrk="0" hangingPunct="0"/>
            <a:r>
              <a:rPr lang="ru-RU" sz="1400" b="1" i="1" dirty="0" err="1">
                <a:solidFill>
                  <a:srgbClr val="000000"/>
                </a:solidFill>
              </a:rPr>
              <a:t>эскириши</a:t>
            </a:r>
            <a:r>
              <a:rPr lang="ru-RU" sz="1400" dirty="0"/>
              <a:t> </a:t>
            </a:r>
          </a:p>
        </p:txBody>
      </p:sp>
      <p:sp>
        <p:nvSpPr>
          <p:cNvPr id="66565" name="AutoShape 5" descr="Белый мрамор"/>
          <p:cNvSpPr>
            <a:spLocks noChangeArrowheads="1"/>
          </p:cNvSpPr>
          <p:nvPr/>
        </p:nvSpPr>
        <p:spPr bwMode="auto">
          <a:xfrm>
            <a:off x="1619250" y="548680"/>
            <a:ext cx="7299325" cy="2016224"/>
          </a:xfrm>
          <a:prstGeom prst="roundRect">
            <a:avLst>
              <a:gd name="adj" fmla="val 16667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r>
              <a:rPr lang="ru-RU" sz="2000" b="1" dirty="0" err="1">
                <a:solidFill>
                  <a:schemeClr val="bg1"/>
                </a:solidFill>
              </a:rPr>
              <a:t>бу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асосий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восита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объектларини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ўзларининг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дастлабки</a:t>
            </a:r>
            <a:endParaRPr lang="uz-Cyrl-UZ" sz="2000" b="1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имкониятларини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йўқотганликларини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характерловчи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endParaRPr lang="uz-Cyrl-UZ" sz="2000" b="1" dirty="0">
              <a:solidFill>
                <a:schemeClr val="bg1"/>
              </a:solidFill>
            </a:endParaRPr>
          </a:p>
          <a:p>
            <a:r>
              <a:rPr lang="ru-RU" sz="2000" b="1" dirty="0" err="1">
                <a:solidFill>
                  <a:schemeClr val="bg1"/>
                </a:solidFill>
              </a:rPr>
              <a:t>жараёндир</a:t>
            </a:r>
            <a:r>
              <a:rPr lang="ru-RU" sz="2000" b="1" dirty="0">
                <a:solidFill>
                  <a:schemeClr val="bg1"/>
                </a:solidFill>
              </a:rPr>
              <a:t> (физик </a:t>
            </a:r>
            <a:r>
              <a:rPr lang="ru-RU" sz="2000" b="1" dirty="0" err="1">
                <a:solidFill>
                  <a:schemeClr val="bg1"/>
                </a:solidFill>
              </a:rPr>
              <a:t>ва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маънавий</a:t>
            </a:r>
            <a:r>
              <a:rPr lang="ru-RU" sz="2000" b="1" dirty="0">
                <a:solidFill>
                  <a:schemeClr val="bg1"/>
                </a:solidFill>
              </a:rPr>
              <a:t>).</a:t>
            </a:r>
          </a:p>
        </p:txBody>
      </p:sp>
      <p:sp>
        <p:nvSpPr>
          <p:cNvPr id="66566" name="AutoShape 6" descr="Розовая тисненая бумага"/>
          <p:cNvSpPr>
            <a:spLocks noChangeArrowheads="1"/>
          </p:cNvSpPr>
          <p:nvPr/>
        </p:nvSpPr>
        <p:spPr bwMode="auto">
          <a:xfrm>
            <a:off x="250825" y="3789784"/>
            <a:ext cx="1296839" cy="1295400"/>
          </a:xfrm>
          <a:prstGeom prst="rightArrow">
            <a:avLst>
              <a:gd name="adj1" fmla="val 72306"/>
              <a:gd name="adj2" fmla="val 31653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CCCC"/>
            </a:extrusionClr>
          </a:sp3d>
        </p:spPr>
        <p:txBody>
          <a:bodyPr wrap="none" anchor="ctr">
            <a:flatTx/>
          </a:bodyPr>
          <a:lstStyle/>
          <a:p>
            <a:pPr eaLnBrk="0" hangingPunct="0"/>
            <a:r>
              <a:rPr lang="ru-RU" sz="2000" b="1" i="1" dirty="0" err="1">
                <a:solidFill>
                  <a:srgbClr val="000000"/>
                </a:solidFill>
              </a:rPr>
              <a:t>Эскириш</a:t>
            </a:r>
            <a:endParaRPr lang="uz-Cyrl-UZ" sz="2000" b="1" i="1" dirty="0">
              <a:solidFill>
                <a:srgbClr val="000000"/>
              </a:solidFill>
            </a:endParaRPr>
          </a:p>
          <a:p>
            <a:pPr eaLnBrk="0" hangingPunct="0"/>
            <a:r>
              <a:rPr lang="ru-RU" sz="2000" b="1" i="1" dirty="0" err="1">
                <a:solidFill>
                  <a:srgbClr val="000000"/>
                </a:solidFill>
              </a:rPr>
              <a:t>нормаси</a:t>
            </a:r>
            <a:r>
              <a:rPr lang="ru-RU" dirty="0"/>
              <a:t> </a:t>
            </a:r>
          </a:p>
        </p:txBody>
      </p:sp>
      <p:sp>
        <p:nvSpPr>
          <p:cNvPr id="66568" name="AutoShape 8" descr="Белый мрамор"/>
          <p:cNvSpPr>
            <a:spLocks noChangeArrowheads="1"/>
          </p:cNvSpPr>
          <p:nvPr/>
        </p:nvSpPr>
        <p:spPr bwMode="auto">
          <a:xfrm>
            <a:off x="1655067" y="3501058"/>
            <a:ext cx="7237413" cy="2160190"/>
          </a:xfrm>
          <a:prstGeom prst="roundRect">
            <a:avLst>
              <a:gd name="adj" fmla="val 16667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pPr eaLnBrk="0" hangingPunct="0"/>
            <a:r>
              <a:rPr lang="ru-RU" sz="22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бу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асосий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воситаларнинг</a:t>
            </a:r>
            <a:r>
              <a:rPr lang="ru-RU" sz="2000" b="1" dirty="0">
                <a:solidFill>
                  <a:schemeClr val="bg1"/>
                </a:solidFill>
              </a:rPr>
              <a:t>  </a:t>
            </a:r>
            <a:r>
              <a:rPr lang="ru-RU" sz="2000" b="1" dirty="0" err="1">
                <a:solidFill>
                  <a:schemeClr val="bg1"/>
                </a:solidFill>
              </a:rPr>
              <a:t>дастлабки</a:t>
            </a:r>
            <a:r>
              <a:rPr lang="ru-RU" sz="2000" b="1" dirty="0">
                <a:solidFill>
                  <a:schemeClr val="bg1"/>
                </a:solidFill>
              </a:rPr>
              <a:t> (</a:t>
            </a:r>
            <a:r>
              <a:rPr lang="ru-RU" sz="2000" b="1" dirty="0" err="1">
                <a:solidFill>
                  <a:schemeClr val="bg1"/>
                </a:solidFill>
              </a:rPr>
              <a:t>тиклаш</a:t>
            </a:r>
            <a:r>
              <a:rPr lang="ru-RU" sz="2000" b="1" dirty="0">
                <a:solidFill>
                  <a:schemeClr val="bg1"/>
                </a:solidFill>
              </a:rPr>
              <a:t>) </a:t>
            </a:r>
            <a:r>
              <a:rPr lang="ru-RU" sz="2000" b="1" dirty="0" err="1">
                <a:solidFill>
                  <a:schemeClr val="bg1"/>
                </a:solidFill>
              </a:rPr>
              <a:t>қийматига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endParaRPr lang="uz-Cyrl-UZ" sz="2000" b="1" dirty="0">
              <a:solidFill>
                <a:schemeClr val="bg1"/>
              </a:solidFill>
            </a:endParaRPr>
          </a:p>
          <a:p>
            <a:pPr eaLnBrk="0" hangingPunct="0"/>
            <a:r>
              <a:rPr lang="ru-RU" sz="2000" b="1" dirty="0" err="1">
                <a:solidFill>
                  <a:schemeClr val="bg1"/>
                </a:solidFill>
              </a:rPr>
              <a:t>фоиз</a:t>
            </a:r>
            <a:r>
              <a:rPr lang="ru-RU" sz="2000" b="1" dirty="0">
                <a:solidFill>
                  <a:schemeClr val="bg1"/>
                </a:solidFill>
              </a:rPr>
              <a:t>  </a:t>
            </a:r>
            <a:r>
              <a:rPr lang="ru-RU" sz="2000" b="1" dirty="0" err="1">
                <a:solidFill>
                  <a:schemeClr val="bg1"/>
                </a:solidFill>
              </a:rPr>
              <a:t>ҳисобида</a:t>
            </a:r>
            <a:r>
              <a:rPr lang="ru-RU" sz="2000" b="1" dirty="0">
                <a:solidFill>
                  <a:schemeClr val="bg1"/>
                </a:solidFill>
              </a:rPr>
              <a:t>  </a:t>
            </a:r>
            <a:r>
              <a:rPr lang="ru-RU" sz="2000" b="1" dirty="0" err="1">
                <a:solidFill>
                  <a:schemeClr val="bg1"/>
                </a:solidFill>
              </a:rPr>
              <a:t>ифодаланган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эскириш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миқдоридир</a:t>
            </a:r>
            <a:r>
              <a:rPr lang="ru-RU" sz="2000" b="1" dirty="0">
                <a:solidFill>
                  <a:srgbClr val="FF0000"/>
                </a:solidFill>
              </a:rPr>
              <a:t>.</a:t>
            </a:r>
            <a:r>
              <a:rPr lang="ru-RU" dirty="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2348880"/>
            <a:ext cx="1547563" cy="12961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73380585"/>
      </p:ext>
    </p:extLst>
  </p:cSld>
  <p:clrMapOvr>
    <a:masterClrMapping/>
  </p:clrMapOvr>
  <p:transition advTm="17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6656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6656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825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665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280"/>
                            </p:stCondLst>
                            <p:childTnLst>
                              <p:par>
                                <p:cTn id="2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6656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6656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80"/>
                            </p:stCondLst>
                            <p:childTnLst>
                              <p:par>
                                <p:cTn id="3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66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66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860"/>
                            </p:stCondLst>
                            <p:childTnLst>
                              <p:par>
                                <p:cTn id="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665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665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7095"/>
                            </p:stCondLst>
                            <p:childTnLst>
                              <p:par>
                                <p:cTn id="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665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665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8565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6656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6656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8865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66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66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9435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665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665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5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6656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6656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305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66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66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2675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66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66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 build="p" animBg="1" autoUpdateAnimBg="0"/>
      <p:bldP spid="66565" grpId="0" build="p" animBg="1" autoUpdateAnimBg="0"/>
      <p:bldP spid="66566" grpId="0" build="p" animBg="1" autoUpdateAnimBg="0"/>
      <p:bldP spid="66568" grpId="0" build="p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487148581"/>
              </p:ext>
            </p:extLst>
          </p:nvPr>
        </p:nvGraphicFramePr>
        <p:xfrm>
          <a:off x="0" y="116632"/>
          <a:ext cx="9144000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2016224" cy="2232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16633"/>
            <a:ext cx="2195736" cy="2304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653136"/>
            <a:ext cx="2016224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653136"/>
            <a:ext cx="1907704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5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500" dirty="0" err="1"/>
              <a:t>Асосий</a:t>
            </a:r>
            <a:r>
              <a:rPr lang="ru-RU" sz="2500" dirty="0"/>
              <a:t> </a:t>
            </a:r>
            <a:r>
              <a:rPr lang="ru-RU" sz="2500" dirty="0" err="1"/>
              <a:t>воситалар</a:t>
            </a:r>
            <a:r>
              <a:rPr lang="ru-RU" sz="2500" dirty="0"/>
              <a:t> </a:t>
            </a:r>
            <a:r>
              <a:rPr lang="ru-RU" sz="2500" dirty="0" err="1"/>
              <a:t>эскириш</a:t>
            </a:r>
            <a:r>
              <a:rPr lang="ru-RU" sz="2500" dirty="0"/>
              <a:t> </a:t>
            </a:r>
            <a:r>
              <a:rPr lang="ru-RU" sz="2500" dirty="0" err="1" smtClean="0"/>
              <a:t>суммаси</a:t>
            </a:r>
            <a:r>
              <a:rPr lang="ru-RU" sz="2500" dirty="0" smtClean="0"/>
              <a:t> </a:t>
            </a:r>
            <a:r>
              <a:rPr lang="uz-Cyrl-UZ" sz="2500" dirty="0" smtClean="0"/>
              <a:t>Ўз. Рес. Солиқ кодексининг </a:t>
            </a:r>
            <a:r>
              <a:rPr lang="uz-Cyrl-UZ" sz="2500" dirty="0" smtClean="0">
                <a:solidFill>
                  <a:srgbClr val="FF0000"/>
                </a:solidFill>
              </a:rPr>
              <a:t>306-моддасида</a:t>
            </a:r>
            <a:r>
              <a:rPr lang="uz-Cyrl-UZ" sz="2500" dirty="0" smtClean="0"/>
              <a:t> белгилаб қўйилган.</a:t>
            </a:r>
            <a:endParaRPr lang="ru-RU" sz="25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807913"/>
              </p:ext>
            </p:extLst>
          </p:nvPr>
        </p:nvGraphicFramePr>
        <p:xfrm>
          <a:off x="612775" y="1484782"/>
          <a:ext cx="8153399" cy="5112569"/>
        </p:xfrm>
        <a:graphic>
          <a:graphicData uri="http://schemas.openxmlformats.org/drawingml/2006/table">
            <a:tbl>
              <a:tblPr firstRow="1" firstCol="1" bandRow="1"/>
              <a:tblGrid>
                <a:gridCol w="1070648"/>
                <a:gridCol w="1070648"/>
                <a:gridCol w="4410217"/>
                <a:gridCol w="1601886"/>
              </a:tblGrid>
              <a:tr h="973822">
                <a:tc>
                  <a:txBody>
                    <a:bodyPr/>
                    <a:lstStyle/>
                    <a:p>
                      <a:pPr indent="-6350"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Гуруҳлар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тартиб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рақами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Кичик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гуруҳлар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тартиб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рақами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1270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Амортизация 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гуруҳларининг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 (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кичик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гуруҳларининг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) 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номи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Амортизациянинг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нормаси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,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фоизларда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456">
                <a:tc>
                  <a:txBody>
                    <a:bodyPr/>
                    <a:lstStyle/>
                    <a:p>
                      <a:pPr indent="-6350"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1270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Бинолар ва иншоотлар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effectLst/>
                        <a:latin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456"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127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Бинолар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456"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127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Иншоотлар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6911">
                <a:tc>
                  <a:txBody>
                    <a:bodyPr/>
                    <a:lstStyle/>
                    <a:p>
                      <a:pPr indent="-6350"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II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1270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Қувурлар, электр узатиш ва телекоммуникациялар линиялари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127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6911">
                <a:tc>
                  <a:txBody>
                    <a:bodyPr/>
                    <a:lstStyle/>
                    <a:p>
                      <a:pPr indent="-6350"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III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1270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Машиналар ва ускуналар (транспорт ускуналаридан ташқари)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456">
                <a:tc>
                  <a:txBody>
                    <a:bodyPr/>
                    <a:lstStyle/>
                    <a:p>
                      <a:pPr indent="-6350"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IV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1270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Транспорт ускуналари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effectLst/>
                        <a:latin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0367"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127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Ҳаво ва космик учиш аппаратлари ва улар билан боғлиқ ускуналар, кемалар ва қайиқлар, локомотивлар ва ҳаракатдаги таркиб (темир йўл таркиби)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0367"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1270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Автотранспорт </a:t>
                      </a: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воситалари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, автомобиль </a:t>
                      </a: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кузовлари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 (</a:t>
                      </a: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корпуслари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), </a:t>
                      </a: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тиркамалар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ва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 ярим </a:t>
                      </a: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тиркамалар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бошқа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 транспорт </a:t>
                      </a: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ускуналари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456">
                <a:tc>
                  <a:txBody>
                    <a:bodyPr/>
                    <a:lstStyle/>
                    <a:p>
                      <a:pPr indent="-6350"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V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1270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Компьютерлар ва периферия ускуналари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6911">
                <a:tc>
                  <a:txBody>
                    <a:bodyPr/>
                    <a:lstStyle/>
                    <a:p>
                      <a:pPr indent="-6350"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VI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1270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Бошқа гуруҳларга киритилмаган амортизация қилинадиган активлар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836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481" y="443157"/>
            <a:ext cx="6553023" cy="1833715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Бухгалтерия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ҳисоби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тўғрисидаги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қонун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ҳужжатларига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мувофиқ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солиқ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тўловчи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томонидан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ҳисобга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олинадиган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асосий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воситаларнинг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қуйидагиларига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амортизация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қилинмайди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16832"/>
            <a:ext cx="8640960" cy="489654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/>
              <a:t>1) ер </a:t>
            </a:r>
            <a:r>
              <a:rPr lang="ru-RU" dirty="0" err="1"/>
              <a:t>участкалари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табиатдан</a:t>
            </a:r>
            <a:r>
              <a:rPr lang="ru-RU" dirty="0"/>
              <a:t> </a:t>
            </a:r>
            <a:r>
              <a:rPr lang="ru-RU" dirty="0" err="1"/>
              <a:t>фойдаланишга</a:t>
            </a:r>
            <a:r>
              <a:rPr lang="ru-RU" dirty="0"/>
              <a:t> </a:t>
            </a:r>
            <a:r>
              <a:rPr lang="ru-RU" dirty="0" err="1"/>
              <a:t>доир</a:t>
            </a:r>
            <a:r>
              <a:rPr lang="ru-RU" dirty="0"/>
              <a:t> </a:t>
            </a:r>
            <a:r>
              <a:rPr lang="ru-RU" dirty="0" err="1"/>
              <a:t>бошқа</a:t>
            </a:r>
            <a:r>
              <a:rPr lang="ru-RU" dirty="0"/>
              <a:t> </a:t>
            </a:r>
            <a:r>
              <a:rPr lang="ru-RU" dirty="0" err="1"/>
              <a:t>объектлар</a:t>
            </a:r>
            <a:r>
              <a:rPr lang="ru-RU" dirty="0"/>
              <a:t> (</a:t>
            </a:r>
            <a:r>
              <a:rPr lang="ru-RU" dirty="0" err="1"/>
              <a:t>сув</a:t>
            </a:r>
            <a:r>
              <a:rPr lang="ru-RU" dirty="0"/>
              <a:t>, ер ости </a:t>
            </a:r>
            <a:r>
              <a:rPr lang="ru-RU" dirty="0" err="1"/>
              <a:t>бойликлари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бошқа</a:t>
            </a:r>
            <a:r>
              <a:rPr lang="ru-RU" dirty="0"/>
              <a:t> </a:t>
            </a:r>
            <a:r>
              <a:rPr lang="ru-RU" dirty="0" err="1"/>
              <a:t>табиий</a:t>
            </a:r>
            <a:r>
              <a:rPr lang="ru-RU" dirty="0"/>
              <a:t> </a:t>
            </a:r>
            <a:r>
              <a:rPr lang="ru-RU" dirty="0" err="1"/>
              <a:t>ресурслар</a:t>
            </a:r>
            <a:r>
              <a:rPr lang="ru-RU" dirty="0"/>
              <a:t>);</a:t>
            </a:r>
          </a:p>
          <a:p>
            <a:r>
              <a:rPr lang="ru-RU" dirty="0"/>
              <a:t>2) </a:t>
            </a:r>
            <a:r>
              <a:rPr lang="ru-RU" dirty="0" err="1"/>
              <a:t>маҳсулдор</a:t>
            </a:r>
            <a:r>
              <a:rPr lang="ru-RU" dirty="0"/>
              <a:t> </a:t>
            </a:r>
            <a:r>
              <a:rPr lang="ru-RU" dirty="0" err="1"/>
              <a:t>чорва</a:t>
            </a:r>
            <a:r>
              <a:rPr lang="ru-RU" dirty="0"/>
              <a:t> </a:t>
            </a:r>
            <a:r>
              <a:rPr lang="ru-RU" dirty="0" err="1"/>
              <a:t>моллари</a:t>
            </a:r>
            <a:r>
              <a:rPr lang="ru-RU" dirty="0"/>
              <a:t>;</a:t>
            </a:r>
          </a:p>
          <a:p>
            <a:r>
              <a:rPr lang="ru-RU" dirty="0"/>
              <a:t>3) </a:t>
            </a:r>
            <a:r>
              <a:rPr lang="ru-RU" dirty="0" err="1"/>
              <a:t>кутубхона</a:t>
            </a:r>
            <a:r>
              <a:rPr lang="ru-RU" dirty="0"/>
              <a:t> </a:t>
            </a:r>
            <a:r>
              <a:rPr lang="ru-RU" dirty="0" err="1"/>
              <a:t>фонди</a:t>
            </a:r>
            <a:r>
              <a:rPr lang="ru-RU" dirty="0"/>
              <a:t>;</a:t>
            </a:r>
          </a:p>
          <a:p>
            <a:r>
              <a:rPr lang="ru-RU" dirty="0"/>
              <a:t>4) музей </a:t>
            </a:r>
            <a:r>
              <a:rPr lang="ru-RU" dirty="0" err="1"/>
              <a:t>қимматликлари</a:t>
            </a:r>
            <a:r>
              <a:rPr lang="ru-RU" dirty="0"/>
              <a:t> (музей </a:t>
            </a:r>
            <a:r>
              <a:rPr lang="ru-RU" dirty="0" err="1"/>
              <a:t>ашёлари</a:t>
            </a:r>
            <a:r>
              <a:rPr lang="ru-RU" dirty="0" smtClean="0"/>
              <a:t>);</a:t>
            </a:r>
          </a:p>
          <a:p>
            <a:r>
              <a:rPr lang="ru-RU" dirty="0"/>
              <a:t>5) </a:t>
            </a:r>
            <a:r>
              <a:rPr lang="ru-RU" dirty="0" err="1"/>
              <a:t>қонун</a:t>
            </a:r>
            <a:r>
              <a:rPr lang="ru-RU" dirty="0"/>
              <a:t> </a:t>
            </a:r>
            <a:r>
              <a:rPr lang="ru-RU" dirty="0" err="1"/>
              <a:t>ҳужжатларида</a:t>
            </a:r>
            <a:r>
              <a:rPr lang="ru-RU" dirty="0"/>
              <a:t> </a:t>
            </a:r>
            <a:r>
              <a:rPr lang="ru-RU" dirty="0" err="1"/>
              <a:t>белгиланган</a:t>
            </a:r>
            <a:r>
              <a:rPr lang="ru-RU" dirty="0"/>
              <a:t> </a:t>
            </a:r>
            <a:r>
              <a:rPr lang="ru-RU" dirty="0" err="1"/>
              <a:t>тартибда</a:t>
            </a:r>
            <a:r>
              <a:rPr lang="ru-RU" dirty="0"/>
              <a:t> </a:t>
            </a:r>
            <a:r>
              <a:rPr lang="ru-RU" dirty="0" err="1"/>
              <a:t>консервациялашга</a:t>
            </a:r>
            <a:r>
              <a:rPr lang="ru-RU" dirty="0"/>
              <a:t> </a:t>
            </a:r>
            <a:r>
              <a:rPr lang="ru-RU" dirty="0" err="1"/>
              <a:t>ўтказилган</a:t>
            </a:r>
            <a:r>
              <a:rPr lang="ru-RU" dirty="0"/>
              <a:t> </a:t>
            </a:r>
            <a:r>
              <a:rPr lang="ru-RU" dirty="0" err="1"/>
              <a:t>асосий</a:t>
            </a:r>
            <a:r>
              <a:rPr lang="ru-RU" dirty="0"/>
              <a:t> </a:t>
            </a:r>
            <a:r>
              <a:rPr lang="ru-RU" dirty="0" err="1"/>
              <a:t>воситалар</a:t>
            </a:r>
            <a:r>
              <a:rPr lang="ru-RU" dirty="0"/>
              <a:t>;</a:t>
            </a:r>
          </a:p>
          <a:p>
            <a:r>
              <a:rPr lang="ru-RU" dirty="0"/>
              <a:t>6) архитектура </a:t>
            </a:r>
            <a:r>
              <a:rPr lang="ru-RU" dirty="0" err="1"/>
              <a:t>ёдгорликлари</a:t>
            </a:r>
            <a:r>
              <a:rPr lang="ru-RU" dirty="0"/>
              <a:t>;</a:t>
            </a:r>
          </a:p>
          <a:p>
            <a:r>
              <a:rPr lang="ru-RU" dirty="0"/>
              <a:t>7) </a:t>
            </a:r>
            <a:r>
              <a:rPr lang="ru-RU" dirty="0" err="1"/>
              <a:t>умумий</a:t>
            </a:r>
            <a:r>
              <a:rPr lang="ru-RU" dirty="0"/>
              <a:t> </a:t>
            </a:r>
            <a:r>
              <a:rPr lang="ru-RU" dirty="0" err="1"/>
              <a:t>фойдаланишдаги</a:t>
            </a:r>
            <a:r>
              <a:rPr lang="ru-RU" dirty="0"/>
              <a:t> автомобиль </a:t>
            </a:r>
            <a:r>
              <a:rPr lang="ru-RU" dirty="0" err="1"/>
              <a:t>йўллари</a:t>
            </a:r>
            <a:r>
              <a:rPr lang="ru-RU" dirty="0"/>
              <a:t>, </a:t>
            </a:r>
            <a:r>
              <a:rPr lang="ru-RU" dirty="0" err="1"/>
              <a:t>йўлаклар</a:t>
            </a:r>
            <a:r>
              <a:rPr lang="ru-RU" dirty="0"/>
              <a:t>, </a:t>
            </a:r>
            <a:r>
              <a:rPr lang="ru-RU" dirty="0" err="1"/>
              <a:t>сайилгоҳлар</a:t>
            </a:r>
            <a:r>
              <a:rPr lang="ru-RU" dirty="0"/>
              <a:t>, </a:t>
            </a:r>
            <a:r>
              <a:rPr lang="ru-RU" dirty="0" err="1"/>
              <a:t>хиёбонлар</a:t>
            </a:r>
            <a:r>
              <a:rPr lang="ru-RU" dirty="0"/>
              <a:t>, </a:t>
            </a:r>
            <a:r>
              <a:rPr lang="ru-RU" dirty="0" err="1"/>
              <a:t>маҳаллий</a:t>
            </a:r>
            <a:r>
              <a:rPr lang="ru-RU" dirty="0"/>
              <a:t> </a:t>
            </a:r>
            <a:r>
              <a:rPr lang="ru-RU" dirty="0" err="1"/>
              <a:t>давлат</a:t>
            </a:r>
            <a:r>
              <a:rPr lang="ru-RU" dirty="0"/>
              <a:t> </a:t>
            </a:r>
            <a:r>
              <a:rPr lang="ru-RU" dirty="0" err="1"/>
              <a:t>ҳокимияти</a:t>
            </a:r>
            <a:r>
              <a:rPr lang="ru-RU" dirty="0"/>
              <a:t> </a:t>
            </a:r>
            <a:r>
              <a:rPr lang="ru-RU" dirty="0" err="1"/>
              <a:t>органлари</a:t>
            </a:r>
            <a:r>
              <a:rPr lang="ru-RU" dirty="0"/>
              <a:t> </a:t>
            </a:r>
            <a:r>
              <a:rPr lang="ru-RU" dirty="0" err="1"/>
              <a:t>тасарруфида</a:t>
            </a:r>
            <a:r>
              <a:rPr lang="ru-RU" dirty="0"/>
              <a:t> </a:t>
            </a:r>
            <a:r>
              <a:rPr lang="ru-RU" dirty="0" err="1"/>
              <a:t>бўлган</a:t>
            </a:r>
            <a:r>
              <a:rPr lang="ru-RU" dirty="0"/>
              <a:t> </a:t>
            </a:r>
            <a:r>
              <a:rPr lang="ru-RU" dirty="0" err="1"/>
              <a:t>ободонлаштириш</a:t>
            </a:r>
            <a:r>
              <a:rPr lang="ru-RU" dirty="0"/>
              <a:t> </a:t>
            </a:r>
            <a:r>
              <a:rPr lang="ru-RU" dirty="0" err="1"/>
              <a:t>иншоотлари</a:t>
            </a:r>
            <a:r>
              <a:rPr lang="ru-RU" dirty="0"/>
              <a:t>;</a:t>
            </a:r>
          </a:p>
          <a:p>
            <a:r>
              <a:rPr lang="ru-RU" dirty="0"/>
              <a:t>8) </a:t>
            </a:r>
            <a:r>
              <a:rPr lang="ru-RU" dirty="0" err="1"/>
              <a:t>қиймати</a:t>
            </a:r>
            <a:r>
              <a:rPr lang="ru-RU" dirty="0"/>
              <a:t> </a:t>
            </a:r>
            <a:r>
              <a:rPr lang="ru-RU" dirty="0" err="1"/>
              <a:t>илгари</a:t>
            </a:r>
            <a:r>
              <a:rPr lang="ru-RU" dirty="0"/>
              <a:t> </a:t>
            </a:r>
            <a:r>
              <a:rPr lang="ru-RU" dirty="0" err="1"/>
              <a:t>тўлиқ</a:t>
            </a:r>
            <a:r>
              <a:rPr lang="ru-RU" dirty="0"/>
              <a:t> </a:t>
            </a:r>
            <a:r>
              <a:rPr lang="ru-RU" dirty="0" err="1"/>
              <a:t>чегирилган</a:t>
            </a:r>
            <a:r>
              <a:rPr lang="ru-RU" dirty="0"/>
              <a:t> мол-</a:t>
            </a:r>
            <a:r>
              <a:rPr lang="ru-RU" dirty="0" err="1"/>
              <a:t>мулк</a:t>
            </a:r>
            <a:r>
              <a:rPr lang="ru-RU" dirty="0"/>
              <a:t>;</a:t>
            </a:r>
          </a:p>
          <a:p>
            <a:r>
              <a:rPr lang="ru-RU" dirty="0"/>
              <a:t>9) </a:t>
            </a:r>
            <a:r>
              <a:rPr lang="ru-RU" dirty="0" err="1"/>
              <a:t>асосий</a:t>
            </a:r>
            <a:r>
              <a:rPr lang="ru-RU" dirty="0"/>
              <a:t> </a:t>
            </a:r>
            <a:r>
              <a:rPr lang="ru-RU" dirty="0" err="1"/>
              <a:t>воситалар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номоддий</a:t>
            </a:r>
            <a:r>
              <a:rPr lang="ru-RU" dirty="0"/>
              <a:t> </a:t>
            </a:r>
            <a:r>
              <a:rPr lang="ru-RU" dirty="0" err="1"/>
              <a:t>активлар</a:t>
            </a:r>
            <a:r>
              <a:rPr lang="ru-RU" dirty="0"/>
              <a:t> </a:t>
            </a:r>
            <a:r>
              <a:rPr lang="ru-RU" dirty="0" err="1"/>
              <a:t>таркибига</a:t>
            </a:r>
            <a:r>
              <a:rPr lang="ru-RU" dirty="0"/>
              <a:t> </a:t>
            </a:r>
            <a:r>
              <a:rPr lang="ru-RU" dirty="0" err="1" smtClean="0"/>
              <a:t>ўтказилмаган</a:t>
            </a:r>
            <a:r>
              <a:rPr lang="ru-RU" dirty="0" smtClean="0"/>
              <a:t> капитал </a:t>
            </a:r>
            <a:r>
              <a:rPr lang="ru-RU" dirty="0" err="1"/>
              <a:t>қўйилмалар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5816" cy="1916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686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292779"/>
              </p:ext>
            </p:extLst>
          </p:nvPr>
        </p:nvGraphicFramePr>
        <p:xfrm>
          <a:off x="0" y="1052736"/>
          <a:ext cx="9143999" cy="580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23528" y="188640"/>
            <a:ext cx="8640960" cy="646331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Асосий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воситалар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обектларини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ишчи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ҳолатда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ушлаб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туриш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уларни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тамирлаш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йўли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амалга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оширилиши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мумкин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140968"/>
            <a:ext cx="3240360" cy="1584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9183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8712968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116632"/>
            <a:ext cx="7416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АВ-3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шакли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Асосий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воситаларни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ҳисобдан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чиқариш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далолатномаси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90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5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58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8" y="116632"/>
            <a:ext cx="8964488" cy="2065338"/>
          </a:xfrm>
          <a:solidFill>
            <a:schemeClr val="accent1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pPr algn="ctr" eaLnBrk="1" hangingPunct="1"/>
            <a:r>
              <a:rPr lang="uz-Cyrl-UZ" sz="2400" b="1" dirty="0" smtClean="0">
                <a:solidFill>
                  <a:schemeClr val="tx1"/>
                </a:solidFill>
                <a:latin typeface="Times New Roman" pitchFamily="18" charset="0"/>
              </a:rPr>
              <a:t>Асосий воситалар балансдан</a:t>
            </a:r>
            <a:r>
              <a:rPr lang="uz-Cyrl-UZ" sz="40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uz-Cyrl-UZ" sz="2400" b="1" dirty="0" smtClean="0">
                <a:solidFill>
                  <a:schemeClr val="tx1"/>
                </a:solidFill>
                <a:latin typeface="Times New Roman" pitchFamily="18" charset="0"/>
              </a:rPr>
              <a:t>Адлия вазирлиги томонидан  2004 йил 29 августда 1401-сон билан давлат рўйхатидан ўтказилган «Асосий воситаларни  баланс ҳисобдан чиқариш тартиби тўғрисида» Низом асосида чиқарилади.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</a:rPr>
              <a:t>Мазкур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</a:rPr>
              <a:t> низом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</a:rPr>
              <a:t>бўйича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</a:rPr>
              <a:t>асосий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</a:rPr>
              <a:t>воситалар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</a:rPr>
              <a:t>балансдан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</a:rPr>
              <a:t>чиқарилади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</a:rPr>
              <a:t>.</a:t>
            </a:r>
            <a:r>
              <a:rPr lang="ru-RU" sz="4000" dirty="0" smtClean="0">
                <a:latin typeface="Times New Roman" pitchFamily="18" charset="0"/>
              </a:rPr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2204864"/>
            <a:ext cx="7874645" cy="4320480"/>
          </a:xfrm>
          <a:solidFill>
            <a:schemeClr val="accent6">
              <a:lumMod val="75000"/>
            </a:schemeClr>
          </a:solidFill>
          <a:ln w="38100">
            <a:solidFill>
              <a:schemeClr val="bg2">
                <a:lumMod val="75000"/>
              </a:schemeClr>
            </a:solidFill>
            <a:prstDash val="solid"/>
          </a:ln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а)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тугатиш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б)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сотиш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в)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айирбошлаш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;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г)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бепул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 (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текинга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)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бериш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д) устав </a:t>
            </a:r>
            <a:r>
              <a:rPr lang="uz-Cyrl-UZ" sz="2400" dirty="0" smtClean="0">
                <a:solidFill>
                  <a:schemeClr val="bg1"/>
                </a:solidFill>
                <a:latin typeface="Times New Roman" pitchFamily="18" charset="0"/>
              </a:rPr>
              <a:t>сармоясига муассис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улуши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uz-Cyrl-UZ" sz="2400" dirty="0" smtClean="0">
                <a:solidFill>
                  <a:schemeClr val="bg1"/>
                </a:solidFill>
                <a:latin typeface="Times New Roman" pitchFamily="18" charset="0"/>
              </a:rPr>
              <a:t>сифатида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бериш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е)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узоқ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муддатли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ижара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uz-Cyrl-UZ" sz="2400" dirty="0" smtClean="0">
                <a:solidFill>
                  <a:schemeClr val="bg1"/>
                </a:solidFill>
                <a:latin typeface="Times New Roman" pitchFamily="18" charset="0"/>
              </a:rPr>
              <a:t>(лизинг)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шартномаси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uz-Cyrl-UZ" sz="2400" dirty="0" smtClean="0">
                <a:solidFill>
                  <a:schemeClr val="bg1"/>
                </a:solidFill>
                <a:latin typeface="Times New Roman" pitchFamily="18" charset="0"/>
              </a:rPr>
              <a:t>б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ўйича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uz-Cyrl-UZ" sz="2400" dirty="0" smtClean="0">
                <a:solidFill>
                  <a:schemeClr val="bg1"/>
                </a:solidFill>
                <a:latin typeface="Times New Roman" pitchFamily="18" charset="0"/>
              </a:rPr>
              <a:t>            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бериш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ж)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камомад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ёки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uz-Cyrl-UZ" sz="2400" dirty="0" smtClean="0">
                <a:solidFill>
                  <a:schemeClr val="bg1"/>
                </a:solidFill>
                <a:latin typeface="Times New Roman" pitchFamily="18" charset="0"/>
              </a:rPr>
              <a:t>йўқотишнинг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аниқланиши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;</a:t>
            </a:r>
            <a:endParaRPr lang="uz-Cyrl-UZ" sz="24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uz-Cyrl-UZ" sz="2400" dirty="0" smtClean="0">
                <a:solidFill>
                  <a:schemeClr val="bg1"/>
                </a:solidFill>
                <a:latin typeface="Times New Roman" pitchFamily="18" charset="0"/>
              </a:rPr>
              <a:t>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)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иштирокчи</a:t>
            </a:r>
            <a:r>
              <a:rPr lang="uz-Cyrl-UZ" sz="2400" dirty="0" smtClean="0">
                <a:solidFill>
                  <a:schemeClr val="bg1"/>
                </a:solidFill>
                <a:latin typeface="Times New Roman" pitchFamily="18" charset="0"/>
              </a:rPr>
              <a:t>лар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</a:rPr>
              <a:t>таркибидан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uz-Cyrl-UZ" sz="2400" dirty="0" smtClean="0">
                <a:solidFill>
                  <a:schemeClr val="bg1"/>
                </a:solidFill>
                <a:latin typeface="Times New Roman" pitchFamily="18" charset="0"/>
              </a:rPr>
              <a:t>иштирокчининг чиқиб кетиши;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2132856"/>
            <a:ext cx="4104456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222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792" y="274638"/>
            <a:ext cx="7467600" cy="1143000"/>
          </a:xfrm>
        </p:spPr>
        <p:txBody>
          <a:bodyPr>
            <a:normAutofit/>
          </a:bodyPr>
          <a:lstStyle/>
          <a:p>
            <a:r>
              <a:rPr lang="ru-RU" sz="2800" dirty="0" err="1">
                <a:solidFill>
                  <a:srgbClr val="FFFF00"/>
                </a:solidFill>
                <a:latin typeface="Times New Roman" pitchFamily="18" charset="0"/>
              </a:rPr>
              <a:t>Асосий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itchFamily="18" charset="0"/>
              </a:rPr>
              <a:t>воситалар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itchFamily="18" charset="0"/>
              </a:rPr>
              <a:t>балансдан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itchFamily="18" charset="0"/>
              </a:rPr>
              <a:t>тугатиш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itchFamily="18" charset="0"/>
              </a:rPr>
              <a:t>сабабли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itchFamily="18" charset="0"/>
              </a:rPr>
              <a:t>қуйидаги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itchFamily="18" charset="0"/>
              </a:rPr>
              <a:t>холларда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itchFamily="18" charset="0"/>
              </a:rPr>
              <a:t>чиқарилади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</a:rPr>
              <a:t>: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28800"/>
            <a:ext cx="7467600" cy="45259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ru-RU" dirty="0" err="1">
                <a:latin typeface="Times New Roman" pitchFamily="18" charset="0"/>
              </a:rPr>
              <a:t>ўрнатилган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хизмат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қилиш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мудддати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тугаши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</a:rPr>
              <a:t>билан</a:t>
            </a:r>
            <a:r>
              <a:rPr lang="ru-RU" dirty="0" smtClean="0">
                <a:latin typeface="Times New Roman" pitchFamily="18" charset="0"/>
              </a:rPr>
              <a:t>;</a:t>
            </a:r>
            <a:endParaRPr lang="ru-RU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dirty="0" err="1">
                <a:latin typeface="Times New Roman" pitchFamily="18" charset="0"/>
              </a:rPr>
              <a:t>жисмонй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эскириши</a:t>
            </a:r>
            <a:r>
              <a:rPr lang="ru-RU" dirty="0">
                <a:latin typeface="Times New Roman" pitchFamily="18" charset="0"/>
              </a:rPr>
              <a:t>, авария, </a:t>
            </a:r>
            <a:r>
              <a:rPr lang="ru-RU" dirty="0" err="1">
                <a:latin typeface="Times New Roman" pitchFamily="18" charset="0"/>
              </a:rPr>
              <a:t>табий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офат</a:t>
            </a:r>
            <a:r>
              <a:rPr lang="ru-RU" dirty="0">
                <a:latin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</a:rPr>
              <a:t>нормал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холатда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ишлатишни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бузулиши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сабабли</a:t>
            </a:r>
            <a:r>
              <a:rPr lang="ru-RU" dirty="0">
                <a:latin typeface="Times New Roman" pitchFamily="18" charset="0"/>
              </a:rPr>
              <a:t>; </a:t>
            </a:r>
          </a:p>
          <a:p>
            <a:pPr>
              <a:lnSpc>
                <a:spcPct val="90000"/>
              </a:lnSpc>
              <a:defRPr/>
            </a:pPr>
            <a:r>
              <a:rPr lang="ru-RU" dirty="0" err="1">
                <a:latin typeface="Times New Roman" pitchFamily="18" charset="0"/>
              </a:rPr>
              <a:t>маънавий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эскириши</a:t>
            </a:r>
            <a:endParaRPr lang="ru-RU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dirty="0" err="1">
                <a:latin typeface="Times New Roman" pitchFamily="18" charset="0"/>
              </a:rPr>
              <a:t>ташкилотни</a:t>
            </a:r>
            <a:r>
              <a:rPr lang="ru-RU" dirty="0">
                <a:latin typeface="Times New Roman" pitchFamily="18" charset="0"/>
              </a:rPr>
              <a:t> техник </a:t>
            </a:r>
            <a:r>
              <a:rPr lang="ru-RU" dirty="0" err="1">
                <a:latin typeface="Times New Roman" pitchFamily="18" charset="0"/>
              </a:rPr>
              <a:t>жиҳозлаш</a:t>
            </a:r>
            <a:r>
              <a:rPr lang="ru-RU" dirty="0">
                <a:latin typeface="Times New Roman" pitchFamily="18" charset="0"/>
              </a:rPr>
              <a:t>, реконструкция </a:t>
            </a:r>
            <a:r>
              <a:rPr lang="ru-RU" dirty="0" err="1">
                <a:latin typeface="Times New Roman" pitchFamily="18" charset="0"/>
              </a:rPr>
              <a:t>қилиш</a:t>
            </a:r>
            <a:r>
              <a:rPr lang="ru-RU" dirty="0">
                <a:latin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</a:rPr>
              <a:t>кенгайтириш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ва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қурилиш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билан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боғлик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чиқиб</a:t>
            </a:r>
            <a:r>
              <a:rPr lang="ru-RU" dirty="0">
                <a:latin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</a:rPr>
              <a:t>кетиши</a:t>
            </a:r>
            <a:r>
              <a:rPr lang="ru-RU" dirty="0">
                <a:latin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73016"/>
            <a:ext cx="2952328" cy="120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37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117886"/>
              </p:ext>
            </p:extLst>
          </p:nvPr>
        </p:nvGraphicFramePr>
        <p:xfrm>
          <a:off x="323529" y="260648"/>
          <a:ext cx="8568952" cy="10081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7990"/>
                <a:gridCol w="3509648"/>
                <a:gridCol w="1705657"/>
                <a:gridCol w="1705657"/>
              </a:tblGrid>
              <a:tr h="336037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05" marR="56805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Муомалалар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мазмуни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05" marR="56805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Бухгалтерия </a:t>
                      </a:r>
                      <a:r>
                        <a:rPr lang="ru-RU" sz="1600" dirty="0" err="1">
                          <a:effectLst/>
                        </a:rPr>
                        <a:t>проводкаси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05" marR="568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60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Счёт дебети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05" marR="568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Счёт кредити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05" marR="56805" marT="0" marB="0"/>
                </a:tc>
              </a:tr>
              <a:tr h="336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05" marR="568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Асосий воситалар </a:t>
                      </a:r>
                      <a:r>
                        <a:rPr lang="uz-Cyrl-UZ" sz="1600">
                          <a:effectLst/>
                        </a:rPr>
                        <a:t>ч</a:t>
                      </a:r>
                      <a:r>
                        <a:rPr lang="ru-RU" sz="1600">
                          <a:effectLst/>
                        </a:rPr>
                        <a:t>и</a:t>
                      </a:r>
                      <a:r>
                        <a:rPr lang="uz-Cyrl-UZ" sz="1600">
                          <a:effectLst/>
                        </a:rPr>
                        <a:t>қ</a:t>
                      </a:r>
                      <a:r>
                        <a:rPr lang="ru-RU" sz="1600">
                          <a:effectLst/>
                        </a:rPr>
                        <a:t>ими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05" marR="568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05" marR="568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05" marR="56805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857369"/>
              </p:ext>
            </p:extLst>
          </p:nvPr>
        </p:nvGraphicFramePr>
        <p:xfrm>
          <a:off x="323528" y="1340768"/>
          <a:ext cx="8568951" cy="51845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7919"/>
                <a:gridCol w="4173266"/>
                <a:gridCol w="1959597"/>
                <a:gridCol w="2028169"/>
              </a:tblGrid>
              <a:tr h="912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z-Cyrl-UZ" sz="1800" dirty="0">
                          <a:effectLst/>
                        </a:rPr>
                        <a:t>Асосий ишлаб чиқаришда фойдаланилаётган асосий воситаларга эскириш ҳисоблаш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z-Cyrl-UZ" sz="1600">
                          <a:effectLst/>
                        </a:rPr>
                        <a:t>2010</a:t>
                      </a:r>
                      <a:endParaRPr lang="ru-RU" sz="16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z-Cyrl-UZ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z-Cyrl-UZ" sz="1600">
                          <a:effectLst/>
                        </a:rPr>
                        <a:t>0211-0299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</a:tr>
              <a:tr h="15207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Асосий воситаларни кайтаришсиз берилиши </a:t>
                      </a:r>
                      <a:r>
                        <a:rPr lang="uz-Cyrl-UZ" sz="1800">
                          <a:effectLst/>
                        </a:rPr>
                        <a:t>натижасида уларга ҳақиқатда ҳисобланган эскиришни ҳисобдан чиқариш</a:t>
                      </a:r>
                      <a:endParaRPr lang="ru-RU" sz="16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r>
                        <a:rPr lang="uz-Cyrl-UZ" sz="1600">
                          <a:effectLst/>
                        </a:rPr>
                        <a:t>0211-0290</a:t>
                      </a:r>
                      <a:endParaRPr lang="ru-RU" sz="16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r>
                        <a:rPr lang="uz-Cyrl-UZ" sz="1600">
                          <a:effectLst/>
                        </a:rPr>
                        <a:t>9210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</a:tr>
              <a:tr h="9264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z-Cyrl-UZ" sz="1800">
                          <a:effectLst/>
                        </a:rPr>
                        <a:t>Умум ишлаб чиқариш мақсадида фойдаланилаётган а</a:t>
                      </a:r>
                      <a:r>
                        <a:rPr lang="ru-RU" sz="1800">
                          <a:effectLst/>
                        </a:rPr>
                        <a:t>сосий воситалар</a:t>
                      </a:r>
                      <a:r>
                        <a:rPr lang="uz-Cyrl-UZ" sz="1800">
                          <a:effectLst/>
                        </a:rPr>
                        <a:t>га эскириш ҳисоблаш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r>
                        <a:rPr lang="uz-Cyrl-UZ" sz="1600">
                          <a:effectLst/>
                        </a:rPr>
                        <a:t>2510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r>
                        <a:rPr lang="uz-Cyrl-UZ" sz="1600">
                          <a:effectLst/>
                        </a:rPr>
                        <a:t>0211-0299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</a:tr>
              <a:tr h="18249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z-Cyrl-UZ" sz="1800">
                          <a:effectLst/>
                        </a:rPr>
                        <a:t>Молиявий ижара шартномасининг муддати тугагандан кейин ижарага берувчига қайтариладиган асосий воситаларнинг эскиришини ҳисобдан чиқариш</a:t>
                      </a:r>
                      <a:endParaRPr lang="ru-RU" sz="16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z-Cyrl-UZ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uz-Cyrl-UZ" sz="1600" dirty="0">
                          <a:effectLst/>
                        </a:rPr>
                        <a:t>0299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uz-Cyrl-UZ" sz="1600" dirty="0">
                          <a:effectLst/>
                        </a:rPr>
                        <a:t>0310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40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1562434"/>
              </p:ext>
            </p:extLst>
          </p:nvPr>
        </p:nvGraphicFramePr>
        <p:xfrm>
          <a:off x="4175075" y="548680"/>
          <a:ext cx="4645397" cy="864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8946"/>
                <a:gridCol w="1670486"/>
                <a:gridCol w="162560"/>
                <a:gridCol w="683405"/>
              </a:tblGrid>
              <a:tr h="1728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УТВЕРЖДАЮ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28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728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(Ф.И.О. руководителя)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(подпись)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728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728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"___" ___________ 20__ г.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242013" y="44624"/>
            <a:ext cx="2794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Типовая форма № ОС-4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1772816"/>
            <a:ext cx="835292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/>
              <a:t>АКТ №________</a:t>
            </a:r>
            <a:endParaRPr lang="ru-RU" sz="1100" dirty="0"/>
          </a:p>
          <a:p>
            <a:pPr algn="ctr"/>
            <a:r>
              <a:rPr lang="ru-RU" sz="1100" b="1" dirty="0"/>
              <a:t>о ликвидации основных </a:t>
            </a:r>
            <a:r>
              <a:rPr lang="ru-RU" sz="1100" b="1" dirty="0" smtClean="0"/>
              <a:t>средств</a:t>
            </a:r>
            <a:endParaRPr lang="ru-RU" sz="1100" dirty="0" smtClean="0"/>
          </a:p>
          <a:p>
            <a:pPr algn="ctr"/>
            <a:r>
              <a:rPr lang="ru-RU" sz="1100" dirty="0" smtClean="0"/>
              <a:t> Предприятие, организация _____________________________________</a:t>
            </a:r>
            <a:endParaRPr lang="ru-RU" sz="1100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913717"/>
              </p:ext>
            </p:extLst>
          </p:nvPr>
        </p:nvGraphicFramePr>
        <p:xfrm>
          <a:off x="467544" y="2564904"/>
          <a:ext cx="8003233" cy="5554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34989"/>
                <a:gridCol w="1200721"/>
                <a:gridCol w="1199779"/>
                <a:gridCol w="2667744"/>
              </a:tblGrid>
              <a:tr h="3703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Структурное подразделение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Дата составления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Код вида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 операции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Код лица, ответственного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 за сохранность основных средств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</a:tr>
              <a:tr h="1851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656953"/>
              </p:ext>
            </p:extLst>
          </p:nvPr>
        </p:nvGraphicFramePr>
        <p:xfrm>
          <a:off x="457196" y="3284984"/>
          <a:ext cx="8003235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4841"/>
                <a:gridCol w="524852"/>
                <a:gridCol w="524852"/>
                <a:gridCol w="1180166"/>
                <a:gridCol w="919240"/>
                <a:gridCol w="804522"/>
                <a:gridCol w="1031708"/>
                <a:gridCol w="786527"/>
                <a:gridCol w="786527"/>
              </a:tblGrid>
              <a:tr h="13716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Наименование основного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 средства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вид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Первоначальная (восстановительная) стоимость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Сумма накопленного износа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Год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выпуска (постройки)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Дата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ввода в эксплуатацию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номер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3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инвентарный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изготовителя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</a:tr>
              <a:tr h="137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467544" y="4113654"/>
            <a:ext cx="86044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Комиссия, назначенная приказом от    "____" ________ 20___г. № ______ </a:t>
            </a:r>
          </a:p>
          <a:p>
            <a:r>
              <a:rPr lang="ru-RU" sz="1400" dirty="0"/>
              <a:t>произвела осмотр    ____________________________________________</a:t>
            </a:r>
          </a:p>
          <a:p>
            <a:r>
              <a:rPr lang="ru-RU" sz="1400" dirty="0"/>
              <a:t>                                                (наименование объекта)</a:t>
            </a:r>
          </a:p>
          <a:p>
            <a:r>
              <a:rPr lang="ru-RU" sz="1400" dirty="0"/>
              <a:t>В результате осмотра   _________________________, его  агрегатов, </a:t>
            </a:r>
          </a:p>
          <a:p>
            <a:r>
              <a:rPr lang="ru-RU" sz="1400" dirty="0"/>
              <a:t>                                        (наименование объекта)</a:t>
            </a:r>
          </a:p>
          <a:p>
            <a:r>
              <a:rPr lang="ru-RU" sz="1400" dirty="0"/>
              <a:t>узлов и механизмов и ознакомления с документами (паспорт, формуляр) комиссия установила: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1. Поступил в организацию    "___" __________ 20__ г. 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2. Масса объекта по паспорту  _________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3. Сведения о наличии годных узлов, деталей, материалов, цветных и драгоценных металлов и др.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2880320" cy="1399510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121148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5885624"/>
              </p:ext>
            </p:extLst>
          </p:nvPr>
        </p:nvGraphicFramePr>
        <p:xfrm>
          <a:off x="457200" y="260647"/>
          <a:ext cx="8363272" cy="3096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9463"/>
                <a:gridCol w="1128370"/>
                <a:gridCol w="161820"/>
                <a:gridCol w="161820"/>
                <a:gridCol w="161820"/>
                <a:gridCol w="161820"/>
                <a:gridCol w="1505586"/>
                <a:gridCol w="1129463"/>
                <a:gridCol w="1317524"/>
                <a:gridCol w="1505586"/>
              </a:tblGrid>
              <a:tr h="206423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Номер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Наименование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Единица измерения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Цена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Сумма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</a:tr>
              <a:tr h="8256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 порядку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 каталогу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номенклатурный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4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</a:tr>
              <a:tr h="206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</a:tr>
              <a:tr h="206423">
                <a:tc gridSpan="9">
                  <a:txBody>
                    <a:bodyPr/>
                    <a:lstStyle/>
                    <a:p>
                      <a:pPr marR="70485"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Итого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70485"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</a:tr>
              <a:tr h="206423">
                <a:tc gridSpan="3">
                  <a:txBody>
                    <a:bodyPr/>
                    <a:lstStyle/>
                    <a:p>
                      <a:pPr marL="20193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4. Причина списания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0193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2846">
                <a:tc gridSpan="3">
                  <a:txBody>
                    <a:bodyPr/>
                    <a:lstStyle/>
                    <a:p>
                      <a:pPr marL="20193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20193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5. Техническое состояние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0193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2846">
                <a:tc gridSpan="3">
                  <a:txBody>
                    <a:bodyPr/>
                    <a:lstStyle/>
                    <a:p>
                      <a:pPr marL="20193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20193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Заключение комиссии: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0193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2846">
                <a:tc gridSpan="5">
                  <a:txBody>
                    <a:bodyPr/>
                    <a:lstStyle/>
                    <a:p>
                      <a:pPr marL="20193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20193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Перечень прилагаемых документов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01930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670376"/>
            <a:ext cx="7467600" cy="114300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FFFF00"/>
                </a:solidFill>
              </a:rPr>
              <a:t>АВ-4 </a:t>
            </a:r>
            <a:r>
              <a:rPr lang="ru-RU" sz="2800" dirty="0" err="1">
                <a:solidFill>
                  <a:srgbClr val="FFFF00"/>
                </a:solidFill>
              </a:rPr>
              <a:t>шакли</a:t>
            </a:r>
            <a:r>
              <a:rPr lang="ru-RU" sz="2800" dirty="0">
                <a:solidFill>
                  <a:srgbClr val="FFFF00"/>
                </a:solidFill>
              </a:rPr>
              <a:t>. </a:t>
            </a:r>
            <a:r>
              <a:rPr lang="ru-RU" sz="2800" dirty="0" err="1" smtClean="0">
                <a:solidFill>
                  <a:srgbClr val="FFFF00"/>
                </a:solidFill>
              </a:rPr>
              <a:t>Асосий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воситаларни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ҳисобдан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чиқариш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далолатномаси</a:t>
            </a:r>
            <a:r>
              <a:rPr lang="ru-RU" sz="2800" dirty="0">
                <a:solidFill>
                  <a:srgbClr val="FFFF00"/>
                </a:solidFill>
              </a:rPr>
              <a:t>.</a:t>
            </a:r>
            <a:r>
              <a:rPr lang="ru-RU" sz="2800" b="1" dirty="0">
                <a:solidFill>
                  <a:srgbClr val="FFFF00"/>
                </a:solidFill>
              </a:rPr>
              <a:t/>
            </a:r>
            <a:br>
              <a:rPr lang="ru-RU" sz="2800" b="1" dirty="0">
                <a:solidFill>
                  <a:srgbClr val="FFFF00"/>
                </a:solidFill>
              </a:rPr>
            </a:br>
            <a:endParaRPr lang="ru-RU" sz="2800" dirty="0">
              <a:solidFill>
                <a:srgbClr val="FFFF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839417"/>
              </p:ext>
            </p:extLst>
          </p:nvPr>
        </p:nvGraphicFramePr>
        <p:xfrm>
          <a:off x="467546" y="3483848"/>
          <a:ext cx="8352928" cy="1889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57292"/>
                <a:gridCol w="1281054"/>
                <a:gridCol w="750494"/>
                <a:gridCol w="750494"/>
                <a:gridCol w="1606797"/>
                <a:gridCol w="1606797"/>
              </a:tblGrid>
              <a:tr h="236171">
                <a:tc>
                  <a:txBody>
                    <a:bodyPr/>
                    <a:lstStyle/>
                    <a:p>
                      <a:pPr marL="161290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Председатель комиссии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</a:tr>
              <a:tr h="236171">
                <a:tc rowSpan="2">
                  <a:txBody>
                    <a:bodyPr/>
                    <a:lstStyle/>
                    <a:p>
                      <a:pPr marL="16129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Члены комиссии: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(должность)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(подпись)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(расшифровка подписи)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</a:tr>
              <a:tr h="236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</a:tr>
              <a:tr h="236171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М.П.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(должность)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(подпись)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(расшифровка подписи)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</a:tr>
              <a:tr h="236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</a:tr>
              <a:tr h="236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(должность)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(подпись)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(расшифровка подписи)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</a:tr>
              <a:tr h="236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</a:tr>
              <a:tr h="236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(должность)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(подпись)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(расшифровка подписи)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9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381000" y="76622"/>
            <a:ext cx="8534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2000" dirty="0"/>
              <a:t> </a:t>
            </a:r>
            <a:r>
              <a:rPr lang="ru-RU" sz="2000" dirty="0" err="1"/>
              <a:t>Асосий</a:t>
            </a:r>
            <a:r>
              <a:rPr lang="ru-RU" sz="2000" dirty="0"/>
              <a:t> </a:t>
            </a:r>
            <a:r>
              <a:rPr lang="ru-RU" sz="2000" dirty="0" err="1"/>
              <a:t>воситалар</a:t>
            </a:r>
            <a:r>
              <a:rPr lang="ru-RU" sz="2000" dirty="0"/>
              <a:t> </a:t>
            </a:r>
            <a:r>
              <a:rPr lang="ru-RU" sz="2000" dirty="0" err="1"/>
              <a:t>қуйидаги</a:t>
            </a:r>
            <a:r>
              <a:rPr lang="ru-RU" sz="2000" dirty="0"/>
              <a:t> </a:t>
            </a:r>
            <a:r>
              <a:rPr lang="uz-Cyrl-UZ" sz="2000" dirty="0"/>
              <a:t>қ</a:t>
            </a:r>
            <a:r>
              <a:rPr lang="ru-RU" sz="2000" dirty="0" err="1"/>
              <a:t>ийматларда</a:t>
            </a:r>
            <a:r>
              <a:rPr lang="ru-RU" sz="2000" dirty="0"/>
              <a:t>  ба</a:t>
            </a:r>
            <a:r>
              <a:rPr lang="uz-Cyrl-UZ" sz="2000" dirty="0"/>
              <a:t>ҳ</a:t>
            </a:r>
            <a:r>
              <a:rPr lang="ru-RU" sz="2000" dirty="0" err="1"/>
              <a:t>оланади</a:t>
            </a:r>
            <a:r>
              <a:rPr lang="ru-RU" sz="2000" dirty="0"/>
              <a:t>: </a:t>
            </a:r>
          </a:p>
        </p:txBody>
      </p:sp>
      <p:sp>
        <p:nvSpPr>
          <p:cNvPr id="65539" name="AutoShape 3" descr="Почтовая бумага"/>
          <p:cNvSpPr>
            <a:spLocks noChangeArrowheads="1"/>
          </p:cNvSpPr>
          <p:nvPr/>
        </p:nvSpPr>
        <p:spPr bwMode="auto">
          <a:xfrm>
            <a:off x="838200" y="570384"/>
            <a:ext cx="7543800" cy="770384"/>
          </a:xfrm>
          <a:prstGeom prst="flowChartMagneticDisk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400" b="1" dirty="0" err="1">
                <a:solidFill>
                  <a:srgbClr val="000000"/>
                </a:solidFill>
              </a:rPr>
              <a:t>Асосий</a:t>
            </a:r>
            <a:r>
              <a:rPr lang="ru-RU" sz="2400" b="1" dirty="0">
                <a:solidFill>
                  <a:srgbClr val="000000"/>
                </a:solidFill>
              </a:rPr>
              <a:t> </a:t>
            </a:r>
            <a:r>
              <a:rPr lang="ru-RU" sz="2400" b="1" dirty="0" err="1">
                <a:solidFill>
                  <a:srgbClr val="000000"/>
                </a:solidFill>
              </a:rPr>
              <a:t>воситалар</a:t>
            </a:r>
            <a:r>
              <a:rPr lang="ru-RU" sz="2400" b="1" dirty="0">
                <a:solidFill>
                  <a:srgbClr val="000000"/>
                </a:solidFill>
              </a:rPr>
              <a:t> </a:t>
            </a:r>
            <a:r>
              <a:rPr lang="uz-Cyrl-UZ" sz="2400" b="1" dirty="0">
                <a:solidFill>
                  <a:srgbClr val="000000"/>
                </a:solidFill>
              </a:rPr>
              <a:t>қийматлари</a:t>
            </a:r>
            <a:endParaRPr lang="ru-RU" sz="2400" b="1" dirty="0">
              <a:solidFill>
                <a:srgbClr val="000000"/>
              </a:solidFill>
            </a:endParaRPr>
          </a:p>
        </p:txBody>
      </p:sp>
      <p:sp>
        <p:nvSpPr>
          <p:cNvPr id="15364" name="AutoShape 4" descr="Розовая тисненая бумага"/>
          <p:cNvSpPr>
            <a:spLocks noChangeArrowheads="1"/>
          </p:cNvSpPr>
          <p:nvPr/>
        </p:nvSpPr>
        <p:spPr bwMode="auto">
          <a:xfrm>
            <a:off x="228600" y="1988840"/>
            <a:ext cx="1463675" cy="1295400"/>
          </a:xfrm>
          <a:prstGeom prst="rightArrow">
            <a:avLst>
              <a:gd name="adj1" fmla="val 72306"/>
              <a:gd name="adj2" fmla="val 31653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CCCC"/>
            </a:extrusionClr>
          </a:sp3d>
        </p:spPr>
        <p:txBody>
          <a:bodyPr wrap="none" anchor="ctr">
            <a:flatTx/>
          </a:bodyPr>
          <a:lstStyle/>
          <a:p>
            <a:pPr eaLnBrk="0" hangingPunct="0"/>
            <a:r>
              <a:rPr lang="ru-RU">
                <a:solidFill>
                  <a:srgbClr val="000000"/>
                </a:solidFill>
              </a:rPr>
              <a:t>     </a:t>
            </a:r>
            <a:r>
              <a:rPr lang="ru-RU" b="1" i="1">
                <a:solidFill>
                  <a:srgbClr val="000000"/>
                </a:solidFill>
              </a:rPr>
              <a:t>Дастлаб</a:t>
            </a:r>
            <a:endParaRPr lang="uz-Cyrl-UZ" b="1" i="1">
              <a:solidFill>
                <a:srgbClr val="000000"/>
              </a:solidFill>
            </a:endParaRPr>
          </a:p>
          <a:p>
            <a:pPr eaLnBrk="0" hangingPunct="0"/>
            <a:r>
              <a:rPr lang="ru-RU" b="1" i="1">
                <a:solidFill>
                  <a:srgbClr val="000000"/>
                </a:solidFill>
              </a:rPr>
              <a:t> қиймати</a:t>
            </a:r>
            <a:r>
              <a:rPr lang="ru-RU"/>
              <a:t> </a:t>
            </a:r>
          </a:p>
        </p:txBody>
      </p:sp>
      <p:sp>
        <p:nvSpPr>
          <p:cNvPr id="15365" name="AutoShape 5" descr="Белый мрамор"/>
          <p:cNvSpPr>
            <a:spLocks noChangeArrowheads="1"/>
          </p:cNvSpPr>
          <p:nvPr/>
        </p:nvSpPr>
        <p:spPr bwMode="auto">
          <a:xfrm>
            <a:off x="1692273" y="1484784"/>
            <a:ext cx="7056189" cy="2087538"/>
          </a:xfrm>
          <a:prstGeom prst="roundRect">
            <a:avLst>
              <a:gd name="adj" fmla="val 16667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r>
              <a:rPr lang="ru-RU" b="1" dirty="0" err="1">
                <a:solidFill>
                  <a:schemeClr val="bg1"/>
                </a:solidFill>
              </a:rPr>
              <a:t>бу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асосий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воситаларни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кўриш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ёки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сотиб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олиш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бўйича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қилинган</a:t>
            </a:r>
            <a:r>
              <a:rPr lang="ru-RU" b="1" dirty="0">
                <a:solidFill>
                  <a:schemeClr val="bg1"/>
                </a:solidFill>
              </a:rPr>
              <a:t>  </a:t>
            </a:r>
            <a:endParaRPr lang="uz-Cyrl-UZ" b="1" dirty="0">
              <a:solidFill>
                <a:schemeClr val="bg1"/>
              </a:solidFill>
            </a:endParaRPr>
          </a:p>
          <a:p>
            <a:r>
              <a:rPr lang="ru-RU" b="1" dirty="0" err="1">
                <a:solidFill>
                  <a:schemeClr val="bg1"/>
                </a:solidFill>
              </a:rPr>
              <a:t>хақиқий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харажатлар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йиѓиндисидир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бунга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тўланган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солиѓлар</a:t>
            </a:r>
            <a:endParaRPr lang="uz-Cyrl-UZ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ва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тўловлар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келтириш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ва</a:t>
            </a:r>
            <a:r>
              <a:rPr lang="ru-RU" b="1" dirty="0">
                <a:solidFill>
                  <a:schemeClr val="bg1"/>
                </a:solidFill>
              </a:rPr>
              <a:t> монтаж </a:t>
            </a:r>
            <a:r>
              <a:rPr lang="ru-RU" b="1" dirty="0" err="1">
                <a:solidFill>
                  <a:schemeClr val="bg1"/>
                </a:solidFill>
              </a:rPr>
              <a:t>қилиш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ўрнатиш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фойдаланишга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endParaRPr lang="uz-Cyrl-UZ" b="1" dirty="0">
              <a:solidFill>
                <a:schemeClr val="bg1"/>
              </a:solidFill>
            </a:endParaRPr>
          </a:p>
          <a:p>
            <a:r>
              <a:rPr lang="ru-RU" b="1" dirty="0" err="1">
                <a:solidFill>
                  <a:schemeClr val="bg1"/>
                </a:solidFill>
              </a:rPr>
              <a:t>топшириш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ва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ундан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мақсадли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фойдаланиш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учун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ишчи</a:t>
            </a:r>
            <a:r>
              <a:rPr lang="ru-RU" b="1" dirty="0">
                <a:solidFill>
                  <a:schemeClr val="bg1"/>
                </a:solidFill>
              </a:rPr>
              <a:t>  </a:t>
            </a:r>
            <a:r>
              <a:rPr lang="ru-RU" b="1" dirty="0" err="1">
                <a:solidFill>
                  <a:schemeClr val="bg1"/>
                </a:solidFill>
              </a:rPr>
              <a:t>ҳолатига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endParaRPr lang="uz-Cyrl-UZ" b="1" dirty="0">
              <a:solidFill>
                <a:schemeClr val="bg1"/>
              </a:solidFill>
            </a:endParaRPr>
          </a:p>
          <a:p>
            <a:r>
              <a:rPr lang="ru-RU" b="1" dirty="0" err="1">
                <a:solidFill>
                  <a:schemeClr val="bg1"/>
                </a:solidFill>
              </a:rPr>
              <a:t>келтириш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билан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тўѓридан-тўѓри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боѓлиқ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бўлган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бошқа</a:t>
            </a:r>
            <a:r>
              <a:rPr lang="ru-RU" b="1" dirty="0">
                <a:solidFill>
                  <a:schemeClr val="bg1"/>
                </a:solidFill>
              </a:rPr>
              <a:t>  </a:t>
            </a:r>
            <a:r>
              <a:rPr lang="ru-RU" b="1" dirty="0" err="1">
                <a:solidFill>
                  <a:schemeClr val="bg1"/>
                </a:solidFill>
              </a:rPr>
              <a:t>ҳамма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endParaRPr lang="uz-Cyrl-UZ" b="1" dirty="0">
              <a:solidFill>
                <a:schemeClr val="bg1"/>
              </a:solidFill>
            </a:endParaRPr>
          </a:p>
          <a:p>
            <a:r>
              <a:rPr lang="ru-RU" b="1" dirty="0" err="1">
                <a:solidFill>
                  <a:schemeClr val="bg1"/>
                </a:solidFill>
              </a:rPr>
              <a:t>харажатлар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киради</a:t>
            </a:r>
            <a:r>
              <a:rPr lang="ru-RU" b="1" dirty="0">
                <a:solidFill>
                  <a:schemeClr val="bg1"/>
                </a:solidFill>
              </a:rPr>
              <a:t>. </a:t>
            </a:r>
          </a:p>
          <a:p>
            <a:pPr eaLnBrk="0" hangingPunct="0"/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5366" name="AutoShape 6" descr="Розовая тисненая бумага"/>
          <p:cNvSpPr>
            <a:spLocks noChangeArrowheads="1"/>
          </p:cNvSpPr>
          <p:nvPr/>
        </p:nvSpPr>
        <p:spPr bwMode="auto">
          <a:xfrm>
            <a:off x="228600" y="3733800"/>
            <a:ext cx="1463675" cy="1295400"/>
          </a:xfrm>
          <a:prstGeom prst="rightArrow">
            <a:avLst>
              <a:gd name="adj1" fmla="val 72306"/>
              <a:gd name="adj2" fmla="val 31653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CCCC"/>
            </a:extrusionClr>
          </a:sp3d>
        </p:spPr>
        <p:txBody>
          <a:bodyPr wrap="none" anchor="ctr">
            <a:flatTx/>
          </a:bodyPr>
          <a:lstStyle/>
          <a:p>
            <a:pPr eaLnBrk="0" hangingPunct="0"/>
            <a:r>
              <a:rPr lang="ru-RU" sz="2200">
                <a:solidFill>
                  <a:srgbClr val="000000"/>
                </a:solidFill>
              </a:rPr>
              <a:t>    </a:t>
            </a:r>
            <a:r>
              <a:rPr lang="ru-RU" b="1" i="1">
                <a:solidFill>
                  <a:srgbClr val="000000"/>
                </a:solidFill>
              </a:rPr>
              <a:t>Тиклаш  </a:t>
            </a:r>
            <a:endParaRPr lang="uz-Cyrl-UZ" b="1" i="1">
              <a:solidFill>
                <a:srgbClr val="000000"/>
              </a:solidFill>
            </a:endParaRPr>
          </a:p>
          <a:p>
            <a:pPr eaLnBrk="0" hangingPunct="0"/>
            <a:r>
              <a:rPr lang="ru-RU" b="1" i="1">
                <a:solidFill>
                  <a:srgbClr val="000000"/>
                </a:solidFill>
              </a:rPr>
              <a:t>қиймати</a:t>
            </a:r>
            <a:r>
              <a:rPr lang="ru-RU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5367" name="AutoShape 7" descr="Розовая тисненая бумага"/>
          <p:cNvSpPr>
            <a:spLocks noChangeArrowheads="1"/>
          </p:cNvSpPr>
          <p:nvPr/>
        </p:nvSpPr>
        <p:spPr bwMode="auto">
          <a:xfrm>
            <a:off x="228600" y="5181600"/>
            <a:ext cx="1463675" cy="1676400"/>
          </a:xfrm>
          <a:prstGeom prst="rightArrow">
            <a:avLst>
              <a:gd name="adj1" fmla="val 72306"/>
              <a:gd name="adj2" fmla="val 28014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CCCC"/>
            </a:extrusionClr>
          </a:sp3d>
        </p:spPr>
        <p:txBody>
          <a:bodyPr wrap="none" anchor="ctr">
            <a:flatTx/>
          </a:bodyPr>
          <a:lstStyle/>
          <a:p>
            <a:pPr eaLnBrk="0" hangingPunct="0"/>
            <a:r>
              <a:rPr lang="ru-RU" sz="2200">
                <a:solidFill>
                  <a:srgbClr val="000000"/>
                </a:solidFill>
              </a:rPr>
              <a:t>     </a:t>
            </a:r>
            <a:r>
              <a:rPr lang="ru-RU" b="1" i="1">
                <a:solidFill>
                  <a:srgbClr val="000000"/>
                </a:solidFill>
              </a:rPr>
              <a:t>Асосий</a:t>
            </a:r>
            <a:endParaRPr lang="uz-Cyrl-UZ" b="1" i="1">
              <a:solidFill>
                <a:srgbClr val="000000"/>
              </a:solidFill>
            </a:endParaRPr>
          </a:p>
          <a:p>
            <a:pPr eaLnBrk="0" hangingPunct="0"/>
            <a:r>
              <a:rPr lang="ru-RU" b="1" i="1">
                <a:solidFill>
                  <a:srgbClr val="000000"/>
                </a:solidFill>
              </a:rPr>
              <a:t> воситаларнинг </a:t>
            </a:r>
            <a:endParaRPr lang="uz-Cyrl-UZ" b="1" i="1">
              <a:solidFill>
                <a:srgbClr val="000000"/>
              </a:solidFill>
            </a:endParaRPr>
          </a:p>
          <a:p>
            <a:pPr eaLnBrk="0" hangingPunct="0"/>
            <a:r>
              <a:rPr lang="ru-RU" b="1" i="1">
                <a:solidFill>
                  <a:srgbClr val="000000"/>
                </a:solidFill>
              </a:rPr>
              <a:t> қолдиқ  </a:t>
            </a:r>
            <a:endParaRPr lang="uz-Cyrl-UZ" b="1" i="1">
              <a:solidFill>
                <a:srgbClr val="000000"/>
              </a:solidFill>
            </a:endParaRPr>
          </a:p>
          <a:p>
            <a:pPr eaLnBrk="0" hangingPunct="0"/>
            <a:r>
              <a:rPr lang="ru-RU" b="1" i="1">
                <a:solidFill>
                  <a:srgbClr val="000000"/>
                </a:solidFill>
              </a:rPr>
              <a:t>қиймати</a:t>
            </a:r>
            <a:r>
              <a:rPr lang="ru-RU"/>
              <a:t> </a:t>
            </a:r>
          </a:p>
        </p:txBody>
      </p:sp>
      <p:sp>
        <p:nvSpPr>
          <p:cNvPr id="15368" name="AutoShape 8" descr="Белый мрамор"/>
          <p:cNvSpPr>
            <a:spLocks noChangeArrowheads="1"/>
          </p:cNvSpPr>
          <p:nvPr/>
        </p:nvSpPr>
        <p:spPr bwMode="auto">
          <a:xfrm>
            <a:off x="1692275" y="3795424"/>
            <a:ext cx="7056189" cy="1295400"/>
          </a:xfrm>
          <a:prstGeom prst="roundRect">
            <a:avLst>
              <a:gd name="adj" fmla="val 16667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pPr eaLnBrk="0" hangingPunct="0"/>
            <a:r>
              <a:rPr lang="ru-RU" sz="2200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бу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асосий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фондларни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қайта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ишлаб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чиқариш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қиймати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яъни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уларни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endParaRPr lang="uz-Cyrl-UZ" b="1" dirty="0">
              <a:solidFill>
                <a:schemeClr val="bg1"/>
              </a:solidFill>
            </a:endParaRPr>
          </a:p>
          <a:p>
            <a:pPr eaLnBrk="0" hangingPunct="0"/>
            <a:r>
              <a:rPr lang="ru-RU" b="1" dirty="0" err="1">
                <a:solidFill>
                  <a:schemeClr val="bg1"/>
                </a:solidFill>
              </a:rPr>
              <a:t>маълум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муддатга</a:t>
            </a:r>
            <a:r>
              <a:rPr lang="uz-Cyrl-UZ" b="1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ҳаракатдаги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бозор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баҳолари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бўйича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кўриш</a:t>
            </a:r>
            <a:endParaRPr lang="uz-Cyrl-UZ" b="1" dirty="0">
              <a:solidFill>
                <a:schemeClr val="bg1"/>
              </a:solidFill>
            </a:endParaRPr>
          </a:p>
          <a:p>
            <a:pPr eaLnBrk="0" hangingPunct="0"/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ёки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сотиб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олишдан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иборат</a:t>
            </a:r>
            <a:r>
              <a:rPr lang="ru-RU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5545" name="AutoShape 9" descr="Белый мрамор"/>
          <p:cNvSpPr>
            <a:spLocks noChangeArrowheads="1"/>
          </p:cNvSpPr>
          <p:nvPr/>
        </p:nvSpPr>
        <p:spPr bwMode="auto">
          <a:xfrm>
            <a:off x="1763713" y="5450160"/>
            <a:ext cx="6984751" cy="1219200"/>
          </a:xfrm>
          <a:prstGeom prst="roundRect">
            <a:avLst>
              <a:gd name="adj" fmla="val 16667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pPr eaLnBrk="0" hangingPunct="0"/>
            <a:r>
              <a:rPr lang="ru-RU" b="1" dirty="0" err="1">
                <a:solidFill>
                  <a:schemeClr val="bg1"/>
                </a:solidFill>
              </a:rPr>
              <a:t>бу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уларнинг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дастлабки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қийматидан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эскириш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endParaRPr lang="uz-Cyrl-UZ" b="1" dirty="0">
              <a:solidFill>
                <a:schemeClr val="bg1"/>
              </a:solidFill>
            </a:endParaRPr>
          </a:p>
          <a:p>
            <a:pPr eaLnBrk="0" hangingPunct="0"/>
            <a:r>
              <a:rPr lang="ru-RU" b="1" dirty="0" err="1">
                <a:solidFill>
                  <a:schemeClr val="bg1"/>
                </a:solidFill>
              </a:rPr>
              <a:t>суммасининг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айрилганига</a:t>
            </a:r>
            <a:r>
              <a:rPr lang="ru-RU" b="1" dirty="0">
                <a:solidFill>
                  <a:schemeClr val="bg1"/>
                </a:solidFill>
              </a:rPr>
              <a:t>  </a:t>
            </a:r>
            <a:r>
              <a:rPr lang="ru-RU" b="1" dirty="0" err="1">
                <a:solidFill>
                  <a:schemeClr val="bg1"/>
                </a:solidFill>
              </a:rPr>
              <a:t>тенг</a:t>
            </a:r>
            <a:r>
              <a:rPr lang="ru-RU" b="1" dirty="0">
                <a:solidFill>
                  <a:schemeClr val="bg1"/>
                </a:solidFill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3899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advTm="5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655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655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65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65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975"/>
                            </p:stCondLst>
                            <p:childTnLst>
                              <p:par>
                                <p:cTn id="2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65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65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 build="p" autoUpdateAnimBg="0"/>
      <p:bldP spid="65545" grpId="0" build="p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184576"/>
          </a:xfrm>
        </p:spPr>
        <p:txBody>
          <a:bodyPr>
            <a:normAutofit lnSpcReduction="10000"/>
          </a:bodyPr>
          <a:lstStyle/>
          <a:p>
            <a:pPr marL="480060" indent="-342900">
              <a:buFont typeface="Wingdings" pitchFamily="2" charset="2"/>
              <a:buChar char="q"/>
            </a:pPr>
            <a:r>
              <a:rPr lang="ru-RU" dirty="0" smtClean="0"/>
              <a:t>   </a:t>
            </a:r>
            <a:r>
              <a:rPr lang="ru-RU" dirty="0" err="1" smtClean="0"/>
              <a:t>Асосий</a:t>
            </a:r>
            <a:r>
              <a:rPr lang="ru-RU" dirty="0" smtClean="0"/>
              <a:t> </a:t>
            </a:r>
            <a:r>
              <a:rPr lang="ru-RU" dirty="0" err="1"/>
              <a:t>воситаларнинг</a:t>
            </a:r>
            <a:r>
              <a:rPr lang="ru-RU" dirty="0"/>
              <a:t> </a:t>
            </a:r>
            <a:r>
              <a:rPr lang="ru-RU" dirty="0" err="1"/>
              <a:t>дастлабки</a:t>
            </a:r>
            <a:r>
              <a:rPr lang="ru-RU" dirty="0"/>
              <a:t> </a:t>
            </a:r>
            <a:r>
              <a:rPr lang="ru-RU" dirty="0" err="1"/>
              <a:t>қиймати</a:t>
            </a:r>
            <a:r>
              <a:rPr lang="ru-RU" dirty="0"/>
              <a:t> </a:t>
            </a:r>
            <a:r>
              <a:rPr lang="ru-RU" dirty="0" err="1"/>
              <a:t>пулнинг</a:t>
            </a:r>
            <a:r>
              <a:rPr lang="ru-RU" dirty="0"/>
              <a:t> </a:t>
            </a:r>
            <a:r>
              <a:rPr lang="ru-RU" dirty="0" err="1"/>
              <a:t>қадрсизланиш</a:t>
            </a:r>
            <a:r>
              <a:rPr lang="ru-RU" dirty="0"/>
              <a:t> </a:t>
            </a:r>
            <a:r>
              <a:rPr lang="ru-RU" dirty="0" err="1"/>
              <a:t>суръатларини</a:t>
            </a:r>
            <a:r>
              <a:rPr lang="ru-RU" dirty="0"/>
              <a:t> </a:t>
            </a:r>
            <a:r>
              <a:rPr lang="ru-RU" dirty="0" err="1"/>
              <a:t>ҳисобга</a:t>
            </a:r>
            <a:r>
              <a:rPr lang="ru-RU" dirty="0"/>
              <a:t> </a:t>
            </a:r>
            <a:r>
              <a:rPr lang="ru-RU" dirty="0" err="1"/>
              <a:t>олган</a:t>
            </a:r>
            <a:r>
              <a:rPr lang="ru-RU" dirty="0"/>
              <a:t> </a:t>
            </a:r>
            <a:r>
              <a:rPr lang="ru-RU" dirty="0" err="1"/>
              <a:t>ҳолда</a:t>
            </a:r>
            <a:r>
              <a:rPr lang="ru-RU" dirty="0"/>
              <a:t> </a:t>
            </a:r>
            <a:r>
              <a:rPr lang="ru-RU" dirty="0" err="1"/>
              <a:t>вақти-вақти</a:t>
            </a:r>
            <a:r>
              <a:rPr lang="ru-RU" dirty="0"/>
              <a:t> </a:t>
            </a:r>
            <a:r>
              <a:rPr lang="ru-RU" dirty="0" err="1"/>
              <a:t>билан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баҳоланиши</a:t>
            </a:r>
            <a:r>
              <a:rPr lang="ru-RU" dirty="0"/>
              <a:t> </a:t>
            </a:r>
            <a:r>
              <a:rPr lang="ru-RU" dirty="0" err="1"/>
              <a:t>мумкин</a:t>
            </a:r>
            <a:r>
              <a:rPr lang="ru-RU" dirty="0"/>
              <a:t> (</a:t>
            </a:r>
            <a:r>
              <a:rPr lang="ru-RU" dirty="0" err="1"/>
              <a:t>одатда</a:t>
            </a:r>
            <a:r>
              <a:rPr lang="ru-RU" dirty="0"/>
              <a:t> </a:t>
            </a:r>
            <a:r>
              <a:rPr lang="ru-RU" dirty="0" err="1"/>
              <a:t>ҳукумат</a:t>
            </a:r>
            <a:r>
              <a:rPr lang="ru-RU" dirty="0"/>
              <a:t> </a:t>
            </a:r>
            <a:r>
              <a:rPr lang="ru-RU" dirty="0" err="1"/>
              <a:t>қарори</a:t>
            </a:r>
            <a:r>
              <a:rPr lang="ru-RU" dirty="0"/>
              <a:t> </a:t>
            </a:r>
            <a:r>
              <a:rPr lang="ru-RU" dirty="0" err="1"/>
              <a:t>бўйича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баҳоланади</a:t>
            </a:r>
            <a:r>
              <a:rPr lang="ru-RU" dirty="0"/>
              <a:t>).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баҳолашни</a:t>
            </a:r>
            <a:r>
              <a:rPr lang="ru-RU" dirty="0"/>
              <a:t> </a:t>
            </a:r>
            <a:r>
              <a:rPr lang="ru-RU" dirty="0" err="1"/>
              <a:t>ҳисобга</a:t>
            </a:r>
            <a:r>
              <a:rPr lang="ru-RU" dirty="0"/>
              <a:t> </a:t>
            </a:r>
            <a:r>
              <a:rPr lang="ru-RU" dirty="0" err="1"/>
              <a:t>олган</a:t>
            </a:r>
            <a:r>
              <a:rPr lang="ru-RU" dirty="0"/>
              <a:t> </a:t>
            </a:r>
            <a:r>
              <a:rPr lang="ru-RU" dirty="0" err="1"/>
              <a:t>ҳолда</a:t>
            </a:r>
            <a:r>
              <a:rPr lang="ru-RU" dirty="0"/>
              <a:t> </a:t>
            </a:r>
            <a:r>
              <a:rPr lang="ru-RU" dirty="0" err="1"/>
              <a:t>асосий</a:t>
            </a:r>
            <a:r>
              <a:rPr lang="ru-RU" dirty="0"/>
              <a:t> </a:t>
            </a:r>
            <a:r>
              <a:rPr lang="ru-RU" dirty="0" err="1"/>
              <a:t>воситаларнинг</a:t>
            </a:r>
            <a:r>
              <a:rPr lang="ru-RU" dirty="0"/>
              <a:t> </a:t>
            </a:r>
            <a:r>
              <a:rPr lang="ru-RU" dirty="0" err="1"/>
              <a:t>қиймати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тикланган</a:t>
            </a:r>
            <a:r>
              <a:rPr lang="ru-RU" dirty="0"/>
              <a:t> </a:t>
            </a:r>
            <a:r>
              <a:rPr lang="ru-RU" dirty="0" err="1"/>
              <a:t>қиймат</a:t>
            </a:r>
            <a:r>
              <a:rPr lang="ru-RU" dirty="0"/>
              <a:t> </a:t>
            </a:r>
            <a:r>
              <a:rPr lang="ru-RU" dirty="0" err="1"/>
              <a:t>деб</a:t>
            </a:r>
            <a:r>
              <a:rPr lang="ru-RU" dirty="0"/>
              <a:t> </a:t>
            </a:r>
            <a:r>
              <a:rPr lang="ru-RU" dirty="0" err="1"/>
              <a:t>аталади</a:t>
            </a:r>
            <a:r>
              <a:rPr lang="ru-RU" dirty="0"/>
              <a:t>. (</a:t>
            </a:r>
            <a:r>
              <a:rPr lang="ru-RU" dirty="0" err="1"/>
              <a:t>ЎзР</a:t>
            </a:r>
            <a:r>
              <a:rPr lang="ru-RU" dirty="0"/>
              <a:t> АВ 23.02.2001 й. 491-1-сон </a:t>
            </a:r>
            <a:r>
              <a:rPr lang="ru-RU" dirty="0" err="1"/>
              <a:t>билан</a:t>
            </a:r>
            <a:r>
              <a:rPr lang="ru-RU" dirty="0"/>
              <a:t> </a:t>
            </a:r>
            <a:r>
              <a:rPr lang="ru-RU" dirty="0" err="1"/>
              <a:t>рўйхатга</a:t>
            </a:r>
            <a:r>
              <a:rPr lang="ru-RU" dirty="0"/>
              <a:t> </a:t>
            </a:r>
            <a:r>
              <a:rPr lang="ru-RU" dirty="0" err="1"/>
              <a:t>олинган</a:t>
            </a:r>
            <a:r>
              <a:rPr lang="ru-RU" dirty="0"/>
              <a:t> МВ </a:t>
            </a:r>
            <a:r>
              <a:rPr lang="ru-RU" dirty="0" err="1" smtClean="0"/>
              <a:t>Буйру</a:t>
            </a:r>
            <a:r>
              <a:rPr lang="uz-Cyrl-UZ" dirty="0"/>
              <a:t>ғ</a:t>
            </a:r>
            <a:r>
              <a:rPr lang="ru-RU" dirty="0" smtClean="0"/>
              <a:t>и </a:t>
            </a:r>
            <a:r>
              <a:rPr lang="ru-RU" dirty="0" err="1"/>
              <a:t>тахриридаги</a:t>
            </a:r>
            <a:r>
              <a:rPr lang="ru-RU" dirty="0"/>
              <a:t> хат боши</a:t>
            </a:r>
            <a:r>
              <a:rPr lang="ru-RU" dirty="0" smtClean="0"/>
              <a:t>).</a:t>
            </a:r>
          </a:p>
          <a:p>
            <a:pPr marL="480060" indent="-342900">
              <a:buFont typeface="Wingdings" pitchFamily="2" charset="2"/>
              <a:buChar char="q"/>
            </a:pPr>
            <a:r>
              <a:rPr lang="ru-RU" dirty="0" smtClean="0"/>
              <a:t>    </a:t>
            </a:r>
            <a:r>
              <a:rPr lang="ru-RU" dirty="0" err="1" smtClean="0"/>
              <a:t>Қайта</a:t>
            </a:r>
            <a:r>
              <a:rPr lang="ru-RU" dirty="0" smtClean="0"/>
              <a:t> </a:t>
            </a:r>
            <a:r>
              <a:rPr lang="ru-RU" dirty="0" err="1"/>
              <a:t>баҳолаш</a:t>
            </a:r>
            <a:r>
              <a:rPr lang="ru-RU" dirty="0"/>
              <a:t> </a:t>
            </a:r>
            <a:r>
              <a:rPr lang="ru-RU" dirty="0" err="1"/>
              <a:t>натижасида</a:t>
            </a:r>
            <a:r>
              <a:rPr lang="ru-RU" dirty="0"/>
              <a:t> </a:t>
            </a:r>
            <a:r>
              <a:rPr lang="ru-RU" dirty="0" err="1"/>
              <a:t>асосий</a:t>
            </a:r>
            <a:r>
              <a:rPr lang="ru-RU" dirty="0"/>
              <a:t> </a:t>
            </a:r>
            <a:r>
              <a:rPr lang="ru-RU" dirty="0" err="1"/>
              <a:t>воситалар</a:t>
            </a:r>
            <a:r>
              <a:rPr lang="ru-RU" dirty="0"/>
              <a:t> </a:t>
            </a:r>
            <a:r>
              <a:rPr lang="ru-RU" dirty="0" err="1"/>
              <a:t>тиклаш</a:t>
            </a:r>
            <a:r>
              <a:rPr lang="ru-RU" dirty="0"/>
              <a:t> </a:t>
            </a:r>
            <a:r>
              <a:rPr lang="ru-RU" dirty="0" err="1"/>
              <a:t>қиймат</a:t>
            </a:r>
            <a:r>
              <a:rPr lang="ru-RU" dirty="0"/>
              <a:t> </a:t>
            </a:r>
            <a:r>
              <a:rPr lang="ru-RU" dirty="0" err="1"/>
              <a:t>бўйича</a:t>
            </a:r>
            <a:r>
              <a:rPr lang="ru-RU" dirty="0"/>
              <a:t> </a:t>
            </a:r>
            <a:r>
              <a:rPr lang="ru-RU" dirty="0" err="1"/>
              <a:t>ҳисоб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ҳисоботда</a:t>
            </a:r>
            <a:r>
              <a:rPr lang="ru-RU" dirty="0"/>
              <a:t> </a:t>
            </a:r>
            <a:r>
              <a:rPr lang="ru-RU" dirty="0" err="1"/>
              <a:t>акс</a:t>
            </a:r>
            <a:r>
              <a:rPr lang="ru-RU" dirty="0"/>
              <a:t> </a:t>
            </a:r>
            <a:r>
              <a:rPr lang="ru-RU" dirty="0" err="1"/>
              <a:t>эттирилади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pPr marL="480060" indent="-342900">
              <a:buFont typeface="Wingdings" pitchFamily="2" charset="2"/>
              <a:buChar char="q"/>
            </a:pP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dirty="0" err="1" smtClean="0"/>
              <a:t>Қайта</a:t>
            </a:r>
            <a:r>
              <a:rPr lang="ru-RU" dirty="0" smtClean="0"/>
              <a:t> </a:t>
            </a:r>
            <a:r>
              <a:rPr lang="ru-RU" dirty="0" err="1"/>
              <a:t>баҳолаш</a:t>
            </a:r>
            <a:r>
              <a:rPr lang="ru-RU" dirty="0"/>
              <a:t> </a:t>
            </a:r>
            <a:r>
              <a:rPr lang="ru-RU" dirty="0" err="1"/>
              <a:t>вақтигача</a:t>
            </a:r>
            <a:r>
              <a:rPr lang="ru-RU" dirty="0"/>
              <a:t> </a:t>
            </a:r>
            <a:r>
              <a:rPr lang="ru-RU" dirty="0" err="1"/>
              <a:t>ҳисоблаб</a:t>
            </a:r>
            <a:r>
              <a:rPr lang="ru-RU" dirty="0"/>
              <a:t> </a:t>
            </a:r>
            <a:r>
              <a:rPr lang="ru-RU" dirty="0" err="1"/>
              <a:t>чиқилган</a:t>
            </a:r>
            <a:r>
              <a:rPr lang="ru-RU" dirty="0"/>
              <a:t> </a:t>
            </a:r>
            <a:r>
              <a:rPr lang="ru-RU" dirty="0" err="1"/>
              <a:t>асосий</a:t>
            </a:r>
            <a:r>
              <a:rPr lang="ru-RU" dirty="0"/>
              <a:t> </a:t>
            </a:r>
            <a:r>
              <a:rPr lang="ru-RU" dirty="0" err="1"/>
              <a:t>воситаларнинг</a:t>
            </a:r>
            <a:r>
              <a:rPr lang="ru-RU" dirty="0"/>
              <a:t> </a:t>
            </a:r>
            <a:r>
              <a:rPr lang="ru-RU" dirty="0" err="1"/>
              <a:t>эскириши</a:t>
            </a:r>
            <a:r>
              <a:rPr lang="ru-RU" dirty="0"/>
              <a:t> </a:t>
            </a:r>
            <a:r>
              <a:rPr lang="ru-RU" dirty="0" err="1"/>
              <a:t>ўзгартирилмайди</a:t>
            </a:r>
            <a:r>
              <a:rPr lang="ru-RU" dirty="0"/>
              <a:t>, </a:t>
            </a:r>
            <a:r>
              <a:rPr lang="ru-RU" dirty="0" err="1"/>
              <a:t>шундан</a:t>
            </a:r>
            <a:r>
              <a:rPr lang="ru-RU" dirty="0"/>
              <a:t> </a:t>
            </a:r>
            <a:r>
              <a:rPr lang="ru-RU" dirty="0" err="1"/>
              <a:t>кейинги</a:t>
            </a:r>
            <a:r>
              <a:rPr lang="ru-RU" dirty="0"/>
              <a:t> </a:t>
            </a:r>
            <a:r>
              <a:rPr lang="ru-RU" dirty="0" err="1"/>
              <a:t>эскиришни</a:t>
            </a:r>
            <a:r>
              <a:rPr lang="ru-RU" dirty="0"/>
              <a:t> </a:t>
            </a:r>
            <a:r>
              <a:rPr lang="ru-RU" dirty="0" err="1"/>
              <a:t>ҳисоблаш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баҳоланган</a:t>
            </a:r>
            <a:r>
              <a:rPr lang="ru-RU" dirty="0"/>
              <a:t> </a:t>
            </a:r>
            <a:r>
              <a:rPr lang="ru-RU" dirty="0" err="1"/>
              <a:t>қийматга</a:t>
            </a:r>
            <a:r>
              <a:rPr lang="ru-RU" dirty="0"/>
              <a:t> </a:t>
            </a:r>
            <a:r>
              <a:rPr lang="ru-RU" dirty="0" err="1"/>
              <a:t>қараб</a:t>
            </a:r>
            <a:r>
              <a:rPr lang="ru-RU" dirty="0"/>
              <a:t> </a:t>
            </a:r>
            <a:r>
              <a:rPr lang="ru-RU" dirty="0" err="1"/>
              <a:t>амалга</a:t>
            </a:r>
            <a:r>
              <a:rPr lang="ru-RU" dirty="0"/>
              <a:t> </a:t>
            </a:r>
            <a:r>
              <a:rPr lang="ru-RU" dirty="0" err="1"/>
              <a:t>оширилади</a:t>
            </a:r>
            <a:r>
              <a:rPr lang="ru-RU" dirty="0"/>
              <a:t>.</a:t>
            </a:r>
          </a:p>
          <a:p>
            <a:pPr marL="480060" indent="-342900">
              <a:buFont typeface="Wingdings" pitchFamily="2" charset="2"/>
              <a:buChar char="q"/>
            </a:pPr>
            <a:r>
              <a:rPr lang="ru-RU" dirty="0" smtClean="0"/>
              <a:t>    </a:t>
            </a:r>
            <a:r>
              <a:rPr lang="ru-RU" dirty="0" err="1" smtClean="0"/>
              <a:t>Асосий</a:t>
            </a:r>
            <a:r>
              <a:rPr lang="ru-RU" dirty="0" smtClean="0"/>
              <a:t> </a:t>
            </a:r>
            <a:r>
              <a:rPr lang="ru-RU" dirty="0" err="1"/>
              <a:t>воситаларнинг</a:t>
            </a:r>
            <a:r>
              <a:rPr lang="ru-RU" dirty="0"/>
              <a:t> </a:t>
            </a:r>
            <a:r>
              <a:rPr lang="ru-RU" dirty="0" err="1"/>
              <a:t>дастлабки</a:t>
            </a:r>
            <a:r>
              <a:rPr lang="ru-RU" dirty="0"/>
              <a:t> </a:t>
            </a:r>
            <a:r>
              <a:rPr lang="ru-RU" dirty="0" err="1"/>
              <a:t>қиймати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баҳоланган</a:t>
            </a:r>
            <a:r>
              <a:rPr lang="ru-RU" dirty="0"/>
              <a:t> </a:t>
            </a:r>
            <a:r>
              <a:rPr lang="ru-RU" dirty="0" err="1"/>
              <a:t>тақдирда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баҳолашни</a:t>
            </a:r>
            <a:r>
              <a:rPr lang="ru-RU" dirty="0"/>
              <a:t> </a:t>
            </a:r>
            <a:r>
              <a:rPr lang="ru-RU" dirty="0" err="1"/>
              <a:t>ўтказиш</a:t>
            </a:r>
            <a:r>
              <a:rPr lang="ru-RU" dirty="0"/>
              <a:t> </a:t>
            </a:r>
            <a:r>
              <a:rPr lang="ru-RU" dirty="0" err="1"/>
              <a:t>санасида</a:t>
            </a:r>
            <a:r>
              <a:rPr lang="ru-RU" dirty="0"/>
              <a:t> </a:t>
            </a:r>
            <a:r>
              <a:rPr lang="ru-RU" dirty="0" err="1"/>
              <a:t>ҳисоблаб</a:t>
            </a:r>
            <a:r>
              <a:rPr lang="ru-RU" dirty="0"/>
              <a:t> </a:t>
            </a:r>
            <a:r>
              <a:rPr lang="ru-RU" dirty="0" err="1"/>
              <a:t>ёзилган</a:t>
            </a:r>
            <a:r>
              <a:rPr lang="ru-RU" dirty="0"/>
              <a:t> </a:t>
            </a:r>
            <a:r>
              <a:rPr lang="ru-RU" dirty="0" err="1"/>
              <a:t>эскириш</a:t>
            </a:r>
            <a:r>
              <a:rPr lang="ru-RU" dirty="0"/>
              <a:t> </a:t>
            </a:r>
            <a:r>
              <a:rPr lang="ru-RU" dirty="0" err="1"/>
              <a:t>ҳам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баҳоланади</a:t>
            </a:r>
            <a:r>
              <a:rPr lang="ru-RU" dirty="0"/>
              <a:t>. </a:t>
            </a:r>
          </a:p>
          <a:p>
            <a:pPr marL="137160" indent="0">
              <a:buNone/>
            </a:pPr>
            <a:endParaRPr lang="ru-RU" dirty="0" smtClean="0"/>
          </a:p>
          <a:p>
            <a:pPr marL="13716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5229200"/>
            <a:ext cx="3312368" cy="1628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5" y="5229200"/>
            <a:ext cx="3549201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3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112568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ru-RU" sz="28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 err="1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28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активлар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моддий-ашёвий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мазмунга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эга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бўлмаган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хўжалик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юритувчи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субъект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томонидан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хўжалик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фаолиятида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фойдаланиш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ёки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бошқариш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фойдаланиш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мақсадида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назорат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қилинадиган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шунингдек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узоқ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вақт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бир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йилдан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кўп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ишлатиш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мўлжалланган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мол-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мулк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объектлари</a:t>
            </a: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8288" indent="0">
              <a:buNone/>
            </a:pP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  Бухгалтерия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ҳисобининг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7</a:t>
            </a: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миллий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стандарти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БҲМС-7)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Ўзбекистон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Республикасининг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"Бухгалтерия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ҳисоби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тўгрисида"ги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Қонуни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асосида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чиқилган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бўлиб</a:t>
            </a: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itchFamily="18" charset="0"/>
                <a:cs typeface="Times New Roman" pitchFamily="18" charset="0"/>
              </a:rPr>
              <a:t>ушбу</a:t>
            </a: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стандартнинг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мақсади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активларни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ҳисоблаш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тартибини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белгилашдан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effectLst/>
                <a:latin typeface="Times New Roman" pitchFamily="18" charset="0"/>
                <a:cs typeface="Times New Roman" pitchFamily="18" charset="0"/>
              </a:rPr>
              <a:t>иборат</a:t>
            </a: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3888" y="332656"/>
            <a:ext cx="4896544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активлар</a:t>
            </a:r>
            <a:r>
              <a:rPr lang="ru-RU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Рисунок 3" descr="ÐÐ°ÑÑÐ¸Ð½ÐºÐ¸ Ð¿Ð¾ Ð·Ð°Ð¿ÑÐ¾ÑÑ Ð´ÐµÐ±Ð¸ÑÐ¾Ñ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3024336" cy="136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99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9831765"/>
              </p:ext>
            </p:extLst>
          </p:nvPr>
        </p:nvGraphicFramePr>
        <p:xfrm>
          <a:off x="179512" y="312508"/>
          <a:ext cx="8784976" cy="6212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3314"/>
                <a:gridCol w="7421662"/>
              </a:tblGrid>
              <a:tr h="1150624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000" i="1" dirty="0" smtClean="0">
                          <a:solidFill>
                            <a:schemeClr val="tx1"/>
                          </a:solidFill>
                          <a:effectLst/>
                        </a:rPr>
                        <a:t>0400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uz-Cyrl-UZ" sz="2800" dirty="0" smtClean="0"/>
                        <a:t>Номоддий активларни ҳисобга олувчи счётлар</a:t>
                      </a:r>
                      <a:endParaRPr lang="ru-RU" sz="2800" i="1" dirty="0">
                        <a:solidFill>
                          <a:srgbClr val="C00000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49727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0410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uz-Cyrl-UZ" sz="240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Патентлар,литцензиялар</a:t>
                      </a:r>
                      <a:r>
                        <a:rPr lang="uz-Cyrl-UZ" sz="2400" i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ва ноу-хау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894930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0420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uz-Cyrl-UZ" sz="2800" i="1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Савдо маркалари,товар белгилари ва саноат</a:t>
                      </a:r>
                      <a:r>
                        <a:rPr lang="uz-Cyrl-UZ" sz="2800" i="1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 намуналари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97210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0430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 err="1" smtClean="0">
                          <a:solidFill>
                            <a:schemeClr val="tx1"/>
                          </a:solidFill>
                          <a:effectLst/>
                        </a:rPr>
                        <a:t>Дастурий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 smtClean="0">
                          <a:solidFill>
                            <a:schemeClr val="tx1"/>
                          </a:solidFill>
                          <a:effectLst/>
                        </a:rPr>
                        <a:t>таъминот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767083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0440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Ер </a:t>
                      </a:r>
                      <a:r>
                        <a:rPr lang="ru-RU" sz="2400" i="1" dirty="0" err="1" smtClean="0">
                          <a:solidFill>
                            <a:schemeClr val="tx1"/>
                          </a:solidFill>
                          <a:effectLst/>
                        </a:rPr>
                        <a:t>ва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 smtClean="0">
                          <a:solidFill>
                            <a:schemeClr val="tx1"/>
                          </a:solidFill>
                          <a:effectLst/>
                        </a:rPr>
                        <a:t>табиат</a:t>
                      </a:r>
                      <a:r>
                        <a:rPr lang="ru-RU" sz="2400" i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ресурсларидан</a:t>
                      </a:r>
                      <a:r>
                        <a:rPr lang="ru-RU" sz="2400" i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фойдаланиш</a:t>
                      </a:r>
                      <a:r>
                        <a:rPr lang="ru-RU" sz="2400" i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ҳуқуқлари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49727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0450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 err="1" smtClean="0">
                          <a:solidFill>
                            <a:schemeClr val="tx1"/>
                          </a:solidFill>
                          <a:effectLst/>
                        </a:rPr>
                        <a:t>Ташкилий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 smtClean="0">
                          <a:solidFill>
                            <a:schemeClr val="tx1"/>
                          </a:solidFill>
                          <a:effectLst/>
                        </a:rPr>
                        <a:t>харажатлар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49727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0460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 err="1" smtClean="0">
                          <a:solidFill>
                            <a:schemeClr val="tx1"/>
                          </a:solidFill>
                          <a:effectLst/>
                        </a:rPr>
                        <a:t>Франчайз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49727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0470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 err="1" smtClean="0">
                          <a:solidFill>
                            <a:schemeClr val="tx1"/>
                          </a:solidFill>
                          <a:effectLst/>
                        </a:rPr>
                        <a:t>Муаллифлик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 smtClean="0">
                          <a:solidFill>
                            <a:schemeClr val="tx1"/>
                          </a:solidFill>
                          <a:effectLst/>
                        </a:rPr>
                        <a:t>ҳуқуқлари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49727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0480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 err="1" smtClean="0">
                          <a:solidFill>
                            <a:schemeClr val="tx1"/>
                          </a:solidFill>
                          <a:effectLst/>
                        </a:rPr>
                        <a:t>Гудвилл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54356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0490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spcAft>
                          <a:spcPts val="0"/>
                        </a:spcAft>
                      </a:pPr>
                      <a:r>
                        <a:rPr lang="ru-RU" sz="2400" i="1" dirty="0" err="1" smtClean="0">
                          <a:solidFill>
                            <a:schemeClr val="tx1"/>
                          </a:solidFill>
                          <a:effectLst/>
                        </a:rPr>
                        <a:t>Бошқа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 smtClean="0">
                          <a:solidFill>
                            <a:schemeClr val="tx1"/>
                          </a:solidFill>
                          <a:effectLst/>
                        </a:rPr>
                        <a:t>номоддий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i="1" dirty="0" err="1" smtClean="0">
                          <a:solidFill>
                            <a:schemeClr val="tx1"/>
                          </a:solidFill>
                          <a:effectLst/>
                        </a:rPr>
                        <a:t>активлар</a:t>
                      </a:r>
                      <a:endParaRPr lang="ru-RU" sz="2800" i="1" dirty="0">
                        <a:solidFill>
                          <a:schemeClr val="tx1"/>
                        </a:solidFill>
                        <a:effectLst/>
                        <a:latin typeface="Times Uzb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67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5"/>
            <a:ext cx="8496944" cy="2520279"/>
          </a:xfrm>
          <a:solidFill>
            <a:srgbClr val="0070C0"/>
          </a:solidFill>
          <a:ln w="38100">
            <a:solidFill>
              <a:srgbClr val="00B050"/>
            </a:solidFill>
          </a:ln>
        </p:spPr>
        <p:txBody>
          <a:bodyPr>
            <a:normAutofit fontScale="77500" lnSpcReduction="20000"/>
          </a:bodyPr>
          <a:lstStyle/>
          <a:p>
            <a:pPr marL="18288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моддий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мулкий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жисмоний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мазмун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шакл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ларнинг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бўлмаслиги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8288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ўлчамлилик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маънолилик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8288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ишларни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бажариш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ёки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хизмат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кўрсатиш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ёхуд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корхонани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узоқ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муддат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давомида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яъни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кўпроқ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вақт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агар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фойдали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хизмат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кўпроқ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муддатдан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ортиқ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даврда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оддий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операция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жараёнида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бошқариш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эҳтиёжи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бошқа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мақсадларни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бажариш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пайтида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маҳсулот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чиқаришда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фойдаланишлиги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8288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мазкур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мулкни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кейинчалик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олиб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сотиш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ниятнинг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йўқлиги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8288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ишончлилик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интеллектуал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фаолият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натижасида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корхонада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қатъий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ҳуқуқни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активнинг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мавжудлигини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тасдиқловчи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тузилган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зарур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ҳужжатларнинг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мавжудлиги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8288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корхонанинг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бошқа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мол-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мулкдан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идентификациялаш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имконияти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яъни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фойдаланиладиган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чиқаришдан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алоҳида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фойдаланиш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имконияти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бўлишлиги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8288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936103"/>
          </a:xfrm>
          <a:solidFill>
            <a:srgbClr val="00B050"/>
          </a:solidFill>
          <a:ln w="38100">
            <a:solidFill>
              <a:srgbClr val="00B0F0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Активларни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сифатда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бухгалтерия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ҳисобига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қабул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қилишда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йўла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қуйидаги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шартлар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бажарилиши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лозим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https://media5.picsearch.com/is?_QPdn1_eB4sJhqqrm0CPihoHOsNkyYeQwLh5y99sbZw&amp;height=2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17032"/>
            <a:ext cx="8640960" cy="297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64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352928" cy="6336703"/>
          </a:xfrm>
          <a:solidFill>
            <a:schemeClr val="accent2">
              <a:lumMod val="75000"/>
            </a:schemeClr>
          </a:solidFill>
          <a:ln w="28575">
            <a:solidFill>
              <a:srgbClr val="FFFF00"/>
            </a:solidFill>
          </a:ln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45720" indent="0" algn="ctr" hangingPunct="0">
              <a:buNone/>
            </a:pP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активларни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баҳолашда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активлар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номли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7-сон 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БҲМСга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асосланилиш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лозим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активларни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баҳолашда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қуйидаги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баҳо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қиймат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лардан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фойдаланилади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5720" indent="0">
              <a:buNone/>
            </a:pP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" indent="0">
              <a:buNone/>
            </a:pPr>
            <a:endParaRPr lang="ru-RU" b="1" dirty="0">
              <a:ln w="50800"/>
              <a:solidFill>
                <a:schemeClr val="bg1">
                  <a:shade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267522583"/>
              </p:ext>
            </p:extLst>
          </p:nvPr>
        </p:nvGraphicFramePr>
        <p:xfrm>
          <a:off x="539552" y="1628800"/>
          <a:ext cx="789620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41868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88640"/>
            <a:ext cx="8496944" cy="6408712"/>
          </a:xfrm>
        </p:spPr>
        <p:txBody>
          <a:bodyPr>
            <a:noAutofit/>
          </a:bodyPr>
          <a:lstStyle/>
          <a:p>
            <a:pPr marL="176213" indent="354013">
              <a:lnSpc>
                <a:spcPct val="150000"/>
              </a:lnSpc>
              <a:buNone/>
            </a:pPr>
            <a:r>
              <a:rPr lang="ru-RU" sz="1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Дастлабки</a:t>
            </a:r>
            <a:r>
              <a:rPr lang="ru-RU" sz="1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қиймат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активни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харид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қилишда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ҳақиқатда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тўланган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пул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маблаглари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ёки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унинг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эквивалентлари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ёки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уни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чиқаришда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амалга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оширилган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ҳақиқий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харажатлар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b="1" dirty="0" smtClean="0"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176213" indent="354013">
              <a:lnSpc>
                <a:spcPct val="150000"/>
              </a:lnSpc>
              <a:buNone/>
            </a:pPr>
            <a:r>
              <a:rPr lang="ru-RU" sz="1800" b="1" dirty="0" err="1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Тугатилиш</a:t>
            </a:r>
            <a:r>
              <a:rPr lang="ru-RU" sz="1800" b="1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1800" b="1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чиқиб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кетишга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доир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кутилаётган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харажатларни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чиқариб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ташлаган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ҳолда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активнинг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фойдали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хизмати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пировардида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уни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тугатиш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пайтида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пайдо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бўладиган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активларнинг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тахмин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қилинаётган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6213" indent="354013">
              <a:lnSpc>
                <a:spcPct val="150000"/>
              </a:lnSpc>
              <a:buNone/>
            </a:pPr>
            <a:r>
              <a:rPr lang="ru-RU" sz="1800" b="1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1800" b="1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сотиш</a:t>
            </a:r>
            <a:r>
              <a:rPr lang="ru-RU" sz="1800" b="1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b="1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1800" b="1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активларни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битим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пайтида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манфаатдор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тарафлар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ўртасида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айирбошлаш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мумкин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бўлган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сумма.</a:t>
            </a:r>
          </a:p>
          <a:p>
            <a:pPr marL="176213" indent="354013">
              <a:lnSpc>
                <a:spcPct val="150000"/>
              </a:lnSpc>
              <a:buNone/>
            </a:pPr>
            <a:r>
              <a:rPr lang="ru-RU" sz="1800" b="1" dirty="0" err="1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Қолдиқ</a:t>
            </a:r>
            <a:r>
              <a:rPr lang="ru-RU" sz="1800" b="1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(баланс) </a:t>
            </a:r>
            <a:r>
              <a:rPr lang="ru-RU" sz="1800" b="1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1800" b="1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- актив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ҳисоб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ҳисоботда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акс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эттириладиган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жамгарилган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тўпланган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амортизацияни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чиқариб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ташлаган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ҳолда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активларнинг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дастлабки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ёки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жорий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6213" indent="354013">
              <a:lnSpc>
                <a:spcPct val="150000"/>
              </a:lnSpc>
              <a:buNone/>
            </a:pPr>
            <a:r>
              <a:rPr lang="ru-RU" sz="1800" b="1" dirty="0" err="1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Қоплаш</a:t>
            </a:r>
            <a:r>
              <a:rPr lang="ru-RU" sz="1800" b="1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1800" b="1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хўжалик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юритувчи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субъект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активдан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кейинчалик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фойдаланиш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ҳисобига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қоплашни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мўлжаллаётган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сумма, шу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жумладан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тугатилиш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effectLst/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5-конечная звезда 3"/>
          <p:cNvSpPr/>
          <p:nvPr/>
        </p:nvSpPr>
        <p:spPr>
          <a:xfrm>
            <a:off x="611560" y="548680"/>
            <a:ext cx="216024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5-конечная звезда 4"/>
          <p:cNvSpPr/>
          <p:nvPr/>
        </p:nvSpPr>
        <p:spPr>
          <a:xfrm>
            <a:off x="611560" y="1844824"/>
            <a:ext cx="216024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5-конечная звезда 5"/>
          <p:cNvSpPr/>
          <p:nvPr/>
        </p:nvSpPr>
        <p:spPr>
          <a:xfrm>
            <a:off x="611560" y="3068960"/>
            <a:ext cx="216024" cy="216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611560" y="5301208"/>
            <a:ext cx="252028" cy="216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611560" y="3933056"/>
            <a:ext cx="252028" cy="216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1813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96944" cy="108012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ctr"/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Харид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қилишнинг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ҳақиқий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активни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харид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қилиш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уни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ишлатиш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тайёр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ҳолатга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келтириш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қилинган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барча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харажатларни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20721899"/>
              </p:ext>
            </p:extLst>
          </p:nvPr>
        </p:nvGraphicFramePr>
        <p:xfrm>
          <a:off x="899592" y="1476896"/>
          <a:ext cx="8064896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6" descr="http://transport.pskov.ru/sites/default/files/site_consultation-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28800"/>
            <a:ext cx="2411759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12976"/>
            <a:ext cx="2411759" cy="1584176"/>
          </a:xfrm>
          <a:prstGeom prst="rect">
            <a:avLst/>
          </a:prstGeom>
        </p:spPr>
      </p:pic>
      <p:pic>
        <p:nvPicPr>
          <p:cNvPr id="9" name="Picture 8" descr="https://img3.stockfresh.com/files/a/anatolym/m/32/4176646_stock-photo-3d-small-people---multi-manager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9160"/>
            <a:ext cx="2411759" cy="198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01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1"/>
            <a:ext cx="8784976" cy="1008111"/>
          </a:xfrm>
          <a:solidFill>
            <a:schemeClr val="accent2">
              <a:lumMod val="5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2400" dirty="0" err="1">
                <a:solidFill>
                  <a:srgbClr val="00B050"/>
                </a:solidFill>
              </a:rPr>
              <a:t>Тўлаш</a:t>
            </a:r>
            <a:r>
              <a:rPr lang="ru-RU" sz="2400" dirty="0">
                <a:solidFill>
                  <a:srgbClr val="00B050"/>
                </a:solidFill>
              </a:rPr>
              <a:t> </a:t>
            </a:r>
            <a:r>
              <a:rPr lang="ru-RU" sz="2400" dirty="0" err="1">
                <a:solidFill>
                  <a:srgbClr val="00B050"/>
                </a:solidFill>
              </a:rPr>
              <a:t>учун</a:t>
            </a:r>
            <a:r>
              <a:rPr lang="ru-RU" sz="2400" dirty="0">
                <a:solidFill>
                  <a:srgbClr val="00B050"/>
                </a:solidFill>
              </a:rPr>
              <a:t> </a:t>
            </a:r>
            <a:r>
              <a:rPr lang="ru-RU" sz="2400" dirty="0" err="1">
                <a:solidFill>
                  <a:srgbClr val="00B050"/>
                </a:solidFill>
              </a:rPr>
              <a:t>олинган</a:t>
            </a:r>
            <a:r>
              <a:rPr lang="ru-RU" sz="2400" dirty="0">
                <a:solidFill>
                  <a:srgbClr val="00B050"/>
                </a:solidFill>
              </a:rPr>
              <a:t> </a:t>
            </a:r>
            <a:r>
              <a:rPr lang="ru-RU" sz="2400" dirty="0" err="1">
                <a:solidFill>
                  <a:srgbClr val="00B050"/>
                </a:solidFill>
              </a:rPr>
              <a:t>номоддий</a:t>
            </a:r>
            <a:r>
              <a:rPr lang="ru-RU" sz="2400" dirty="0">
                <a:solidFill>
                  <a:srgbClr val="00B050"/>
                </a:solidFill>
              </a:rPr>
              <a:t> </a:t>
            </a:r>
            <a:r>
              <a:rPr lang="ru-RU" sz="2400" dirty="0" err="1">
                <a:solidFill>
                  <a:srgbClr val="00B050"/>
                </a:solidFill>
              </a:rPr>
              <a:t>активларнинг</a:t>
            </a:r>
            <a:r>
              <a:rPr lang="ru-RU" sz="2400" dirty="0">
                <a:solidFill>
                  <a:srgbClr val="00B050"/>
                </a:solidFill>
              </a:rPr>
              <a:t> </a:t>
            </a:r>
            <a:r>
              <a:rPr lang="ru-RU" sz="2400" dirty="0" err="1">
                <a:solidFill>
                  <a:srgbClr val="00B050"/>
                </a:solidFill>
              </a:rPr>
              <a:t>дастлабки</a:t>
            </a:r>
            <a:r>
              <a:rPr lang="ru-RU" sz="2400" dirty="0">
                <a:solidFill>
                  <a:srgbClr val="00B050"/>
                </a:solidFill>
              </a:rPr>
              <a:t> </a:t>
            </a:r>
            <a:r>
              <a:rPr lang="ru-RU" sz="2400" dirty="0" err="1">
                <a:solidFill>
                  <a:srgbClr val="00B050"/>
                </a:solidFill>
              </a:rPr>
              <a:t>қиймати</a:t>
            </a:r>
            <a:r>
              <a:rPr lang="ru-RU" sz="2400" dirty="0">
                <a:solidFill>
                  <a:srgbClr val="00B050"/>
                </a:solidFill>
              </a:rPr>
              <a:t> </a:t>
            </a:r>
            <a:r>
              <a:rPr lang="ru-RU" sz="2400" dirty="0" err="1" smtClean="0">
                <a:solidFill>
                  <a:srgbClr val="00B050"/>
                </a:solidFill>
              </a:rPr>
              <a:t>қуйидаги</a:t>
            </a:r>
            <a:r>
              <a:rPr lang="ru-RU" sz="2400" dirty="0" smtClean="0">
                <a:solidFill>
                  <a:srgbClr val="00B050"/>
                </a:solidFill>
              </a:rPr>
              <a:t> </a:t>
            </a:r>
            <a:r>
              <a:rPr lang="ru-RU" sz="2400" dirty="0" err="1">
                <a:solidFill>
                  <a:srgbClr val="00B050"/>
                </a:solidFill>
              </a:rPr>
              <a:t>харажатлардан</a:t>
            </a:r>
            <a:r>
              <a:rPr lang="ru-RU" sz="2400" dirty="0">
                <a:solidFill>
                  <a:srgbClr val="00B050"/>
                </a:solidFill>
              </a:rPr>
              <a:t> </a:t>
            </a:r>
            <a:r>
              <a:rPr lang="ru-RU" sz="2400" dirty="0" err="1">
                <a:solidFill>
                  <a:srgbClr val="00B050"/>
                </a:solidFill>
              </a:rPr>
              <a:t>шаклланиши</a:t>
            </a:r>
            <a:r>
              <a:rPr lang="ru-RU" sz="2400" dirty="0">
                <a:solidFill>
                  <a:srgbClr val="00B050"/>
                </a:solidFill>
              </a:rPr>
              <a:t> </a:t>
            </a:r>
            <a:r>
              <a:rPr lang="ru-RU" sz="2400" dirty="0" err="1">
                <a:solidFill>
                  <a:srgbClr val="00B050"/>
                </a:solidFill>
              </a:rPr>
              <a:t>мумкин</a:t>
            </a:r>
            <a:r>
              <a:rPr lang="ru-RU" sz="2400" dirty="0" smtClean="0">
                <a:solidFill>
                  <a:srgbClr val="00B050"/>
                </a:solidFill>
              </a:rPr>
              <a:t>: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424936" cy="5328591"/>
          </a:xfr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dirty="0"/>
              <a:t>а) </a:t>
            </a:r>
            <a:r>
              <a:rPr lang="ru-RU" dirty="0" err="1"/>
              <a:t>эгалик</a:t>
            </a:r>
            <a:r>
              <a:rPr lang="ru-RU" dirty="0"/>
              <a:t> </a:t>
            </a:r>
            <a:r>
              <a:rPr lang="ru-RU" dirty="0" err="1"/>
              <a:t>ҳуқуқига</a:t>
            </a:r>
            <a:r>
              <a:rPr lang="ru-RU" dirty="0"/>
              <a:t> </a:t>
            </a:r>
            <a:r>
              <a:rPr lang="ru-RU" dirty="0" err="1"/>
              <a:t>эга</a:t>
            </a:r>
            <a:r>
              <a:rPr lang="ru-RU" dirty="0"/>
              <a:t> </a:t>
            </a:r>
            <a:r>
              <a:rPr lang="ru-RU" dirty="0" err="1"/>
              <a:t>шахсга</a:t>
            </a:r>
            <a:r>
              <a:rPr lang="ru-RU" dirty="0"/>
              <a:t> </a:t>
            </a:r>
            <a:r>
              <a:rPr lang="ru-RU" dirty="0" err="1"/>
              <a:t>шартномага</a:t>
            </a:r>
            <a:r>
              <a:rPr lang="ru-RU" dirty="0"/>
              <a:t> </a:t>
            </a:r>
            <a:r>
              <a:rPr lang="ru-RU" dirty="0" err="1"/>
              <a:t>мувофиқ</a:t>
            </a:r>
            <a:r>
              <a:rPr lang="ru-RU" dirty="0"/>
              <a:t> </a:t>
            </a:r>
            <a:r>
              <a:rPr lang="ru-RU" dirty="0" err="1"/>
              <a:t>ён</a:t>
            </a:r>
            <a:r>
              <a:rPr lang="ru-RU" dirty="0"/>
              <a:t> </a:t>
            </a:r>
            <a:r>
              <a:rPr lang="ru-RU" dirty="0" err="1"/>
              <a:t>беришга</a:t>
            </a:r>
            <a:r>
              <a:rPr lang="ru-RU" dirty="0"/>
              <a:t> </a:t>
            </a:r>
            <a:r>
              <a:rPr lang="ru-RU" dirty="0" err="1"/>
              <a:t>ҳуқуқидан</a:t>
            </a:r>
            <a:r>
              <a:rPr lang="ru-RU" dirty="0"/>
              <a:t> </a:t>
            </a:r>
            <a:r>
              <a:rPr lang="ru-RU" dirty="0" err="1"/>
              <a:t>тўланган</a:t>
            </a:r>
            <a:r>
              <a:rPr lang="ru-RU" dirty="0"/>
              <a:t> сумма;</a:t>
            </a:r>
          </a:p>
          <a:p>
            <a:pPr marL="45720" indent="0">
              <a:buNone/>
            </a:pPr>
            <a:r>
              <a:rPr lang="ru-RU" dirty="0"/>
              <a:t>б) </a:t>
            </a:r>
            <a:r>
              <a:rPr lang="ru-RU" dirty="0" err="1"/>
              <a:t>рўйхатга</a:t>
            </a:r>
            <a:r>
              <a:rPr lang="ru-RU" dirty="0"/>
              <a:t> </a:t>
            </a:r>
            <a:r>
              <a:rPr lang="ru-RU" dirty="0" err="1"/>
              <a:t>олиш</a:t>
            </a:r>
            <a:r>
              <a:rPr lang="ru-RU" dirty="0"/>
              <a:t> </a:t>
            </a:r>
            <a:r>
              <a:rPr lang="ru-RU" dirty="0" err="1"/>
              <a:t>йиғимлари</a:t>
            </a:r>
            <a:r>
              <a:rPr lang="ru-RU" dirty="0"/>
              <a:t>, </a:t>
            </a:r>
            <a:r>
              <a:rPr lang="ru-RU" dirty="0" err="1"/>
              <a:t>давлат</a:t>
            </a:r>
            <a:r>
              <a:rPr lang="ru-RU" dirty="0"/>
              <a:t> </a:t>
            </a:r>
            <a:r>
              <a:rPr lang="ru-RU" dirty="0" err="1"/>
              <a:t>божлари</a:t>
            </a:r>
            <a:r>
              <a:rPr lang="ru-RU" dirty="0"/>
              <a:t>, патент </a:t>
            </a:r>
            <a:r>
              <a:rPr lang="ru-RU" dirty="0" err="1"/>
              <a:t>божлари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эгалик</a:t>
            </a:r>
            <a:r>
              <a:rPr lang="ru-RU" dirty="0"/>
              <a:t> </a:t>
            </a:r>
            <a:r>
              <a:rPr lang="ru-RU" dirty="0" err="1"/>
              <a:t>қилиш</a:t>
            </a:r>
            <a:r>
              <a:rPr lang="ru-RU" dirty="0"/>
              <a:t> </a:t>
            </a:r>
            <a:r>
              <a:rPr lang="ru-RU" dirty="0" err="1"/>
              <a:t>ҳуқуқига</a:t>
            </a:r>
            <a:r>
              <a:rPr lang="ru-RU" dirty="0"/>
              <a:t> </a:t>
            </a:r>
            <a:r>
              <a:rPr lang="ru-RU" dirty="0" err="1"/>
              <a:t>эга</a:t>
            </a:r>
            <a:r>
              <a:rPr lang="ru-RU" dirty="0"/>
              <a:t> </a:t>
            </a:r>
            <a:r>
              <a:rPr lang="ru-RU" dirty="0" err="1"/>
              <a:t>шахснинг</a:t>
            </a:r>
            <a:r>
              <a:rPr lang="ru-RU" dirty="0"/>
              <a:t> </a:t>
            </a:r>
            <a:r>
              <a:rPr lang="ru-RU" dirty="0" err="1"/>
              <a:t>қатъий</a:t>
            </a:r>
            <a:r>
              <a:rPr lang="ru-RU" dirty="0"/>
              <a:t> </a:t>
            </a:r>
            <a:r>
              <a:rPr lang="ru-RU" dirty="0" err="1"/>
              <a:t>ҳуқуқига</a:t>
            </a:r>
            <a:r>
              <a:rPr lang="ru-RU" dirty="0"/>
              <a:t> </a:t>
            </a:r>
            <a:r>
              <a:rPr lang="ru-RU" dirty="0" err="1"/>
              <a:t>ён</a:t>
            </a:r>
            <a:r>
              <a:rPr lang="ru-RU" dirty="0"/>
              <a:t> </a:t>
            </a:r>
            <a:r>
              <a:rPr lang="ru-RU" dirty="0" err="1"/>
              <a:t>бериш</a:t>
            </a:r>
            <a:r>
              <a:rPr lang="ru-RU" dirty="0"/>
              <a:t> </a:t>
            </a:r>
            <a:r>
              <a:rPr lang="ru-RU" dirty="0" err="1"/>
              <a:t>билан</a:t>
            </a:r>
            <a:r>
              <a:rPr lang="ru-RU" dirty="0"/>
              <a:t> </a:t>
            </a:r>
            <a:r>
              <a:rPr lang="ru-RU" dirty="0" err="1"/>
              <a:t>боғлиқ</a:t>
            </a:r>
            <a:r>
              <a:rPr lang="ru-RU" dirty="0"/>
              <a:t> </a:t>
            </a:r>
            <a:r>
              <a:rPr lang="ru-RU" dirty="0" err="1"/>
              <a:t>бўлган</a:t>
            </a:r>
            <a:r>
              <a:rPr lang="ru-RU" dirty="0"/>
              <a:t> </a:t>
            </a:r>
            <a:r>
              <a:rPr lang="ru-RU" dirty="0" err="1"/>
              <a:t>ўтказилган</a:t>
            </a:r>
            <a:r>
              <a:rPr lang="ru-RU" dirty="0"/>
              <a:t> </a:t>
            </a:r>
            <a:r>
              <a:rPr lang="ru-RU" dirty="0" err="1"/>
              <a:t>бошқа</a:t>
            </a:r>
            <a:r>
              <a:rPr lang="ru-RU" dirty="0"/>
              <a:t> </a:t>
            </a:r>
            <a:r>
              <a:rPr lang="ru-RU" dirty="0" err="1"/>
              <a:t>шунга</a:t>
            </a:r>
            <a:r>
              <a:rPr lang="ru-RU" dirty="0"/>
              <a:t> </a:t>
            </a:r>
            <a:r>
              <a:rPr lang="ru-RU" dirty="0" err="1"/>
              <a:t>ўхшаш</a:t>
            </a:r>
            <a:r>
              <a:rPr lang="ru-RU" dirty="0"/>
              <a:t> </a:t>
            </a:r>
            <a:r>
              <a:rPr lang="ru-RU" dirty="0" err="1"/>
              <a:t>тўловлар</a:t>
            </a:r>
            <a:r>
              <a:rPr lang="ru-RU" dirty="0"/>
              <a:t>;</a:t>
            </a:r>
          </a:p>
          <a:p>
            <a:pPr marL="45720" indent="0">
              <a:buNone/>
            </a:pPr>
            <a:r>
              <a:rPr lang="ru-RU" dirty="0"/>
              <a:t>в) </a:t>
            </a:r>
            <a:r>
              <a:rPr lang="ru-RU" dirty="0" err="1"/>
              <a:t>божхона</a:t>
            </a:r>
            <a:r>
              <a:rPr lang="ru-RU" dirty="0"/>
              <a:t> </a:t>
            </a:r>
            <a:r>
              <a:rPr lang="ru-RU" dirty="0" err="1"/>
              <a:t>божлари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йиғимлар</a:t>
            </a:r>
            <a:r>
              <a:rPr lang="ru-RU" dirty="0"/>
              <a:t>;</a:t>
            </a:r>
          </a:p>
          <a:p>
            <a:pPr marL="45720" indent="0">
              <a:buNone/>
            </a:pPr>
            <a:r>
              <a:rPr lang="ru-RU" dirty="0"/>
              <a:t>г) </a:t>
            </a:r>
            <a:r>
              <a:rPr lang="ru-RU" dirty="0" err="1"/>
              <a:t>номоддий</a:t>
            </a:r>
            <a:r>
              <a:rPr lang="ru-RU" dirty="0"/>
              <a:t> </a:t>
            </a:r>
            <a:r>
              <a:rPr lang="ru-RU" dirty="0" err="1"/>
              <a:t>активларнинг</a:t>
            </a:r>
            <a:r>
              <a:rPr lang="ru-RU" dirty="0"/>
              <a:t> </a:t>
            </a:r>
            <a:r>
              <a:rPr lang="ru-RU" dirty="0" err="1"/>
              <a:t>сотиб</a:t>
            </a:r>
            <a:r>
              <a:rPr lang="ru-RU" dirty="0"/>
              <a:t> </a:t>
            </a:r>
            <a:r>
              <a:rPr lang="ru-RU" dirty="0" err="1"/>
              <a:t>олиш</a:t>
            </a:r>
            <a:r>
              <a:rPr lang="ru-RU" dirty="0"/>
              <a:t> </a:t>
            </a:r>
            <a:r>
              <a:rPr lang="ru-RU" dirty="0" err="1"/>
              <a:t>билан</a:t>
            </a:r>
            <a:r>
              <a:rPr lang="ru-RU" dirty="0"/>
              <a:t> </a:t>
            </a:r>
            <a:r>
              <a:rPr lang="ru-RU" dirty="0" err="1"/>
              <a:t>боғлиқ</a:t>
            </a:r>
            <a:r>
              <a:rPr lang="ru-RU" dirty="0"/>
              <a:t> </a:t>
            </a:r>
            <a:r>
              <a:rPr lang="ru-RU" dirty="0" err="1"/>
              <a:t>солиқлар</a:t>
            </a:r>
            <a:r>
              <a:rPr lang="ru-RU" dirty="0"/>
              <a:t>, </a:t>
            </a:r>
            <a:r>
              <a:rPr lang="ru-RU" dirty="0" err="1"/>
              <a:t>йиғимлар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тўловлар</a:t>
            </a:r>
            <a:r>
              <a:rPr lang="ru-RU" dirty="0"/>
              <a:t>;</a:t>
            </a:r>
          </a:p>
          <a:p>
            <a:pPr marL="45720" indent="0">
              <a:buNone/>
            </a:pPr>
            <a:r>
              <a:rPr lang="ru-RU" dirty="0"/>
              <a:t>д) </a:t>
            </a:r>
            <a:r>
              <a:rPr lang="ru-RU" dirty="0" err="1"/>
              <a:t>номоддий</a:t>
            </a:r>
            <a:r>
              <a:rPr lang="ru-RU" dirty="0"/>
              <a:t> </a:t>
            </a:r>
            <a:r>
              <a:rPr lang="ru-RU" dirty="0" err="1"/>
              <a:t>активларни</a:t>
            </a:r>
            <a:r>
              <a:rPr lang="ru-RU" dirty="0"/>
              <a:t> </a:t>
            </a:r>
            <a:r>
              <a:rPr lang="ru-RU" dirty="0" err="1"/>
              <a:t>сотиб</a:t>
            </a:r>
            <a:r>
              <a:rPr lang="ru-RU" dirty="0"/>
              <a:t> </a:t>
            </a:r>
            <a:r>
              <a:rPr lang="ru-RU" dirty="0" err="1"/>
              <a:t>олиш</a:t>
            </a:r>
            <a:r>
              <a:rPr lang="ru-RU" dirty="0"/>
              <a:t> </a:t>
            </a:r>
            <a:r>
              <a:rPr lang="ru-RU" dirty="0" err="1"/>
              <a:t>билан</a:t>
            </a:r>
            <a:r>
              <a:rPr lang="ru-RU" dirty="0"/>
              <a:t> </a:t>
            </a:r>
            <a:r>
              <a:rPr lang="ru-RU" dirty="0" err="1"/>
              <a:t>боғлиқ</a:t>
            </a:r>
            <a:r>
              <a:rPr lang="ru-RU" dirty="0"/>
              <a:t> </a:t>
            </a:r>
            <a:r>
              <a:rPr lang="ru-RU" dirty="0" err="1"/>
              <a:t>ахборотлар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маслаҳат</a:t>
            </a:r>
            <a:r>
              <a:rPr lang="ru-RU" dirty="0"/>
              <a:t> </a:t>
            </a:r>
            <a:r>
              <a:rPr lang="ru-RU" dirty="0" err="1"/>
              <a:t>хизматлари</a:t>
            </a:r>
            <a:r>
              <a:rPr lang="ru-RU" dirty="0"/>
              <a:t> </a:t>
            </a:r>
            <a:r>
              <a:rPr lang="ru-RU" dirty="0" err="1"/>
              <a:t>учун</a:t>
            </a:r>
            <a:r>
              <a:rPr lang="ru-RU" dirty="0"/>
              <a:t> </a:t>
            </a:r>
            <a:r>
              <a:rPr lang="ru-RU" dirty="0" err="1"/>
              <a:t>тўланадиган</a:t>
            </a:r>
            <a:r>
              <a:rPr lang="ru-RU" dirty="0"/>
              <a:t> сумма;</a:t>
            </a:r>
          </a:p>
          <a:p>
            <a:pPr marL="45720" indent="0">
              <a:buNone/>
            </a:pPr>
            <a:r>
              <a:rPr lang="ru-RU" dirty="0"/>
              <a:t>е) </a:t>
            </a:r>
            <a:r>
              <a:rPr lang="ru-RU" dirty="0" err="1"/>
              <a:t>номоддий</a:t>
            </a:r>
            <a:r>
              <a:rPr lang="ru-RU" dirty="0"/>
              <a:t> </a:t>
            </a:r>
            <a:r>
              <a:rPr lang="ru-RU" dirty="0" err="1"/>
              <a:t>активларни</a:t>
            </a:r>
            <a:r>
              <a:rPr lang="ru-RU" dirty="0"/>
              <a:t> </a:t>
            </a:r>
            <a:r>
              <a:rPr lang="ru-RU" dirty="0" err="1"/>
              <a:t>сотиб</a:t>
            </a:r>
            <a:r>
              <a:rPr lang="ru-RU" dirty="0"/>
              <a:t> </a:t>
            </a:r>
            <a:r>
              <a:rPr lang="ru-RU" dirty="0" err="1"/>
              <a:t>олишда</a:t>
            </a:r>
            <a:r>
              <a:rPr lang="ru-RU" dirty="0"/>
              <a:t> </a:t>
            </a:r>
            <a:r>
              <a:rPr lang="ru-RU" dirty="0" err="1"/>
              <a:t>иштирок</a:t>
            </a:r>
            <a:r>
              <a:rPr lang="ru-RU" dirty="0"/>
              <a:t> </a:t>
            </a:r>
            <a:r>
              <a:rPr lang="ru-RU" dirty="0" err="1"/>
              <a:t>этган</a:t>
            </a:r>
            <a:r>
              <a:rPr lang="ru-RU" dirty="0"/>
              <a:t> </a:t>
            </a:r>
            <a:r>
              <a:rPr lang="ru-RU" dirty="0" err="1"/>
              <a:t>воситачиларга</a:t>
            </a:r>
            <a:r>
              <a:rPr lang="ru-RU" dirty="0"/>
              <a:t> </a:t>
            </a:r>
            <a:r>
              <a:rPr lang="ru-RU" dirty="0" err="1"/>
              <a:t>тўланган</a:t>
            </a:r>
            <a:r>
              <a:rPr lang="ru-RU" dirty="0"/>
              <a:t> </a:t>
            </a:r>
            <a:r>
              <a:rPr lang="ru-RU" dirty="0" err="1"/>
              <a:t>ҳақ</a:t>
            </a:r>
            <a:r>
              <a:rPr lang="ru-RU" dirty="0"/>
              <a:t>;</a:t>
            </a:r>
          </a:p>
          <a:p>
            <a:pPr marL="45720" indent="0">
              <a:buNone/>
            </a:pPr>
            <a:r>
              <a:rPr lang="ru-RU" dirty="0"/>
              <a:t>ж) </a:t>
            </a:r>
            <a:r>
              <a:rPr lang="ru-RU" dirty="0" err="1"/>
              <a:t>номоддий</a:t>
            </a:r>
            <a:r>
              <a:rPr lang="ru-RU" dirty="0"/>
              <a:t> </a:t>
            </a:r>
            <a:r>
              <a:rPr lang="ru-RU" dirty="0" err="1"/>
              <a:t>активларни</a:t>
            </a:r>
            <a:r>
              <a:rPr lang="ru-RU" dirty="0"/>
              <a:t> </a:t>
            </a:r>
            <a:r>
              <a:rPr lang="ru-RU" dirty="0" err="1"/>
              <a:t>етказиб</a:t>
            </a:r>
            <a:r>
              <a:rPr lang="ru-RU" dirty="0"/>
              <a:t> </a:t>
            </a:r>
            <a:r>
              <a:rPr lang="ru-RU" dirty="0" err="1"/>
              <a:t>бериш</a:t>
            </a:r>
            <a:r>
              <a:rPr lang="ru-RU" dirty="0"/>
              <a:t> </a:t>
            </a:r>
            <a:r>
              <a:rPr lang="ru-RU" dirty="0" err="1"/>
              <a:t>таваккалчилигининг</a:t>
            </a:r>
            <a:r>
              <a:rPr lang="ru-RU" dirty="0"/>
              <a:t> </a:t>
            </a:r>
            <a:r>
              <a:rPr lang="ru-RU" dirty="0" err="1"/>
              <a:t>суғуртаси</a:t>
            </a:r>
            <a:r>
              <a:rPr lang="ru-RU" dirty="0"/>
              <a:t> </a:t>
            </a:r>
            <a:r>
              <a:rPr lang="ru-RU" dirty="0" err="1"/>
              <a:t>бўйича</a:t>
            </a:r>
            <a:r>
              <a:rPr lang="ru-RU" dirty="0"/>
              <a:t> </a:t>
            </a:r>
            <a:r>
              <a:rPr lang="ru-RU" dirty="0" err="1"/>
              <a:t>харажатлар</a:t>
            </a:r>
            <a:r>
              <a:rPr lang="ru-RU" dirty="0"/>
              <a:t>;</a:t>
            </a:r>
          </a:p>
          <a:p>
            <a:pPr marL="45720" indent="0">
              <a:buNone/>
            </a:pPr>
            <a:r>
              <a:rPr lang="ru-RU" dirty="0"/>
              <a:t>з) </a:t>
            </a:r>
            <a:r>
              <a:rPr lang="ru-RU" dirty="0" err="1"/>
              <a:t>активлардан</a:t>
            </a:r>
            <a:r>
              <a:rPr lang="ru-RU" dirty="0"/>
              <a:t> </a:t>
            </a:r>
            <a:r>
              <a:rPr lang="ru-RU" dirty="0" err="1"/>
              <a:t>вазифаси</a:t>
            </a:r>
            <a:r>
              <a:rPr lang="ru-RU" dirty="0"/>
              <a:t> </a:t>
            </a:r>
            <a:r>
              <a:rPr lang="ru-RU" dirty="0" err="1"/>
              <a:t>бўйича</a:t>
            </a:r>
            <a:r>
              <a:rPr lang="ru-RU" dirty="0"/>
              <a:t> </a:t>
            </a:r>
            <a:r>
              <a:rPr lang="ru-RU" dirty="0" err="1"/>
              <a:t>фойдаланиш</a:t>
            </a:r>
            <a:r>
              <a:rPr lang="ru-RU" dirty="0"/>
              <a:t> </a:t>
            </a:r>
            <a:r>
              <a:rPr lang="ru-RU" dirty="0" err="1"/>
              <a:t>учун</a:t>
            </a:r>
            <a:r>
              <a:rPr lang="ru-RU" dirty="0"/>
              <a:t> </a:t>
            </a:r>
            <a:r>
              <a:rPr lang="ru-RU" dirty="0" err="1"/>
              <a:t>ишчи</a:t>
            </a:r>
            <a:r>
              <a:rPr lang="ru-RU" dirty="0"/>
              <a:t> </a:t>
            </a:r>
            <a:r>
              <a:rPr lang="ru-RU" dirty="0" err="1"/>
              <a:t>ҳолатига</a:t>
            </a:r>
            <a:r>
              <a:rPr lang="ru-RU" dirty="0"/>
              <a:t> </a:t>
            </a:r>
            <a:r>
              <a:rPr lang="ru-RU" dirty="0" err="1"/>
              <a:t>келтириш</a:t>
            </a:r>
            <a:r>
              <a:rPr lang="ru-RU" dirty="0"/>
              <a:t> </a:t>
            </a:r>
            <a:r>
              <a:rPr lang="ru-RU" dirty="0" err="1"/>
              <a:t>билан</a:t>
            </a:r>
            <a:r>
              <a:rPr lang="ru-RU" dirty="0"/>
              <a:t> </a:t>
            </a:r>
            <a:r>
              <a:rPr lang="ru-RU" dirty="0" err="1"/>
              <a:t>бевосита</a:t>
            </a:r>
            <a:r>
              <a:rPr lang="ru-RU" dirty="0"/>
              <a:t> </a:t>
            </a:r>
            <a:r>
              <a:rPr lang="ru-RU" dirty="0" err="1"/>
              <a:t>боғлиқ</a:t>
            </a:r>
            <a:r>
              <a:rPr lang="ru-RU" dirty="0"/>
              <a:t> </a:t>
            </a:r>
            <a:r>
              <a:rPr lang="ru-RU" dirty="0" err="1"/>
              <a:t>бошқа</a:t>
            </a:r>
            <a:r>
              <a:rPr lang="ru-RU" dirty="0"/>
              <a:t> </a:t>
            </a:r>
            <a:r>
              <a:rPr lang="ru-RU" dirty="0" err="1"/>
              <a:t>харажатлар</a:t>
            </a:r>
            <a:r>
              <a:rPr lang="ru-RU" dirty="0"/>
              <a:t>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51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88640"/>
            <a:ext cx="7776864" cy="576064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активларни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баҳолаш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052736"/>
            <a:ext cx="8712968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6213"/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Барча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хил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активларнинг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дастлабки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баҳоси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дастлабки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қиймат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бўлиши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керак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176213"/>
            <a:r>
              <a:rPr lang="ru-RU" sz="2000" b="1" dirty="0" err="1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Агар</a:t>
            </a:r>
            <a:r>
              <a:rPr lang="ru-RU" sz="20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20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активлар</a:t>
            </a:r>
            <a:r>
              <a:rPr lang="ru-RU" sz="20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пулсиз</a:t>
            </a:r>
            <a:r>
              <a:rPr lang="ru-RU" sz="20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айирбошлаш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(бартер)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тартибида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харид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қилинса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уларнинг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баҳоларнинг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қайси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бири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афзалроқ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эканига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қараб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айирбошлашга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берилган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мол-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мулкнинг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ёки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харид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қилинган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ҳуқуқларнинг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бозор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нархи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бўйича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белгиланиши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мумкин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176213"/>
            <a:r>
              <a:rPr lang="ru-RU" sz="2000" b="1" dirty="0" err="1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Агар</a:t>
            </a:r>
            <a:r>
              <a:rPr lang="ru-RU" sz="20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20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актив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пулга</a:t>
            </a:r>
            <a:r>
              <a:rPr lang="ru-RU" sz="20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харид</a:t>
            </a:r>
            <a:r>
              <a:rPr lang="ru-RU" sz="20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қилинса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унинг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контрактда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иккиламчи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бозорда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фаол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ишлаётган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шу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сингари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активга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аниқланган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бозор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нархи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бўйича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кўрсатилиши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мумкин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176213"/>
            <a:r>
              <a:rPr lang="ru-RU" sz="2000" b="1" dirty="0" err="1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20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актив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хўжалик</a:t>
            </a:r>
            <a:r>
              <a:rPr lang="ru-RU" sz="20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юритувчи</a:t>
            </a:r>
            <a:r>
              <a:rPr lang="ru-RU" sz="20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субъектнинг</a:t>
            </a:r>
            <a:r>
              <a:rPr lang="ru-RU" sz="20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ўзи</a:t>
            </a:r>
            <a:r>
              <a:rPr lang="ru-RU" sz="20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томонидан</a:t>
            </a:r>
            <a:r>
              <a:rPr lang="ru-RU" sz="20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яратилган</a:t>
            </a:r>
            <a:r>
              <a:rPr lang="ru-RU" sz="20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уни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яратиш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чиқимларини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аниқ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белгилаш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мумкин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бўлган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ҳолларда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актив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ҳақиқий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таннарх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бўйича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акс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эттирилади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76213"/>
            <a:r>
              <a:rPr lang="ru-RU" sz="2000" b="1" dirty="0" err="1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20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активларнинг</a:t>
            </a:r>
            <a:r>
              <a:rPr lang="ru-RU" sz="20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баланс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ҳукумат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грантлари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суммасига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камайтирилиши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мумкин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176213"/>
            <a:r>
              <a:rPr lang="ru-RU" sz="20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Актив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дастлабки</a:t>
            </a:r>
            <a:r>
              <a:rPr lang="ru-RU" sz="20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яъни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таннархи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ёки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харид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қилиш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нархи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бўйича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тан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олинганидан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кейин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актив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балансда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жамгарилган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амортизация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чиқариб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ташланган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ҳолда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ҳисобга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олинади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2043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315200" cy="938073"/>
          </a:xfrm>
        </p:spPr>
        <p:txBody>
          <a:bodyPr>
            <a:noAutofit/>
          </a:bodyPr>
          <a:lstStyle/>
          <a:p>
            <a:pPr algn="ctr"/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Номоддий активларни ҳисобга олувчи счётлар (0400) нинг боғланиши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81" y="1268760"/>
            <a:ext cx="8181975" cy="547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618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340768"/>
            <a:ext cx="8280920" cy="4248472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17463" indent="158750">
              <a:buNone/>
            </a:pPr>
            <a:r>
              <a:rPr lang="ru-RU" sz="2400" b="1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Амортизаци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я -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унинг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фойдали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хизмат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муддати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давомида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активнинг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амортизация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қийматини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мунтазам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равишда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тақсимлаш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кўчириш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кўринишида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эскиришнинг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қиймат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ифодаси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463" indent="158750">
              <a:buNone/>
            </a:pPr>
            <a:r>
              <a:rPr lang="ru-RU" sz="2400" b="1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Амортизация </a:t>
            </a:r>
            <a:r>
              <a:rPr lang="ru-RU" sz="2400" b="1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2400" b="1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тахмин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қилинаётган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тугатилиш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қийматини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чиқариб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ташлаган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ҳолда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активнинг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дастлабки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ёки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молиявий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ҳисоботларда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кўрсатилган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дастлабки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қиймат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ўрнини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босадиган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бошқа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қийматнинг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суммаси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463" indent="158750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332656"/>
            <a:ext cx="7543800" cy="504056"/>
          </a:xfr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ru-RU" sz="3200" b="1" dirty="0" smtClean="0">
                <a:effectLst/>
              </a:rPr>
              <a:t>Амортизация</a:t>
            </a:r>
            <a:endParaRPr lang="ru-RU" sz="3200" dirty="0"/>
          </a:p>
        </p:txBody>
      </p:sp>
      <p:pic>
        <p:nvPicPr>
          <p:cNvPr id="5" name="Picture 5" descr="C:\Users\User\Desktop\144099_408c0099ff261ba30cf2fae2c7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962639"/>
            <a:ext cx="8280920" cy="189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36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260648"/>
            <a:ext cx="7611184" cy="1058416"/>
          </a:xfr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dirty="0" err="1">
                <a:solidFill>
                  <a:srgbClr val="00B0F0"/>
                </a:solidFill>
                <a:effectLst/>
                <a:latin typeface="Times New Roman" pitchFamily="18" charset="0"/>
                <a:cs typeface="Times New Roman" pitchFamily="18" charset="0"/>
              </a:rPr>
              <a:t>Номоддий</a:t>
            </a:r>
            <a:r>
              <a:rPr lang="ru-RU" sz="3200" dirty="0">
                <a:solidFill>
                  <a:srgbClr val="00B0F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00B0F0"/>
                </a:solidFill>
                <a:effectLst/>
                <a:latin typeface="Times New Roman" pitchFamily="18" charset="0"/>
                <a:cs typeface="Times New Roman" pitchFamily="18" charset="0"/>
              </a:rPr>
              <a:t>активнинг</a:t>
            </a:r>
            <a:r>
              <a:rPr lang="ru-RU" sz="3200" dirty="0">
                <a:solidFill>
                  <a:srgbClr val="00B0F0"/>
                </a:solidFill>
                <a:effectLst/>
                <a:latin typeface="Times New Roman" pitchFamily="18" charset="0"/>
                <a:cs typeface="Times New Roman" pitchFamily="18" charset="0"/>
              </a:rPr>
              <a:t> амортизация </a:t>
            </a:r>
            <a:r>
              <a:rPr lang="ru-RU" sz="3200" dirty="0" err="1">
                <a:solidFill>
                  <a:srgbClr val="00B0F0"/>
                </a:solidFill>
                <a:effectLst/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sz="3200" dirty="0">
                <a:solidFill>
                  <a:srgbClr val="00B0F0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323528" y="1412777"/>
            <a:ext cx="8424936" cy="4032447"/>
          </a:xfrm>
          <a:solidFill>
            <a:schemeClr val="accent3">
              <a:lumMod val="50000"/>
            </a:schemeClr>
          </a:solidFill>
        </p:spPr>
        <p:txBody>
          <a:bodyPr>
            <a:normAutofit fontScale="70000" lnSpcReduction="20000"/>
          </a:bodyPr>
          <a:lstStyle/>
          <a:p>
            <a:pPr marL="354013" indent="-336550"/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Унинг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фойдали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хизмат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муддати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мобайнида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лекин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хўжалик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юритувчи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субъектнинг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фаолият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муддатидан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ошмаган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ҳолда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54013" indent="-336550"/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Фойдали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ишлатиш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муддатини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белгилаш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мумкин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бўлмаган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йилни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ҳисобга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олиб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лекин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хўжалик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юритувчи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субъектнинг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фаолияти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муддатидан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ошмаган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ҳолда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мунтазам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асосда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тақсимланиши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керак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4013" indent="-336550"/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Хўжалик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юритувчи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субъект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томонидан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активдан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фойдаланишнинг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кутилаётган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муддати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54013" indent="-336550"/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чиқаришни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ўзгартириш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яхшилаш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натижасида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ёки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мазкур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актив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томонидан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чиқарилаёттан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маҳсулот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ишлар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хизматлар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)га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нисбатан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бозор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талабларининг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ўзгариши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натижасида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техника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жиҳатидан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эскириш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54013" indent="-336550"/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Активдан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фойдаланишнинг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юридик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масалан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фойдаланиш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муддати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тугаши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боглиқ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бошқа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чекланишлар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4013" indent="-336550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10" y="5445224"/>
            <a:ext cx="8424936" cy="1412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1674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56263" cy="1152128"/>
          </a:xfrm>
          <a:solidFill>
            <a:schemeClr val="tx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ru-RU" sz="4000" b="1" dirty="0" smtClean="0"/>
              <a:t>        </a:t>
            </a:r>
            <a:r>
              <a:rPr lang="ru-RU" sz="4000" b="1" dirty="0" err="1" smtClean="0"/>
              <a:t>Активнинг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чиқиб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кетиши</a:t>
            </a:r>
            <a:endParaRPr lang="ru-RU" sz="4000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539552" y="1521607"/>
            <a:ext cx="8054848" cy="3635585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42913" indent="-442913"/>
            <a:r>
              <a:rPr lang="ru-RU" sz="2800" dirty="0" err="1"/>
              <a:t>Номоддий</a:t>
            </a:r>
            <a:r>
              <a:rPr lang="ru-RU" sz="2800" dirty="0"/>
              <a:t> актив </a:t>
            </a:r>
            <a:r>
              <a:rPr lang="ru-RU" sz="2800" dirty="0" err="1"/>
              <a:t>тўлиқ</a:t>
            </a:r>
            <a:r>
              <a:rPr lang="ru-RU" sz="2800" dirty="0"/>
              <a:t> </a:t>
            </a:r>
            <a:r>
              <a:rPr lang="ru-RU" sz="2800" dirty="0" err="1"/>
              <a:t>эскирган</a:t>
            </a:r>
            <a:r>
              <a:rPr lang="ru-RU" sz="2800" dirty="0"/>
              <a:t>, </a:t>
            </a:r>
            <a:r>
              <a:rPr lang="ru-RU" sz="2800" dirty="0" err="1"/>
              <a:t>сотилган</a:t>
            </a:r>
            <a:r>
              <a:rPr lang="ru-RU" sz="2800" dirty="0"/>
              <a:t>, </a:t>
            </a:r>
            <a:r>
              <a:rPr lang="ru-RU" sz="2800" dirty="0" err="1"/>
              <a:t>текинга</a:t>
            </a:r>
            <a:r>
              <a:rPr lang="ru-RU" sz="2800" dirty="0"/>
              <a:t> </a:t>
            </a:r>
            <a:r>
              <a:rPr lang="ru-RU" sz="2800" dirty="0" err="1"/>
              <a:t>берилган</a:t>
            </a:r>
            <a:r>
              <a:rPr lang="ru-RU" sz="2800" dirty="0"/>
              <a:t> </a:t>
            </a:r>
            <a:r>
              <a:rPr lang="ru-RU" sz="2800" dirty="0" err="1"/>
              <a:t>ҳолларда</a:t>
            </a:r>
            <a:r>
              <a:rPr lang="ru-RU" sz="2800" dirty="0"/>
              <a:t> </a:t>
            </a:r>
            <a:r>
              <a:rPr lang="ru-RU" sz="2800" dirty="0" err="1"/>
              <a:t>ҳисобдан</a:t>
            </a:r>
            <a:r>
              <a:rPr lang="ru-RU" sz="2800" dirty="0"/>
              <a:t> </a:t>
            </a:r>
            <a:r>
              <a:rPr lang="ru-RU" sz="2800" dirty="0" err="1"/>
              <a:t>ўчирилади</a:t>
            </a:r>
            <a:r>
              <a:rPr lang="ru-RU" sz="2800" dirty="0"/>
              <a:t>.</a:t>
            </a:r>
          </a:p>
          <a:p>
            <a:pPr marL="442913" indent="-442913"/>
            <a:r>
              <a:rPr lang="ru-RU" sz="2800" dirty="0" err="1" smtClean="0"/>
              <a:t>номоддий</a:t>
            </a:r>
            <a:r>
              <a:rPr lang="ru-RU" sz="2800" dirty="0" smtClean="0"/>
              <a:t> </a:t>
            </a:r>
            <a:r>
              <a:rPr lang="ru-RU" sz="2800" dirty="0" err="1"/>
              <a:t>активнинг</a:t>
            </a:r>
            <a:r>
              <a:rPr lang="ru-RU" sz="2800" dirty="0"/>
              <a:t> </a:t>
            </a:r>
            <a:r>
              <a:rPr lang="ru-RU" sz="2800" dirty="0" err="1"/>
              <a:t>чиқиб</a:t>
            </a:r>
            <a:r>
              <a:rPr lang="ru-RU" sz="2800" dirty="0"/>
              <a:t> </a:t>
            </a:r>
            <a:r>
              <a:rPr lang="ru-RU" sz="2800" dirty="0" err="1"/>
              <a:t>кетишидан</a:t>
            </a:r>
            <a:r>
              <a:rPr lang="ru-RU" sz="2800" dirty="0"/>
              <a:t> </a:t>
            </a:r>
            <a:r>
              <a:rPr lang="ru-RU" sz="2800" dirty="0" err="1"/>
              <a:t>олинган</a:t>
            </a:r>
            <a:r>
              <a:rPr lang="ru-RU" sz="2800" dirty="0"/>
              <a:t> </a:t>
            </a:r>
            <a:r>
              <a:rPr lang="ru-RU" sz="2800" dirty="0" err="1"/>
              <a:t>даромад</a:t>
            </a:r>
            <a:r>
              <a:rPr lang="ru-RU" sz="2800" dirty="0"/>
              <a:t> </a:t>
            </a:r>
            <a:r>
              <a:rPr lang="ru-RU" sz="2800" dirty="0" err="1"/>
              <a:t>ёки</a:t>
            </a:r>
            <a:r>
              <a:rPr lang="ru-RU" sz="2800" dirty="0"/>
              <a:t> </a:t>
            </a:r>
            <a:r>
              <a:rPr lang="ru-RU" sz="2800" dirty="0" err="1"/>
              <a:t>зарар</a:t>
            </a:r>
            <a:r>
              <a:rPr lang="ru-RU" sz="2800" dirty="0"/>
              <a:t> </a:t>
            </a:r>
            <a:r>
              <a:rPr lang="ru-RU" sz="2800" dirty="0" err="1"/>
              <a:t>сотишдан</a:t>
            </a:r>
            <a:r>
              <a:rPr lang="ru-RU" sz="2800" dirty="0"/>
              <a:t> </a:t>
            </a:r>
            <a:r>
              <a:rPr lang="ru-RU" sz="2800" dirty="0" err="1"/>
              <a:t>кутилаётган</a:t>
            </a:r>
            <a:r>
              <a:rPr lang="ru-RU" sz="2800" dirty="0"/>
              <a:t> </a:t>
            </a:r>
            <a:r>
              <a:rPr lang="ru-RU" sz="2800" dirty="0" err="1"/>
              <a:t>тушум</a:t>
            </a:r>
            <a:r>
              <a:rPr lang="ru-RU" sz="2800" dirty="0"/>
              <a:t> </a:t>
            </a:r>
            <a:r>
              <a:rPr lang="ru-RU" sz="2800" dirty="0" err="1"/>
              <a:t>ва</a:t>
            </a:r>
            <a:r>
              <a:rPr lang="ru-RU" sz="2800" dirty="0"/>
              <a:t> </a:t>
            </a:r>
            <a:r>
              <a:rPr lang="ru-RU" sz="2800" dirty="0" err="1"/>
              <a:t>активнинг</a:t>
            </a:r>
            <a:r>
              <a:rPr lang="ru-RU" sz="2800" dirty="0"/>
              <a:t> баланс (</a:t>
            </a:r>
            <a:r>
              <a:rPr lang="ru-RU" sz="2800" dirty="0" err="1"/>
              <a:t>қолдиқ</a:t>
            </a:r>
            <a:r>
              <a:rPr lang="ru-RU" sz="2800" dirty="0"/>
              <a:t>) </a:t>
            </a:r>
            <a:r>
              <a:rPr lang="ru-RU" sz="2800" dirty="0" err="1"/>
              <a:t>қиймати</a:t>
            </a:r>
            <a:r>
              <a:rPr lang="ru-RU" sz="2800" dirty="0"/>
              <a:t> </a:t>
            </a:r>
            <a:r>
              <a:rPr lang="ru-RU" sz="2800" dirty="0" err="1"/>
              <a:t>ўртасидаги</a:t>
            </a:r>
            <a:r>
              <a:rPr lang="ru-RU" sz="2800" dirty="0"/>
              <a:t> </a:t>
            </a:r>
            <a:r>
              <a:rPr lang="ru-RU" sz="2800" dirty="0" err="1"/>
              <a:t>тафовут</a:t>
            </a:r>
            <a:r>
              <a:rPr lang="ru-RU" sz="2800" dirty="0"/>
              <a:t> </a:t>
            </a:r>
            <a:r>
              <a:rPr lang="ru-RU" sz="2800" dirty="0" err="1"/>
              <a:t>сифатида</a:t>
            </a:r>
            <a:r>
              <a:rPr lang="ru-RU" sz="2800" dirty="0"/>
              <a:t> </a:t>
            </a:r>
            <a:r>
              <a:rPr lang="ru-RU" sz="2800" dirty="0" err="1"/>
              <a:t>белгиланади</a:t>
            </a:r>
            <a:r>
              <a:rPr lang="ru-RU" sz="2800" dirty="0"/>
              <a:t>. У </a:t>
            </a:r>
            <a:r>
              <a:rPr lang="ru-RU" sz="2800" dirty="0" err="1"/>
              <a:t>молиявий</a:t>
            </a:r>
            <a:r>
              <a:rPr lang="ru-RU" sz="2800" dirty="0"/>
              <a:t> </a:t>
            </a:r>
            <a:r>
              <a:rPr lang="ru-RU" sz="2800" dirty="0" err="1"/>
              <a:t>натижалар</a:t>
            </a:r>
            <a:r>
              <a:rPr lang="ru-RU" sz="2800" dirty="0"/>
              <a:t> </a:t>
            </a:r>
            <a:r>
              <a:rPr lang="ru-RU" sz="2800" dirty="0" err="1"/>
              <a:t>тўгрисидаги</a:t>
            </a:r>
            <a:r>
              <a:rPr lang="ru-RU" sz="2800" dirty="0"/>
              <a:t> </a:t>
            </a:r>
            <a:r>
              <a:rPr lang="ru-RU" sz="2800" dirty="0" err="1"/>
              <a:t>ҳисоботда</a:t>
            </a:r>
            <a:r>
              <a:rPr lang="ru-RU" sz="2800" dirty="0"/>
              <a:t> </a:t>
            </a:r>
            <a:r>
              <a:rPr lang="ru-RU" sz="2800" dirty="0" err="1"/>
              <a:t>даромад</a:t>
            </a:r>
            <a:r>
              <a:rPr lang="ru-RU" sz="2800" dirty="0"/>
              <a:t> </a:t>
            </a:r>
            <a:r>
              <a:rPr lang="ru-RU" sz="2800" dirty="0" err="1"/>
              <a:t>ёки</a:t>
            </a:r>
            <a:r>
              <a:rPr lang="ru-RU" sz="2800" dirty="0"/>
              <a:t> </a:t>
            </a:r>
            <a:r>
              <a:rPr lang="ru-RU" sz="2800" dirty="0" err="1"/>
              <a:t>харажат</a:t>
            </a:r>
            <a:r>
              <a:rPr lang="ru-RU" sz="2800" dirty="0"/>
              <a:t> </a:t>
            </a:r>
            <a:r>
              <a:rPr lang="ru-RU" sz="2800" dirty="0" err="1"/>
              <a:t>сифатида</a:t>
            </a:r>
            <a:r>
              <a:rPr lang="ru-RU" sz="2800" dirty="0"/>
              <a:t> </a:t>
            </a:r>
            <a:r>
              <a:rPr lang="ru-RU" sz="2800" dirty="0" err="1"/>
              <a:t>тан</a:t>
            </a:r>
            <a:r>
              <a:rPr lang="ru-RU" sz="2800" dirty="0"/>
              <a:t> </a:t>
            </a:r>
            <a:r>
              <a:rPr lang="ru-RU" sz="2800" dirty="0" err="1"/>
              <a:t>олинади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4" name="Picture 10" descr="Image result for ÐÑÐµÐ·Ð¸Ð´ÐµÐ½Ñ ÑÐ¾Ð¼Ð¾Ð½Ð¸Ð´Ð°Ð½ Ð´Ð°Ð²Ð»Ð°Ñ Ð±ÑÐ´Ð¶ÐµÑÐ¸ ÑÐ°ÑÐ´Ð¸ÒÐ»Ð°Ð½Ð´Ð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157192"/>
            <a:ext cx="8064896" cy="165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34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884285"/>
          </a:xfrm>
        </p:spPr>
        <p:txBody>
          <a:bodyPr>
            <a:normAutofit/>
          </a:bodyPr>
          <a:lstStyle/>
          <a:p>
            <a:pPr algn="ctr"/>
            <a:r>
              <a:rPr lang="uz-Cyrl-UZ" dirty="0" smtClean="0"/>
              <a:t>ЭЪТИБОРИНГИЗ  УЧУН РАҲМАТ!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557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0.7|1.1|0.5|0.8|0.5|0.5|0.2|0.5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_rels/them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1321</TotalTime>
  <Words>2890</Words>
  <Application>Microsoft Office PowerPoint</Application>
  <PresentationFormat>Экран (4:3)</PresentationFormat>
  <Paragraphs>520</Paragraphs>
  <Slides>48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16</vt:i4>
      </vt:variant>
      <vt:variant>
        <vt:lpstr>Заголовки слайдов</vt:lpstr>
      </vt:variant>
      <vt:variant>
        <vt:i4>48</vt:i4>
      </vt:variant>
    </vt:vector>
  </HeadingPairs>
  <TitlesOfParts>
    <vt:vector size="64" baseType="lpstr">
      <vt:lpstr>Углы</vt:lpstr>
      <vt:lpstr>Волна</vt:lpstr>
      <vt:lpstr>1_Кнопка</vt:lpstr>
      <vt:lpstr>Базовая</vt:lpstr>
      <vt:lpstr>Техническая</vt:lpstr>
      <vt:lpstr>Перспектива</vt:lpstr>
      <vt:lpstr>1_Базовая</vt:lpstr>
      <vt:lpstr>2_Базовая</vt:lpstr>
      <vt:lpstr>Кутюр</vt:lpstr>
      <vt:lpstr>3_Базовая</vt:lpstr>
      <vt:lpstr>NewsPrint</vt:lpstr>
      <vt:lpstr>1_Техническая</vt:lpstr>
      <vt:lpstr>1_Тема Office</vt:lpstr>
      <vt:lpstr>2_Тема Office</vt:lpstr>
      <vt:lpstr>3_Тема Office</vt:lpstr>
      <vt:lpstr>Обычная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АВ –1 шакли. Асосий воситаларни қабул-топшириш далолатномаси. Далолатнома ҳар бир объект учун ёзилиб, бухгалтерияга берилади ва асосий воситани ҳисобга олиш инвентар карточкаларига ёзиш учун асос бўлиб хизмат қилади. </vt:lpstr>
      <vt:lpstr>Презентация PowerPoint</vt:lpstr>
      <vt:lpstr>Презентация PowerPoint</vt:lpstr>
      <vt:lpstr>Презентация PowerPoint</vt:lpstr>
      <vt:lpstr>Презентация PowerPoint</vt:lpstr>
      <vt:lpstr>Асосий воситалар эскириш суммаси Ўз. Рес. Солиқ кодексининг 306-моддасида белгилаб қўйилган.</vt:lpstr>
      <vt:lpstr>Бухгалтерия ҳисоби тўғрисидаги қонун ҳужжатларига мувофиқ солиқ тўловчи томонидан ҳисобга олинадиган асосий воситаларнинг қуйидагиларига амортизация қилинмайди: </vt:lpstr>
      <vt:lpstr>Презентация PowerPoint</vt:lpstr>
      <vt:lpstr>Презентация PowerPoint</vt:lpstr>
      <vt:lpstr>Презентация PowerPoint</vt:lpstr>
      <vt:lpstr>Асосий воситалар балансдан Адлия вазирлиги томонидан  2004 йил 29 августда 1401-сон билан давлат рўйхатидан ўтказилган «Асосий воситаларни  баланс ҳисобдан чиқариш тартиби тўғрисида» Низом асосида чиқарилади. Мазкур низом бўйича  асосий воситалар балансдан чиқарилади. </vt:lpstr>
      <vt:lpstr>Асосий воситалар балансдан тугатиш сабабли қуйидаги холларда чиқарилади: </vt:lpstr>
      <vt:lpstr>Презентация PowerPoint</vt:lpstr>
      <vt:lpstr>Презентация PowerPoint</vt:lpstr>
      <vt:lpstr>АВ-4 шакли. Асосий воситаларни ҳисобдан чиқариш далолатномаси. </vt:lpstr>
      <vt:lpstr>Презентация PowerPoint</vt:lpstr>
      <vt:lpstr>Презентация PowerPoint</vt:lpstr>
      <vt:lpstr>Презентация PowerPoint</vt:lpstr>
      <vt:lpstr>Презентация PowerPoint</vt:lpstr>
      <vt:lpstr>Активларни номоддий сифатда бухгалтерия ҳисобига қабул қилишда бир йўла қуйидаги шартлар бажарилиши лозим:</vt:lpstr>
      <vt:lpstr>Презентация PowerPoint</vt:lpstr>
      <vt:lpstr>Презентация PowerPoint</vt:lpstr>
      <vt:lpstr> Харид қилишнинг ҳақиқий қиймати номоддий активни харид қилиш ва уни ишлатиш учун тайёр ҳолатга келтириш учун қилинган барча харажатларни, </vt:lpstr>
      <vt:lpstr>Тўлаш учун олинган номоддий активларнинг дастлабки қиймати қуйидаги харажатлардан шаклланиши мумкин:</vt:lpstr>
      <vt:lpstr>Номоддий активларни баҳолаш</vt:lpstr>
      <vt:lpstr>Номоддий активларни ҳисобга олувчи счётлар (0400) нинг боғланиши</vt:lpstr>
      <vt:lpstr>Амортизация</vt:lpstr>
      <vt:lpstr>Номоддий активнинг амортизация қиймати:</vt:lpstr>
      <vt:lpstr>        Активнинг чиқиб кетиши</vt:lpstr>
      <vt:lpstr>ЭЪТИБОРИНГИЗ  УЧУН РАҲМАТ!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МУСТАҚИЛ ИШ</dc:title>
  <dc:creator>asus</dc:creator>
  <cp:lastModifiedBy>Asd</cp:lastModifiedBy>
  <cp:revision>113</cp:revision>
  <dcterms:created xsi:type="dcterms:W3CDTF">2013-10-18T17:21:02Z</dcterms:created>
  <dcterms:modified xsi:type="dcterms:W3CDTF">2024-01-04T10:34:03Z</dcterms:modified>
</cp:coreProperties>
</file>