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432" r:id="rId2"/>
    <p:sldId id="433" r:id="rId3"/>
    <p:sldId id="434" r:id="rId4"/>
    <p:sldId id="435" r:id="rId5"/>
    <p:sldId id="436" r:id="rId6"/>
    <p:sldId id="437" r:id="rId7"/>
    <p:sldId id="438" r:id="rId8"/>
    <p:sldId id="439" r:id="rId9"/>
    <p:sldId id="440" r:id="rId10"/>
    <p:sldId id="411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0099"/>
    <a:srgbClr val="FF66FF"/>
    <a:srgbClr val="6600FF"/>
    <a:srgbClr val="7000BC"/>
    <a:srgbClr val="52008A"/>
    <a:srgbClr val="00642D"/>
    <a:srgbClr val="3F328A"/>
    <a:srgbClr val="9D519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94761" autoAdjust="0"/>
  </p:normalViewPr>
  <p:slideViewPr>
    <p:cSldViewPr>
      <p:cViewPr varScale="1">
        <p:scale>
          <a:sx n="106" d="100"/>
          <a:sy n="106" d="100"/>
        </p:scale>
        <p:origin x="-1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F2AFF47-7419-4F2A-99ED-8F115F7549CD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C0E5096-5BE3-4F43-B681-B95EC5ADBE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CDE40-7A6C-4C93-9FE9-DAA8B368C0A9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91015-C9AE-4E80-AE04-A6DEA6AA3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F56DE-D2F4-43F0-A9E4-953CE8E75743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D7519-A7FD-49E4-8FF7-1747E64D95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079CE-F7D2-478F-BCA7-29B15F7D39B3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21388-A91F-4FBA-87F7-076EF821F4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38599-76CD-405D-B861-4D3A58BE9B5D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792DB-EEFE-44A1-8A65-C4913BBEF9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43D79-7414-4833-BF3F-D2CDAED15801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B4CB4-B486-47CF-B403-17DB64E16F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96BEB-FC5A-4C74-B523-D54E7D453EE9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7DCB8-D865-48E5-B07A-5C07F6C164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DD44A-09F8-4F60-80D2-8D147817331F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40F92-CDE0-4EAB-9266-DBA23E9077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B5395-67B2-4EB1-9D0B-0B5265E6DB30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BE7B0-EBA6-476B-A8CF-87C74197DB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AA1D3-E9C2-4ACD-941A-18DDE7241A88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FCD3A-095B-4589-B0DB-A63C08403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2B8C1-2774-4F45-A70E-BD5D95C6CC0F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B3451-B66C-4E2A-8BF3-529F80657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26981-334D-4DEF-872B-43D92CAAB5E7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C217C-6CD7-4A18-ABD9-EE762DA2DC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8000" b="-6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55CB45-9FE3-4A68-9520-41681C3C1B20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4402219-DE4F-483D-B8DD-22EC1D295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surpriz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38438"/>
            <a:ext cx="2238375" cy="409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26112"/>
          </a:xfrm>
        </p:spPr>
        <p:txBody>
          <a:bodyPr/>
          <a:lstStyle/>
          <a:p>
            <a:r>
              <a:rPr lang="en-US" smtClean="0">
                <a:solidFill>
                  <a:srgbClr val="FFC000"/>
                </a:solidFill>
              </a:rPr>
              <a:t>MAVZU: TABIATSHUNOSLIK BO'YICHA O'QUVCHILAR BILIMLARINI NAZORAT QILISH VA BAHOLASHNING ZAMONAVIY USULLARI</a:t>
            </a:r>
            <a:endParaRPr lang="ru-RU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  <a:solidFill>
            <a:schemeClr val="accent5">
              <a:lumMod val="60000"/>
              <a:lumOff val="40000"/>
            </a:scheme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 err="1" smtClean="0">
                <a:solidFill>
                  <a:srgbClr val="002060"/>
                </a:solidFill>
              </a:rPr>
              <a:t>E’tiboringiz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uchun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katta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rahmat</a:t>
            </a:r>
            <a:r>
              <a:rPr lang="en-US" b="1" i="1" dirty="0"/>
              <a:t>!</a:t>
            </a:r>
            <a:endParaRPr lang="ru-RU" b="1" i="1" dirty="0"/>
          </a:p>
        </p:txBody>
      </p:sp>
      <p:sp>
        <p:nvSpPr>
          <p:cNvPr id="25602" name="Объект 3"/>
          <p:cNvSpPr>
            <a:spLocks noGrp="1"/>
          </p:cNvSpPr>
          <p:nvPr>
            <p:ph idx="1"/>
          </p:nvPr>
        </p:nvSpPr>
        <p:spPr>
          <a:xfrm>
            <a:off x="2951163" y="1196975"/>
            <a:ext cx="3241675" cy="576263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en-US" sz="3000" smtClean="0">
                <a:solidFill>
                  <a:srgbClr val="FF66FF"/>
                </a:solidFill>
              </a:rPr>
              <a:t>Botirova Ulbo’lsin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 bwMode="auto">
          <a:xfrm>
            <a:off x="2627785" y="1717845"/>
            <a:ext cx="3888432" cy="51738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analyzing_computer_tv_head_md_wh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452320" y="3857628"/>
            <a:ext cx="1714480" cy="3000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17410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b="1" smtClean="0">
                <a:solidFill>
                  <a:srgbClr val="7000BC"/>
                </a:solidFill>
              </a:rPr>
              <a:t>REJA:</a:t>
            </a:r>
            <a:endParaRPr lang="ru-RU" sz="7200" b="1" smtClean="0">
              <a:solidFill>
                <a:srgbClr val="7000BC"/>
              </a:solidFill>
            </a:endParaRPr>
          </a:p>
        </p:txBody>
      </p:sp>
      <p:sp>
        <p:nvSpPr>
          <p:cNvPr id="17411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66FF"/>
              </a:buClr>
              <a:buFont typeface="Wingdings" pitchFamily="2" charset="2"/>
              <a:buChar char="Ø"/>
            </a:pPr>
            <a:r>
              <a:rPr lang="en-US" sz="4400" smtClean="0">
                <a:solidFill>
                  <a:srgbClr val="CC0099"/>
                </a:solidFill>
              </a:rPr>
              <a:t>Tabiatshunoslik bo'yicha daftar tutish. </a:t>
            </a:r>
          </a:p>
          <a:p>
            <a:pPr>
              <a:buClr>
                <a:srgbClr val="FF66FF"/>
              </a:buClr>
              <a:buFont typeface="Wingdings" pitchFamily="2" charset="2"/>
              <a:buChar char="Ø"/>
            </a:pPr>
            <a:r>
              <a:rPr lang="en-US" sz="4400" smtClean="0">
                <a:solidFill>
                  <a:srgbClr val="CC0099"/>
                </a:solidFill>
              </a:rPr>
              <a:t>Kundalik kuzatish daftari va tabiat hamda mehnat kalendari </a:t>
            </a:r>
          </a:p>
          <a:p>
            <a:pPr>
              <a:buClr>
                <a:srgbClr val="FF66FF"/>
              </a:buClr>
              <a:buFont typeface="Wingdings" pitchFamily="2" charset="2"/>
              <a:buChar char="Ø"/>
            </a:pPr>
            <a:r>
              <a:rPr lang="en-US" sz="4400" smtClean="0">
                <a:solidFill>
                  <a:srgbClr val="CC0099"/>
                </a:solidFill>
              </a:rPr>
              <a:t>O‘quvchilar bilimini tekshirishga umum metodik talablar.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>
                <a:solidFill>
                  <a:srgbClr val="C00000"/>
                </a:solidFill>
              </a:rPr>
              <a:t>Tabiatshunoslik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bo'yicha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daftar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tutish</a:t>
            </a:r>
            <a:r>
              <a:rPr lang="en-US" dirty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FFC000"/>
                </a:solidFill>
              </a:rPr>
              <a:t>	1- </a:t>
            </a:r>
            <a:r>
              <a:rPr lang="en-US" b="1" dirty="0" err="1">
                <a:solidFill>
                  <a:srgbClr val="FFC000"/>
                </a:solidFill>
              </a:rPr>
              <a:t>sinfdan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boshlab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o'quvchilar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atrof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olam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bilan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tanishishlar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bilan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bog'liq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ijodiy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ishlar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uchun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daftar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tutishlari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kerak</a:t>
            </a:r>
            <a:r>
              <a:rPr lang="en-US" b="1" dirty="0">
                <a:solidFill>
                  <a:srgbClr val="FFC000"/>
                </a:solidFill>
              </a:rPr>
              <a:t>. Bu </a:t>
            </a:r>
            <a:r>
              <a:rPr lang="en-US" b="1" dirty="0" err="1">
                <a:solidFill>
                  <a:srgbClr val="FFC000"/>
                </a:solidFill>
              </a:rPr>
              <a:t>ularga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kuzatuvchanlikni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rivojlantirish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va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tabiat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to'g'risidagi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bilimlarni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umumiylashtirishga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yaqindan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yordam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beradi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Daftarlarda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asosiy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o'rinni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ko'pincha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uy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vazifasi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sifatida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mustaqil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chizgan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rasmlari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egallaydi</a:t>
            </a:r>
            <a:r>
              <a:rPr lang="en-US" b="1" dirty="0" smtClean="0">
                <a:solidFill>
                  <a:srgbClr val="FFC000"/>
                </a:solidFill>
              </a:rPr>
              <a:t>. </a:t>
            </a: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>
                <a:solidFill>
                  <a:srgbClr val="FFC000"/>
                </a:solidFill>
              </a:rPr>
              <a:t>	</a:t>
            </a:r>
            <a:r>
              <a:rPr lang="en-US" b="1" dirty="0" err="1" smtClean="0">
                <a:solidFill>
                  <a:srgbClr val="FFC000"/>
                </a:solidFill>
              </a:rPr>
              <a:t>Rasm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chizish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yoki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savollarga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javob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tarzida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yozuvlar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yuritish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uchun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materialni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oldindan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o'zlashtirgan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bo'lishlari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kerak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Birinchi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yarim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yillikda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daftarga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hech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narsa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yozmaydilar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faqat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rasmlar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chizadilar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o'quv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yilining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ikkinchi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yarmida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shu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rasmlar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ostiga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qisqacha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izoh</a:t>
            </a:r>
            <a:r>
              <a:rPr lang="en-US" b="1" dirty="0">
                <a:solidFill>
                  <a:srgbClr val="FFC000"/>
                </a:solidFill>
              </a:rPr>
              <a:t> — </a:t>
            </a:r>
            <a:r>
              <a:rPr lang="en-US" b="1" dirty="0" err="1">
                <a:solidFill>
                  <a:srgbClr val="FFC000"/>
                </a:solidFill>
              </a:rPr>
              <a:t>so'zlar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yozadilar</a:t>
            </a:r>
            <a:r>
              <a:rPr lang="en-US" b="1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>
                <a:solidFill>
                  <a:srgbClr val="C00000"/>
                </a:solidFill>
              </a:rPr>
              <a:t>Tabiatshunoslik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bo'yicha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daftar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tutish</a:t>
            </a:r>
            <a:r>
              <a:rPr lang="en-US" dirty="0">
                <a:solidFill>
                  <a:srgbClr val="C00000"/>
                </a:solidFill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C000"/>
                </a:solidFill>
              </a:rPr>
              <a:t>	</a:t>
            </a:r>
            <a:r>
              <a:rPr lang="en-US" b="1" dirty="0" err="1" smtClean="0">
                <a:solidFill>
                  <a:srgbClr val="FFC000"/>
                </a:solidFill>
              </a:rPr>
              <a:t>Xat-savodga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o‘rgatishning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alifbe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davrida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</a:t>
            </a:r>
            <a:r>
              <a:rPr lang="en-US" b="1" dirty="0">
                <a:solidFill>
                  <a:srgbClr val="FFC000"/>
                </a:solidFill>
              </a:rPr>
              <a:t> bog' </a:t>
            </a:r>
            <a:r>
              <a:rPr lang="en-US" b="1" dirty="0" err="1" smtClean="0">
                <a:solidFill>
                  <a:srgbClr val="FFC000"/>
                </a:solidFill>
              </a:rPr>
              <a:t>va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xiyobonlaming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daraxtlari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bilan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tanishish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maqsadida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o‘tkazilgan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ekskursiyadan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keyin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xil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shakldagi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barg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plastinkalarini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qog‘oz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varag'iga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qo'yib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uning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atrofidan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chizib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chiqadilar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Keyin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ular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bargni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kuzatadilar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ovalsimon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kesik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tishli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qirg'oqlarini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tomirlarini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hamda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bandini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chizadilar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chizilgan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barg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shakliga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bo‘yoq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beradilar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Mustaqil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rasm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chiza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oladigan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bargni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qog‘oz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varag'iga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qo'ymasdan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chizadilar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Chizilgan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rasm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yoniga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baigning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o‘zi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yelimlab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qo'yilsa</a:t>
            </a:r>
            <a:r>
              <a:rPr lang="en-US" b="1" dirty="0">
                <a:solidFill>
                  <a:srgbClr val="FFC000"/>
                </a:solidFill>
              </a:rPr>
              <a:t> ham </a:t>
            </a:r>
            <a:r>
              <a:rPr lang="en-US" b="1" dirty="0" err="1">
                <a:solidFill>
                  <a:srgbClr val="FFC000"/>
                </a:solidFill>
              </a:rPr>
              <a:t>bo'ladi</a:t>
            </a:r>
            <a:r>
              <a:rPr lang="en-US" b="1" dirty="0">
                <a:solidFill>
                  <a:srgbClr val="FFC000"/>
                </a:solidFill>
              </a:rPr>
              <a:t>. 0 ‘</a:t>
            </a:r>
            <a:r>
              <a:rPr lang="en-US" b="1" dirty="0" err="1">
                <a:solidFill>
                  <a:srgbClr val="FFC000"/>
                </a:solidFill>
              </a:rPr>
              <a:t>quv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yilining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ikkincli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yarmida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rasmlar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tagiga</a:t>
            </a:r>
            <a:r>
              <a:rPr lang="en-US" b="1" dirty="0">
                <a:solidFill>
                  <a:srgbClr val="FFC000"/>
                </a:solidFill>
              </a:rPr>
              <a:t> «</a:t>
            </a:r>
            <a:r>
              <a:rPr lang="en-US" b="1" dirty="0" err="1">
                <a:solidFill>
                  <a:srgbClr val="FFC000"/>
                </a:solidFill>
              </a:rPr>
              <a:t>Chinor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bargi</a:t>
            </a:r>
            <a:r>
              <a:rPr lang="en-US" b="1" dirty="0">
                <a:solidFill>
                  <a:srgbClr val="FFC000"/>
                </a:solidFill>
              </a:rPr>
              <a:t>», «</a:t>
            </a:r>
            <a:r>
              <a:rPr lang="en-US" b="1" dirty="0" err="1">
                <a:solidFill>
                  <a:srgbClr val="FFC000"/>
                </a:solidFill>
              </a:rPr>
              <a:t>Terak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bargi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kabi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yozuvlarni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yozadilar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Yil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fasllari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haqidagi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hikoyalai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o'qilgandan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keyin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sujetli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suratlami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chizishlari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mumkin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Biror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o'simlikni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paytida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e’tiborini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o'simliklaming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rivojlanishi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bilan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bog'liq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jarayonga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qaratish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kuzatish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holatini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kunlar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bo'yicha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yozdirib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borish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kerak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Masalan</a:t>
            </a:r>
            <a:r>
              <a:rPr lang="en-US" b="1" dirty="0">
                <a:solidFill>
                  <a:srgbClr val="FFC000"/>
                </a:solidFill>
              </a:rPr>
              <a:t>, «</a:t>
            </a:r>
            <a:r>
              <a:rPr lang="en-US" b="1" dirty="0" smtClean="0">
                <a:solidFill>
                  <a:srgbClr val="FFC000"/>
                </a:solidFill>
              </a:rPr>
              <a:t>20- </a:t>
            </a:r>
            <a:r>
              <a:rPr lang="en-US" b="1" dirty="0" err="1" smtClean="0">
                <a:solidFill>
                  <a:srgbClr val="FFC000"/>
                </a:solidFill>
              </a:rPr>
              <a:t>fevralda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o'rik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daraxtida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kurtaklar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paydo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bo'ladi</a:t>
            </a:r>
            <a:r>
              <a:rPr lang="en-US" b="1" dirty="0">
                <a:solidFill>
                  <a:srgbClr val="FFC000"/>
                </a:solidFill>
              </a:rPr>
              <a:t>», «25- </a:t>
            </a:r>
            <a:r>
              <a:rPr lang="en-US" b="1" dirty="0" err="1" smtClean="0">
                <a:solidFill>
                  <a:srgbClr val="FFC000"/>
                </a:solidFill>
              </a:rPr>
              <a:t>fevralda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o'rik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gulladi</a:t>
            </a:r>
            <a:r>
              <a:rPr lang="en-US" b="1" dirty="0">
                <a:solidFill>
                  <a:srgbClr val="FFC000"/>
                </a:solidFill>
              </a:rPr>
              <a:t>», «</a:t>
            </a:r>
            <a:r>
              <a:rPr lang="en-US" b="1" dirty="0" err="1">
                <a:solidFill>
                  <a:srgbClr val="FFC000"/>
                </a:solidFill>
              </a:rPr>
              <a:t>Gullash</a:t>
            </a:r>
            <a:r>
              <a:rPr lang="en-US" b="1" dirty="0">
                <a:solidFill>
                  <a:srgbClr val="FFC000"/>
                </a:solidFill>
              </a:rPr>
              <a:t> 5 kun </a:t>
            </a:r>
            <a:r>
              <a:rPr lang="en-US" b="1" dirty="0" err="1">
                <a:solidFill>
                  <a:srgbClr val="FFC000"/>
                </a:solidFill>
              </a:rPr>
              <a:t>davom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etdi</a:t>
            </a:r>
            <a:r>
              <a:rPr lang="en-US" b="1" dirty="0">
                <a:solidFill>
                  <a:srgbClr val="FFC000"/>
                </a:solidFill>
              </a:rPr>
              <a:t>» </a:t>
            </a:r>
            <a:r>
              <a:rPr lang="en-US" b="1" dirty="0" err="1">
                <a:solidFill>
                  <a:srgbClr val="FFC000"/>
                </a:solidFill>
              </a:rPr>
              <a:t>tarzida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Ishni</a:t>
            </a:r>
            <a:r>
              <a:rPr lang="en-US" b="1" dirty="0">
                <a:solidFill>
                  <a:srgbClr val="FFC000"/>
                </a:solidFill>
              </a:rPr>
              <a:t/>
            </a:r>
            <a:br>
              <a:rPr lang="en-US" b="1" dirty="0">
                <a:solidFill>
                  <a:srgbClr val="FFC000"/>
                </a:solidFill>
              </a:rPr>
            </a:br>
            <a:r>
              <a:rPr lang="en-US" b="1" dirty="0" err="1">
                <a:solidFill>
                  <a:srgbClr val="FFC000"/>
                </a:solidFill>
              </a:rPr>
              <a:t>osonlashtirish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maqsadida</a:t>
            </a:r>
            <a:r>
              <a:rPr lang="en-US" b="1" dirty="0">
                <a:solidFill>
                  <a:srgbClr val="FFC000"/>
                </a:solidFill>
              </a:rPr>
              <a:t> 1- </a:t>
            </a:r>
            <a:r>
              <a:rPr lang="en-US" b="1" dirty="0" err="1">
                <a:solidFill>
                  <a:srgbClr val="FFC000"/>
                </a:solidFill>
              </a:rPr>
              <a:t>sinf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o'quvchilariga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qator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topshiriqlar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beriladi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topshiriqlarga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ko‘ra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faqat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o'simlikning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rivojlanishin</a:t>
            </a:r>
            <a:r>
              <a:rPr lang="en-US" b="1" dirty="0" smtClean="0">
                <a:solidFill>
                  <a:srgbClr val="FFC000"/>
                </a:solidFill>
              </a:rPr>
              <a:t>: </a:t>
            </a:r>
            <a:r>
              <a:rPr lang="en-US" b="1" dirty="0" err="1" smtClean="0">
                <a:solidFill>
                  <a:srgbClr val="FFC000"/>
                </a:solidFill>
              </a:rPr>
              <a:t>xarakterlovchi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kunlarni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daftarga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belgilab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boradilar</a:t>
            </a:r>
            <a:r>
              <a:rPr lang="en-US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>
                <a:solidFill>
                  <a:srgbClr val="C00000"/>
                </a:solidFill>
              </a:rPr>
              <a:t>Tabiatshunoslik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bo'yicha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daftar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tutish</a:t>
            </a:r>
            <a:r>
              <a:rPr lang="en-US" dirty="0">
                <a:solidFill>
                  <a:srgbClr val="C00000"/>
                </a:solidFill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C000"/>
                </a:solidFill>
              </a:rPr>
              <a:t>	</a:t>
            </a:r>
            <a:r>
              <a:rPr lang="en-US" b="1" dirty="0" err="1" smtClean="0">
                <a:solidFill>
                  <a:srgbClr val="FFC000"/>
                </a:solidFill>
              </a:rPr>
              <a:t>Daftarlarda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shu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asno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xilma-xil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qiziqarli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smtClean="0">
                <a:solidFill>
                  <a:srgbClr val="FFC000"/>
                </a:solidFill>
              </a:rPr>
              <a:t>material </a:t>
            </a:r>
            <a:r>
              <a:rPr lang="en-US" b="1" dirty="0" err="1" smtClean="0">
                <a:solidFill>
                  <a:srgbClr val="FFC000"/>
                </a:solidFill>
              </a:rPr>
              <a:t>to'planib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boradi</a:t>
            </a:r>
            <a:r>
              <a:rPr lang="en-US" b="1" dirty="0">
                <a:solidFill>
                  <a:srgbClr val="FFC000"/>
                </a:solidFill>
              </a:rPr>
              <a:t>, u </a:t>
            </a:r>
            <a:r>
              <a:rPr lang="en-US" b="1" dirty="0" err="1">
                <a:solidFill>
                  <a:srgbClr val="FFC000"/>
                </a:solidFill>
              </a:rPr>
              <a:t>tabiatshunoslikni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o'rganishni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osonlashtiradi</a:t>
            </a:r>
            <a:r>
              <a:rPr lang="en-US" b="1" dirty="0" smtClean="0">
                <a:solidFill>
                  <a:srgbClr val="FFC000"/>
                </a:solidFill>
              </a:rPr>
              <a:t>. </a:t>
            </a:r>
            <a:r>
              <a:rPr lang="en-US" b="1" dirty="0" err="1" smtClean="0">
                <a:solidFill>
                  <a:srgbClr val="FFC000"/>
                </a:solidFill>
              </a:rPr>
              <a:t>O'quvchilarning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daftarlaridagi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barcha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yozuv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va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rasmlar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muntazam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 smtClean="0">
                <a:solidFill>
                  <a:srgbClr val="FFC000"/>
                </a:solidFill>
              </a:rPr>
              <a:t>o'z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vaqtida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batartib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bajarilishi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lozim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 smtClean="0">
                <a:solidFill>
                  <a:srgbClr val="FFC000"/>
                </a:solidFill>
              </a:rPr>
              <a:t>Ishning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bajarilmasligi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javobning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bahosini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pasayishiga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olib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keladi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Daftarlar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muntazam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va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sinchiklab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tekshirib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borilishi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biroq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javob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berayotganlarida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ularga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birrov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qarab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chiqilishi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lozim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Tekshirishda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yozuv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va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rasmlarning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to'g'ri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bajarilganligi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aniqlanadi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O'quvchilarning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daftardagi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ishlari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albatta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baholanadi</a:t>
            </a:r>
            <a:r>
              <a:rPr lang="en-US" b="1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>
                <a:solidFill>
                  <a:srgbClr val="C00000"/>
                </a:solidFill>
              </a:rPr>
              <a:t>Kundalik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kuzatish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daftari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va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tabiat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hamda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mehnat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kalendari</a:t>
            </a:r>
            <a:r>
              <a:rPr lang="en-US" dirty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C000"/>
                </a:solidFill>
              </a:rPr>
              <a:t>	</a:t>
            </a:r>
            <a:r>
              <a:rPr lang="en-US" b="1" dirty="0" err="1" smtClean="0">
                <a:solidFill>
                  <a:srgbClr val="FFC000"/>
                </a:solidFill>
              </a:rPr>
              <a:t>Birinchi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sinfda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kuzatishlar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yilining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ikkinchi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yarmidan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boshlab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olib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boriladi</a:t>
            </a:r>
            <a:r>
              <a:rPr lang="en-US" b="1" dirty="0">
                <a:solidFill>
                  <a:srgbClr val="FFC000"/>
                </a:solidFill>
              </a:rPr>
              <a:t>. Ob-</a:t>
            </a:r>
            <a:r>
              <a:rPr lang="en-US" b="1" dirty="0" err="1">
                <a:solidFill>
                  <a:srgbClr val="FFC000"/>
                </a:solidFill>
              </a:rPr>
              <a:t>havoning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o'zgarishlarini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kuzatish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g'oyat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muhimdir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Osmonning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holatlarini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kuzatish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jarayonida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>
                <a:solidFill>
                  <a:srgbClr val="FFC000"/>
                </a:solidFill>
              </a:rPr>
              <a:t>«</a:t>
            </a:r>
            <a:r>
              <a:rPr lang="en-US" b="1" dirty="0" err="1">
                <a:solidFill>
                  <a:srgbClr val="FFC000"/>
                </a:solidFill>
              </a:rPr>
              <a:t>ochiq</a:t>
            </a:r>
            <a:r>
              <a:rPr lang="en-US" b="1" dirty="0">
                <a:solidFill>
                  <a:srgbClr val="FFC000"/>
                </a:solidFill>
              </a:rPr>
              <a:t>», «</a:t>
            </a:r>
            <a:r>
              <a:rPr lang="en-US" b="1" dirty="0" err="1">
                <a:solidFill>
                  <a:srgbClr val="FFC000"/>
                </a:solidFill>
              </a:rPr>
              <a:t>bulutli</a:t>
            </a:r>
            <a:r>
              <a:rPr lang="en-US" b="1" dirty="0">
                <a:solidFill>
                  <a:srgbClr val="FFC000"/>
                </a:solidFill>
              </a:rPr>
              <a:t>», «</a:t>
            </a:r>
            <a:r>
              <a:rPr lang="en-US" b="1" dirty="0" err="1">
                <a:solidFill>
                  <a:srgbClr val="FFC000"/>
                </a:solidFill>
              </a:rPr>
              <a:t>kam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bulutli</a:t>
            </a:r>
            <a:r>
              <a:rPr lang="en-US" b="1" dirty="0" smtClean="0">
                <a:solidFill>
                  <a:srgbClr val="FFC000"/>
                </a:solidFill>
              </a:rPr>
              <a:t>» </a:t>
            </a:r>
            <a:r>
              <a:rPr lang="en-US" b="1" dirty="0" err="1" smtClean="0">
                <a:solidFill>
                  <a:srgbClr val="FFC000"/>
                </a:solidFill>
              </a:rPr>
              <a:t>tushunchalari</a:t>
            </a:r>
            <a:r>
              <a:rPr lang="en-US" b="1" dirty="0" smtClean="0">
                <a:solidFill>
                  <a:srgbClr val="FFC000"/>
                </a:solidFill>
              </a:rPr>
              <a:t>; </a:t>
            </a:r>
            <a:r>
              <a:rPr lang="en-US" b="1" dirty="0" err="1" smtClean="0">
                <a:solidFill>
                  <a:srgbClr val="FFC000"/>
                </a:solidFill>
              </a:rPr>
              <a:t>Quyoshni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kuzatishda</a:t>
            </a:r>
            <a:r>
              <a:rPr lang="en-US" b="1" dirty="0">
                <a:solidFill>
                  <a:srgbClr val="FFC000"/>
                </a:solidFill>
              </a:rPr>
              <a:t> — «</a:t>
            </a:r>
            <a:r>
              <a:rPr lang="en-US" b="1" dirty="0" err="1">
                <a:solidFill>
                  <a:srgbClr val="FFC000"/>
                </a:solidFill>
              </a:rPr>
              <a:t>sovuq</a:t>
            </a:r>
            <a:r>
              <a:rPr lang="en-US" b="1" dirty="0">
                <a:solidFill>
                  <a:srgbClr val="FFC000"/>
                </a:solidFill>
              </a:rPr>
              <a:t>», «</a:t>
            </a:r>
            <a:r>
              <a:rPr lang="en-US" b="1" dirty="0" err="1">
                <a:solidFill>
                  <a:srgbClr val="FFC000"/>
                </a:solidFill>
              </a:rPr>
              <a:t>juda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sovuq</a:t>
            </a:r>
            <a:r>
              <a:rPr lang="en-US" b="1" dirty="0" smtClean="0">
                <a:solidFill>
                  <a:srgbClr val="FFC000"/>
                </a:solidFill>
              </a:rPr>
              <a:t>» («</a:t>
            </a:r>
            <a:r>
              <a:rPr lang="en-US" b="1" dirty="0" err="1">
                <a:solidFill>
                  <a:srgbClr val="FFC000"/>
                </a:solidFill>
              </a:rPr>
              <a:t>ayoz</a:t>
            </a:r>
            <a:r>
              <a:rPr lang="en-US" b="1" dirty="0">
                <a:solidFill>
                  <a:srgbClr val="FFC000"/>
                </a:solidFill>
              </a:rPr>
              <a:t>»), «</a:t>
            </a:r>
            <a:r>
              <a:rPr lang="en-US" b="1" dirty="0" err="1">
                <a:solidFill>
                  <a:srgbClr val="FFC000"/>
                </a:solidFill>
              </a:rPr>
              <a:t>iliq</a:t>
            </a:r>
            <a:r>
              <a:rPr lang="en-US" b="1" dirty="0" smtClean="0">
                <a:solidFill>
                  <a:srgbClr val="FFC000"/>
                </a:solidFill>
              </a:rPr>
              <a:t>», «</a:t>
            </a:r>
            <a:r>
              <a:rPr lang="en-US" b="1" dirty="0" err="1">
                <a:solidFill>
                  <a:srgbClr val="FFC000"/>
                </a:solidFill>
              </a:rPr>
              <a:t>issiq</a:t>
            </a:r>
            <a:r>
              <a:rPr lang="en-US" b="1" dirty="0">
                <a:solidFill>
                  <a:srgbClr val="FFC000"/>
                </a:solidFill>
              </a:rPr>
              <a:t>»; </a:t>
            </a:r>
            <a:r>
              <a:rPr lang="en-US" b="1" dirty="0" err="1">
                <a:solidFill>
                  <a:srgbClr val="FFC000"/>
                </a:solidFill>
              </a:rPr>
              <a:t>shamolni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kuzatganda</a:t>
            </a:r>
            <a:r>
              <a:rPr lang="en-US" b="1" dirty="0">
                <a:solidFill>
                  <a:srgbClr val="FFC000"/>
                </a:solidFill>
              </a:rPr>
              <a:t> — «</a:t>
            </a:r>
            <a:r>
              <a:rPr lang="en-US" b="1" dirty="0" err="1">
                <a:solidFill>
                  <a:srgbClr val="FFC000"/>
                </a:solidFill>
              </a:rPr>
              <a:t>kuchli</a:t>
            </a:r>
            <a:r>
              <a:rPr lang="en-US" b="1" dirty="0">
                <a:solidFill>
                  <a:srgbClr val="FFC000"/>
                </a:solidFill>
              </a:rPr>
              <a:t>», «</a:t>
            </a:r>
            <a:r>
              <a:rPr lang="en-US" b="1" dirty="0" err="1">
                <a:solidFill>
                  <a:srgbClr val="FFC000"/>
                </a:solidFill>
              </a:rPr>
              <a:t>kuchsiz</a:t>
            </a:r>
            <a:r>
              <a:rPr lang="en-US" b="1" dirty="0">
                <a:solidFill>
                  <a:srgbClr val="FFC000"/>
                </a:solidFill>
              </a:rPr>
              <a:t>» </a:t>
            </a:r>
            <a:r>
              <a:rPr lang="en-US" b="1" dirty="0" err="1" smtClean="0">
                <a:solidFill>
                  <a:srgbClr val="FFC000"/>
                </a:solidFill>
              </a:rPr>
              <a:t>tushunchalari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shakllanadi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Shu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vaqtning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o'zida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bolalar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yog'inning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xil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turlari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smtClean="0">
                <a:solidFill>
                  <a:srgbClr val="FFC000"/>
                </a:solidFill>
              </a:rPr>
              <a:t>— </a:t>
            </a:r>
            <a:r>
              <a:rPr lang="en-US" b="1" dirty="0" err="1">
                <a:solidFill>
                  <a:srgbClr val="FFC000"/>
                </a:solidFill>
              </a:rPr>
              <a:t>yomg'ir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qor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do'l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tuman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qirov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buldurug</a:t>
            </a:r>
            <a:r>
              <a:rPr lang="en-US" b="1" dirty="0">
                <a:solidFill>
                  <a:srgbClr val="FFC000"/>
                </a:solidFill>
              </a:rPr>
              <a:t>' </a:t>
            </a:r>
            <a:r>
              <a:rPr lang="en-US" b="1" dirty="0" err="1" smtClean="0">
                <a:solidFill>
                  <a:srgbClr val="FFC000"/>
                </a:solidFill>
              </a:rPr>
              <a:t>haqida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tasawurga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ega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bo'ladilar</a:t>
            </a:r>
            <a:r>
              <a:rPr lang="en-US" b="1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>
                <a:solidFill>
                  <a:srgbClr val="C00000"/>
                </a:solidFill>
              </a:rPr>
              <a:t>Kundalik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kuzatish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daftari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va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tabiat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hamda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mehnat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kalendari</a:t>
            </a:r>
            <a:r>
              <a:rPr lang="en-US" dirty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>
                <a:solidFill>
                  <a:srgbClr val="FFC000"/>
                </a:solidFill>
              </a:rPr>
              <a:t>	</a:t>
            </a:r>
            <a:r>
              <a:rPr lang="en-US" b="1" dirty="0" err="1" smtClean="0">
                <a:solidFill>
                  <a:srgbClr val="FFC000"/>
                </a:solidFill>
              </a:rPr>
              <a:t>Bolalar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asta-sekin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ob-havoni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natijalarini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kundaliklari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va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sinf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tabiat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kalendarida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belgilab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borishga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odatlanadilar</a:t>
            </a:r>
            <a:r>
              <a:rPr lang="en-US" b="1" dirty="0" smtClean="0">
                <a:solidFill>
                  <a:srgbClr val="FFC000"/>
                </a:solidFill>
              </a:rPr>
              <a:t>. Ob-</a:t>
            </a:r>
            <a:r>
              <a:rPr lang="en-US" b="1" dirty="0" err="1" smtClean="0">
                <a:solidFill>
                  <a:srgbClr val="FFC000"/>
                </a:solidFill>
              </a:rPr>
              <a:t>havo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shamolning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kuchi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sekundiga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necha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metr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tezlikda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esgani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darslikda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keltirilgan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shartli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belgilar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bilan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belgilanadi</a:t>
            </a:r>
            <a:r>
              <a:rPr lang="en-US" b="1" dirty="0" smtClean="0">
                <a:solidFill>
                  <a:srgbClr val="FFC000"/>
                </a:solidFill>
              </a:rPr>
              <a:t>. Ob-</a:t>
            </a:r>
            <a:r>
              <a:rPr lang="en-US" b="1" dirty="0" err="1" smtClean="0">
                <a:solidFill>
                  <a:srgbClr val="FFC000"/>
                </a:solidFill>
              </a:rPr>
              <a:t>havoni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kuzatishdan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tashqari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o'simlik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va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hayvonlar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hayotidagi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mavsumiy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hodisalami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payqashga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o'rganib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boradilar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Bolalar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o'simliklar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faqat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tabiatni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bezatib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qolmasdan</a:t>
            </a:r>
            <a:r>
              <a:rPr lang="en-US" b="1" dirty="0" smtClean="0">
                <a:solidFill>
                  <a:srgbClr val="FFC000"/>
                </a:solidFill>
              </a:rPr>
              <a:t>, </a:t>
            </a:r>
            <a:r>
              <a:rPr lang="en-US" b="1" dirty="0" err="1" smtClean="0">
                <a:solidFill>
                  <a:srgbClr val="FFC000"/>
                </a:solidFill>
              </a:rPr>
              <a:t>balki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odamlar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hayvonlar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uchun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zarur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ekanligini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bilib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oladilar</a:t>
            </a:r>
            <a:r>
              <a:rPr lang="en-US" b="1" dirty="0" smtClean="0">
                <a:solidFill>
                  <a:srgbClr val="FFC000"/>
                </a:solidFill>
              </a:rPr>
              <a:t>: </a:t>
            </a:r>
            <a:r>
              <a:rPr lang="en-US" b="1" dirty="0" err="1" smtClean="0">
                <a:solidFill>
                  <a:srgbClr val="FFC000"/>
                </a:solidFill>
              </a:rPr>
              <a:t>ular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oziq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beradi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havoni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hayot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uchun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zararli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gaz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changlardan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tozalaydi</a:t>
            </a:r>
            <a:r>
              <a:rPr lang="en-US" b="1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>
                <a:solidFill>
                  <a:srgbClr val="C00000"/>
                </a:solidFill>
              </a:rPr>
              <a:t>Kundalik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kuzatish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daftari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va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tabiat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hamda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mehnat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err="1">
                <a:solidFill>
                  <a:srgbClr val="C00000"/>
                </a:solidFill>
              </a:rPr>
              <a:t>kalendari</a:t>
            </a:r>
            <a:r>
              <a:rPr lang="en-US" dirty="0">
                <a:solidFill>
                  <a:srgbClr val="C00000"/>
                </a:solidFill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C000"/>
                </a:solidFill>
              </a:rPr>
              <a:t>	</a:t>
            </a:r>
            <a:r>
              <a:rPr lang="en-US" b="1" dirty="0" err="1" smtClean="0">
                <a:solidFill>
                  <a:srgbClr val="FFC000"/>
                </a:solidFill>
              </a:rPr>
              <a:t>Kichik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yoshdagi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maktab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o'quvchilari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tuig'un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ixtiyoriy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diqqatga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ega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emaslar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shuning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uchun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kuzatishga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birdaniga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bir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necha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obyektni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qamrab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ololmaydilar</a:t>
            </a:r>
            <a:r>
              <a:rPr lang="en-US" b="1" dirty="0" smtClean="0">
                <a:solidFill>
                  <a:srgbClr val="FFC000"/>
                </a:solidFill>
              </a:rPr>
              <a:t>.</a:t>
            </a:r>
            <a:endParaRPr lang="en-US" dirty="0" smtClean="0">
              <a:solidFill>
                <a:srgbClr val="FFC000"/>
              </a:solidFill>
            </a:endParaRPr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rgbClr val="FFC000"/>
                </a:solidFill>
              </a:rPr>
              <a:t>	</a:t>
            </a:r>
            <a:r>
              <a:rPr lang="en-US" b="1" dirty="0" err="1" smtClean="0">
                <a:solidFill>
                  <a:srgbClr val="FFC000"/>
                </a:solidFill>
              </a:rPr>
              <a:t>O'quvchilarni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kuzatuvchanlikka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o'rgatish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uchun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ularda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turg'u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diqqatni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rivojlantirish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kerak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Shu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maqsadda</a:t>
            </a:r>
            <a:r>
              <a:rPr lang="en-US" b="1" dirty="0">
                <a:solidFill>
                  <a:srgbClr val="FFC000"/>
                </a:solidFill>
              </a:rPr>
              <a:t> «</a:t>
            </a:r>
            <a:r>
              <a:rPr lang="en-US" b="1" dirty="0" err="1">
                <a:solidFill>
                  <a:srgbClr val="FFC000"/>
                </a:solidFill>
              </a:rPr>
              <a:t>Kundalik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kuzatis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daftari»ni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yuritish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g‘oyat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foydalidir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Daftarni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muntazam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tekshiri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va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baholab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borish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lozim</a:t>
            </a:r>
            <a:r>
              <a:rPr lang="en-US" b="1" dirty="0">
                <a:solidFill>
                  <a:srgbClr val="FFC000"/>
                </a:solidFill>
              </a:rPr>
              <a:t>. </a:t>
            </a:r>
            <a:r>
              <a:rPr lang="en-US" b="1" dirty="0" err="1">
                <a:solidFill>
                  <a:srgbClr val="FFC000"/>
                </a:solidFill>
              </a:rPr>
              <a:t>Ayniqsa</a:t>
            </a:r>
            <a:r>
              <a:rPr lang="en-US" b="1" dirty="0">
                <a:solidFill>
                  <a:srgbClr val="FFC000"/>
                </a:solidFill>
              </a:rPr>
              <a:t>, </a:t>
            </a:r>
            <a:r>
              <a:rPr lang="en-US" b="1" dirty="0" err="1">
                <a:solidFill>
                  <a:srgbClr val="FFC000"/>
                </a:solidFill>
              </a:rPr>
              <a:t>sinchkov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kuzatuvchanliki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namoyon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etgan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bolalarni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rag'batlantirish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kerak</a:t>
            </a:r>
            <a:r>
              <a:rPr lang="en-US" b="1" dirty="0" smtClean="0">
                <a:solidFill>
                  <a:srgbClr val="FFC000"/>
                </a:solidFill>
              </a:rPr>
              <a:t>. </a:t>
            </a:r>
            <a:r>
              <a:rPr lang="en-US" b="1" dirty="0" err="1" smtClean="0">
                <a:solidFill>
                  <a:srgbClr val="FFC000"/>
                </a:solidFill>
              </a:rPr>
              <a:t>Bolalarda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turg‘un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e’tibor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va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mustaqil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kuzatishlar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olib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boris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xohishi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rivojlanishi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uchun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ularni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tabiatdagi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qiziqarli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narsalan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 smtClean="0">
                <a:solidFill>
                  <a:srgbClr val="FFC000"/>
                </a:solidFill>
              </a:rPr>
              <a:t>ko'ra</a:t>
            </a: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olishga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o'rgatish</a:t>
            </a:r>
            <a:r>
              <a:rPr lang="en-US" b="1" dirty="0">
                <a:solidFill>
                  <a:srgbClr val="FFC000"/>
                </a:solidFill>
              </a:rPr>
              <a:t> </a:t>
            </a:r>
            <a:r>
              <a:rPr lang="en-US" b="1" dirty="0" err="1">
                <a:solidFill>
                  <a:srgbClr val="FFC000"/>
                </a:solidFill>
              </a:rPr>
              <a:t>lozim</a:t>
            </a:r>
            <a:r>
              <a:rPr lang="en-US" b="1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err="1">
                <a:solidFill>
                  <a:srgbClr val="C00000"/>
                </a:solidFill>
              </a:rPr>
              <a:t>O</a:t>
            </a:r>
            <a:r>
              <a:rPr lang="en-US" b="1" dirty="0" err="1" smtClean="0">
                <a:solidFill>
                  <a:srgbClr val="C00000"/>
                </a:solidFill>
              </a:rPr>
              <a:t>‘quvchilar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bilimini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tekshirishga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umum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metodik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talablar</a:t>
            </a:r>
            <a:r>
              <a:rPr lang="en-US" b="1" dirty="0">
                <a:solidFill>
                  <a:srgbClr val="C00000"/>
                </a:solidFill>
              </a:rPr>
              <a:t>.</a:t>
            </a:r>
            <a:r>
              <a:rPr lang="en-US" dirty="0">
                <a:solidFill>
                  <a:srgbClr val="C00000"/>
                </a:solidFill>
              </a:rPr>
              <a:t>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FFC000"/>
                </a:solidFill>
              </a:rPr>
              <a:t>	</a:t>
            </a:r>
            <a:r>
              <a:rPr lang="en-US" dirty="0" err="1" smtClean="0">
                <a:solidFill>
                  <a:srgbClr val="FFC000"/>
                </a:solidFill>
              </a:rPr>
              <a:t>Darsga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tayyorlana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turib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o'qituvchi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o'quvchilar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bilimlarini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hisobga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olishning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mazmuni</a:t>
            </a:r>
            <a:r>
              <a:rPr lang="en-US" dirty="0">
                <a:solidFill>
                  <a:srgbClr val="FFC000"/>
                </a:solidFill>
              </a:rPr>
              <a:t>, </a:t>
            </a:r>
            <a:r>
              <a:rPr lang="en-US" dirty="0" err="1">
                <a:solidFill>
                  <a:srgbClr val="FFC000"/>
                </a:solidFill>
              </a:rPr>
              <a:t>metod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va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shakllarini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yaxshi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o'ylashi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kerak</a:t>
            </a:r>
            <a:r>
              <a:rPr lang="en-US" dirty="0" smtClean="0">
                <a:solidFill>
                  <a:srgbClr val="FFC000"/>
                </a:solidFill>
              </a:rPr>
              <a:t>. </a:t>
            </a:r>
            <a:r>
              <a:rPr lang="en-US" dirty="0" err="1" smtClean="0">
                <a:solidFill>
                  <a:srgbClr val="FFC000"/>
                </a:solidFill>
              </a:rPr>
              <a:t>O'qituvchi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payqagan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bilimlardagi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xato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va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kamchiliklar</a:t>
            </a:r>
            <a:r>
              <a:rPr lang="en-US" dirty="0">
                <a:solidFill>
                  <a:srgbClr val="FFC000"/>
                </a:solidFill>
              </a:rPr>
              <a:t> individual </a:t>
            </a:r>
            <a:r>
              <a:rPr lang="en-US" dirty="0" err="1" smtClean="0">
                <a:solidFill>
                  <a:srgbClr val="FFC000"/>
                </a:solidFill>
              </a:rPr>
              <a:t>topshiriqlaming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bajarilishida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bartaraf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etilishi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lozim</a:t>
            </a:r>
            <a:r>
              <a:rPr lang="en-US" dirty="0">
                <a:solidFill>
                  <a:srgbClr val="FFC000"/>
                </a:solidFill>
              </a:rPr>
              <a:t>. </a:t>
            </a:r>
            <a:r>
              <a:rPr lang="en-US" dirty="0" err="1">
                <a:solidFill>
                  <a:srgbClr val="FFC000"/>
                </a:solidFill>
              </a:rPr>
              <a:t>Hajman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katta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bo'lmagan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kontrol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>
                <a:solidFill>
                  <a:srgbClr val="FFC000"/>
                </a:solidFill>
              </a:rPr>
              <a:t>(</a:t>
            </a:r>
            <a:r>
              <a:rPr lang="en-US" dirty="0" err="1">
                <a:solidFill>
                  <a:srgbClr val="FFC000"/>
                </a:solidFill>
              </a:rPr>
              <a:t>nazorat</a:t>
            </a:r>
            <a:r>
              <a:rPr lang="en-US" dirty="0">
                <a:solidFill>
                  <a:srgbClr val="FFC000"/>
                </a:solidFill>
              </a:rPr>
              <a:t>) </a:t>
            </a:r>
            <a:r>
              <a:rPr lang="en-US" dirty="0" err="1">
                <a:solidFill>
                  <a:srgbClr val="FFC000"/>
                </a:solidFill>
              </a:rPr>
              <a:t>ishlar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o'quvchilarni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ortiqcha</a:t>
            </a:r>
            <a:r>
              <a:rPr lang="en-US" dirty="0">
                <a:solidFill>
                  <a:srgbClr val="FFC000"/>
                </a:solidFill>
              </a:rPr>
              <a:t> band </a:t>
            </a:r>
            <a:r>
              <a:rPr lang="en-US" dirty="0" err="1" smtClean="0">
                <a:solidFill>
                  <a:srgbClr val="FFC000"/>
                </a:solidFill>
              </a:rPr>
              <a:t>qilmasin</a:t>
            </a:r>
            <a:r>
              <a:rPr lang="en-US" dirty="0" smtClean="0">
                <a:solidFill>
                  <a:srgbClr val="FFC000"/>
                </a:solidFill>
              </a:rPr>
              <a:t> (</a:t>
            </a:r>
            <a:r>
              <a:rPr lang="en-US" dirty="0" err="1" smtClean="0">
                <a:solidFill>
                  <a:srgbClr val="FFC000"/>
                </a:solidFill>
              </a:rPr>
              <a:t>orfografik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xatolar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tekshirish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paytida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tuzatilib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boriladi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va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ona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tili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darslarida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ishlab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chiqiladi</a:t>
            </a:r>
            <a:r>
              <a:rPr lang="en-US" dirty="0">
                <a:solidFill>
                  <a:srgbClr val="FFC000"/>
                </a:solidFill>
              </a:rPr>
              <a:t>). </a:t>
            </a:r>
            <a:r>
              <a:rPr lang="en-US" dirty="0" err="1">
                <a:solidFill>
                  <a:srgbClr val="FFC000"/>
                </a:solidFill>
              </a:rPr>
              <a:t>O'quv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materialini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o'zlashtirilishini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tekshirishda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bolalar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bilimlarini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faqat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o'tgan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dars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topshirig'i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bo'yicha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emas</a:t>
            </a:r>
            <a:r>
              <a:rPr lang="en-US" dirty="0">
                <a:solidFill>
                  <a:srgbClr val="FFC000"/>
                </a:solidFill>
              </a:rPr>
              <a:t>, </a:t>
            </a:r>
            <a:r>
              <a:rPr lang="en-US" dirty="0" err="1">
                <a:solidFill>
                  <a:srgbClr val="FFC000"/>
                </a:solidFill>
              </a:rPr>
              <a:t>balki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butun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mavzu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materiali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bo'yicha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aniqlash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lozim</a:t>
            </a:r>
            <a:r>
              <a:rPr lang="en-US" dirty="0" smtClean="0">
                <a:solidFill>
                  <a:srgbClr val="FFC000"/>
                </a:solidFill>
              </a:rPr>
              <a:t>. </a:t>
            </a:r>
            <a:r>
              <a:rPr lang="en-US" dirty="0" err="1" smtClean="0">
                <a:solidFill>
                  <a:srgbClr val="FFC000"/>
                </a:solidFill>
              </a:rPr>
              <a:t>O'qituvchi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qo'ygan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savollar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ayrim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tabiat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obyektlari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va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hodisalari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o'rtasidagi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sababiy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aloqa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hamda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o'zaro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bog'lanishlarni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ochib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 err="1" smtClean="0">
                <a:solidFill>
                  <a:srgbClr val="FFC000"/>
                </a:solidFill>
              </a:rPr>
              <a:t>bermog'i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err="1">
                <a:solidFill>
                  <a:srgbClr val="FFC000"/>
                </a:solidFill>
              </a:rPr>
              <a:t>zarur</a:t>
            </a:r>
            <a:r>
              <a:rPr lang="en-US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</TotalTime>
  <Words>645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Times New Roman</vt:lpstr>
      <vt:lpstr>Arial</vt:lpstr>
      <vt:lpstr>Calibri</vt:lpstr>
      <vt:lpstr>Wingdings</vt:lpstr>
      <vt:lpstr>Тема Office</vt:lpstr>
      <vt:lpstr>MAVZU: TABIATSHUNOSLIK BO'YICHA O'QUVCHILAR BILIMLARINI NAZORAT QILISH VA BAHOLASHNING ZAMONAVIY USULLARI</vt:lpstr>
      <vt:lpstr>REJA:</vt:lpstr>
      <vt:lpstr>Tabiatshunoslik bo'yicha daftar tutish.</vt:lpstr>
      <vt:lpstr>Tabiatshunoslik bo'yicha daftar tutish.</vt:lpstr>
      <vt:lpstr>Tabiatshunoslik bo'yicha daftar tutish.</vt:lpstr>
      <vt:lpstr>Kundalik kuzatish daftari va tabiat hamda mehnat kalendari </vt:lpstr>
      <vt:lpstr>Kundalik kuzatish daftari va tabiat hamda mehnat kalendari </vt:lpstr>
      <vt:lpstr>Kundalik kuzatish daftari va tabiat hamda mehnat kalendari </vt:lpstr>
      <vt:lpstr>O‘quvchilar bilimini tekshirishga umum metodik talablar. </vt:lpstr>
      <vt:lpstr>E’tiboringiz uchun katta rahmat!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268</cp:revision>
  <dcterms:created xsi:type="dcterms:W3CDTF">2014-01-06T16:00:12Z</dcterms:created>
  <dcterms:modified xsi:type="dcterms:W3CDTF">2006-11-02T10:55:28Z</dcterms:modified>
</cp:coreProperties>
</file>