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313" r:id="rId3"/>
    <p:sldId id="323" r:id="rId4"/>
    <p:sldId id="293" r:id="rId5"/>
    <p:sldId id="314" r:id="rId6"/>
    <p:sldId id="300" r:id="rId7"/>
    <p:sldId id="297" r:id="rId8"/>
    <p:sldId id="321" r:id="rId9"/>
    <p:sldId id="316" r:id="rId10"/>
    <p:sldId id="319" r:id="rId11"/>
    <p:sldId id="289" r:id="rId12"/>
    <p:sldId id="322" r:id="rId13"/>
    <p:sldId id="299" r:id="rId14"/>
    <p:sldId id="292" r:id="rId15"/>
    <p:sldId id="259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F5F5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8" autoAdjust="0"/>
    <p:restoredTop sz="87950" autoAdjust="0"/>
  </p:normalViewPr>
  <p:slideViewPr>
    <p:cSldViewPr>
      <p:cViewPr varScale="1">
        <p:scale>
          <a:sx n="98" d="100"/>
          <a:sy n="98" d="100"/>
        </p:scale>
        <p:origin x="-3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5A342DA-1B88-42D0-AB70-F8E6C6F1FF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/>
          <p:cNvSpPr>
            <a:spLocks noChangeArrowheads="1"/>
          </p:cNvSpPr>
          <p:nvPr/>
        </p:nvSpPr>
        <p:spPr bwMode="gray">
          <a:xfrm rot="21127602">
            <a:off x="381000" y="304800"/>
            <a:ext cx="4267200" cy="42672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36"/>
          <p:cNvSpPr>
            <a:spLocks noChangeArrowheads="1"/>
          </p:cNvSpPr>
          <p:nvPr/>
        </p:nvSpPr>
        <p:spPr bwMode="gray">
          <a:xfrm rot="20388955">
            <a:off x="762000" y="1219200"/>
            <a:ext cx="4876800" cy="48768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6" name="Picture 12" descr="01"/>
          <p:cNvPicPr>
            <a:picLocks noChangeAspect="1" noChangeArrowheads="1"/>
          </p:cNvPicPr>
          <p:nvPr/>
        </p:nvPicPr>
        <p:blipFill>
          <a:blip r:embed="rId4"/>
          <a:srcRect l="15326" b="6250"/>
          <a:stretch>
            <a:fillRect/>
          </a:stretch>
        </p:blipFill>
        <p:spPr bwMode="gray">
          <a:xfrm>
            <a:off x="2466975" y="0"/>
            <a:ext cx="2105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reeform 7"/>
          <p:cNvSpPr>
            <a:spLocks/>
          </p:cNvSpPr>
          <p:nvPr/>
        </p:nvSpPr>
        <p:spPr bwMode="gray">
          <a:xfrm>
            <a:off x="2895600" y="0"/>
            <a:ext cx="6248400" cy="6858000"/>
          </a:xfrm>
          <a:custGeom>
            <a:avLst/>
            <a:gdLst/>
            <a:ahLst/>
            <a:cxnLst>
              <a:cxn ang="0">
                <a:pos x="305" y="4317"/>
              </a:cxn>
              <a:cxn ang="0">
                <a:pos x="0" y="0"/>
              </a:cxn>
              <a:cxn ang="0">
                <a:pos x="3936" y="0"/>
              </a:cxn>
              <a:cxn ang="0">
                <a:pos x="3936" y="4320"/>
              </a:cxn>
              <a:cxn ang="0">
                <a:pos x="305" y="4317"/>
              </a:cxn>
            </a:cxnLst>
            <a:rect l="0" t="0" r="r" b="b"/>
            <a:pathLst>
              <a:path w="3936" h="4320">
                <a:moveTo>
                  <a:pt x="305" y="4317"/>
                </a:moveTo>
                <a:lnTo>
                  <a:pt x="0" y="0"/>
                </a:lnTo>
                <a:lnTo>
                  <a:pt x="3936" y="0"/>
                </a:lnTo>
                <a:lnTo>
                  <a:pt x="3936" y="4320"/>
                </a:lnTo>
                <a:lnTo>
                  <a:pt x="305" y="431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3725"/>
                  <a:invGamma/>
                </a:schemeClr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gray">
          <a:xfrm>
            <a:off x="7772400" y="6186488"/>
            <a:ext cx="1035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/>
              <a:t>L/O/G/O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gray">
          <a:xfrm>
            <a:off x="3657600" y="52578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gray">
          <a:xfrm>
            <a:off x="3657600" y="54864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gray">
          <a:xfrm>
            <a:off x="3657600" y="57150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gray">
          <a:xfrm>
            <a:off x="3657600" y="59436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gray">
          <a:xfrm>
            <a:off x="3657600" y="6172200"/>
            <a:ext cx="5029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" name="Picture 29" descr="0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gray">
          <a:xfrm>
            <a:off x="1444625" y="0"/>
            <a:ext cx="384175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1676400" y="1193800"/>
            <a:ext cx="396875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4" descr="0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gray">
          <a:xfrm>
            <a:off x="3657600" y="4884738"/>
            <a:ext cx="2971800" cy="204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0" y="1295400"/>
            <a:ext cx="5638800" cy="1012825"/>
          </a:xfrm>
        </p:spPr>
        <p:txBody>
          <a:bodyPr/>
          <a:lstStyle>
            <a:lvl1pPr algn="r">
              <a:defRPr sz="55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514600"/>
            <a:ext cx="4953000" cy="533400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79454E-F1E0-4C16-92D8-1F3EF83DD8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D2476-631E-4723-97F0-78634C43E2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2F8C6-A782-4082-9D11-889753678C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69ACC5-D86F-4901-AE50-CF5458C4E3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B0C39-77D9-429A-A6D0-CE477BCA07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08E9D-0D36-4781-B771-DD5ED4590E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114F1-451B-4C0D-9A18-2BB811F65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3E6C0-AEEB-4460-A751-FB4065568C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CB86F-E4F8-433C-9FC7-0B00CAC3D8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AF306-04E5-41B4-B822-82303E4BB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9BA33-7BFF-411D-A655-CA2213EA6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8" descr="01"/>
          <p:cNvPicPr>
            <a:picLocks noChangeAspect="1" noChangeArrowheads="1"/>
          </p:cNvPicPr>
          <p:nvPr/>
        </p:nvPicPr>
        <p:blipFill>
          <a:blip r:embed="rId13"/>
          <a:srcRect l="8531" b="6250"/>
          <a:stretch>
            <a:fillRect/>
          </a:stretch>
        </p:blipFill>
        <p:spPr bwMode="gray">
          <a:xfrm>
            <a:off x="0" y="0"/>
            <a:ext cx="1600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3" name="Freeform 29"/>
          <p:cNvSpPr>
            <a:spLocks/>
          </p:cNvSpPr>
          <p:nvPr/>
        </p:nvSpPr>
        <p:spPr bwMode="ltGray">
          <a:xfrm>
            <a:off x="228600" y="0"/>
            <a:ext cx="8915400" cy="6883400"/>
          </a:xfrm>
          <a:custGeom>
            <a:avLst/>
            <a:gdLst/>
            <a:ahLst/>
            <a:cxnLst>
              <a:cxn ang="0">
                <a:pos x="312" y="4336"/>
              </a:cxn>
              <a:cxn ang="0">
                <a:pos x="0" y="0"/>
              </a:cxn>
              <a:cxn ang="0">
                <a:pos x="5480" y="0"/>
              </a:cxn>
              <a:cxn ang="0">
                <a:pos x="5480" y="4320"/>
              </a:cxn>
              <a:cxn ang="0">
                <a:pos x="312" y="4336"/>
              </a:cxn>
            </a:cxnLst>
            <a:rect l="0" t="0" r="r" b="b"/>
            <a:pathLst>
              <a:path w="5480" h="4336">
                <a:moveTo>
                  <a:pt x="312" y="4336"/>
                </a:moveTo>
                <a:lnTo>
                  <a:pt x="0" y="0"/>
                </a:lnTo>
                <a:lnTo>
                  <a:pt x="5480" y="0"/>
                </a:lnTo>
                <a:lnTo>
                  <a:pt x="5480" y="4320"/>
                </a:lnTo>
                <a:lnTo>
                  <a:pt x="312" y="4336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3725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 ______ _________</a:t>
            </a:r>
            <a:endParaRPr lang="en-US" smtClean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76200"/>
            <a:ext cx="693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2819400" y="6477000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0"/>
            <a:ext cx="198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5029200" y="6477000"/>
            <a:ext cx="1981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52400" y="6477000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CD48824-FBA2-4308-95FF-618CFD67C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20" descr="06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>
            <a:off x="76200" y="5638800"/>
            <a:ext cx="1676400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5" name="Text Box 21"/>
          <p:cNvSpPr txBox="1">
            <a:spLocks noChangeArrowheads="1"/>
          </p:cNvSpPr>
          <p:nvPr/>
        </p:nvSpPr>
        <p:spPr bwMode="gray">
          <a:xfrm>
            <a:off x="7050088" y="6465888"/>
            <a:ext cx="201771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/>
              <a:t>www.themegallery.com</a:t>
            </a:r>
          </a:p>
        </p:txBody>
      </p:sp>
      <p:grpSp>
        <p:nvGrpSpPr>
          <p:cNvPr id="1035" name="Group 22"/>
          <p:cNvGrpSpPr>
            <a:grpSpLocks/>
          </p:cNvGrpSpPr>
          <p:nvPr/>
        </p:nvGrpSpPr>
        <p:grpSpPr bwMode="auto">
          <a:xfrm>
            <a:off x="762000" y="381000"/>
            <a:ext cx="6781800" cy="609600"/>
            <a:chOff x="480" y="240"/>
            <a:chExt cx="3168" cy="576"/>
          </a:xfrm>
        </p:grpSpPr>
        <p:sp>
          <p:nvSpPr>
            <p:cNvPr id="1047" name="Line 23"/>
            <p:cNvSpPr>
              <a:spLocks noChangeShapeType="1"/>
            </p:cNvSpPr>
            <p:nvPr userDrawn="1"/>
          </p:nvSpPr>
          <p:spPr bwMode="gray">
            <a:xfrm>
              <a:off x="480" y="240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8" name="Line 24"/>
            <p:cNvSpPr>
              <a:spLocks noChangeShapeType="1"/>
            </p:cNvSpPr>
            <p:nvPr userDrawn="1"/>
          </p:nvSpPr>
          <p:spPr bwMode="gray">
            <a:xfrm>
              <a:off x="480" y="384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49" name="Line 25"/>
            <p:cNvSpPr>
              <a:spLocks noChangeShapeType="1"/>
            </p:cNvSpPr>
            <p:nvPr userDrawn="1"/>
          </p:nvSpPr>
          <p:spPr bwMode="gray">
            <a:xfrm>
              <a:off x="480" y="528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0" name="Line 26"/>
            <p:cNvSpPr>
              <a:spLocks noChangeShapeType="1"/>
            </p:cNvSpPr>
            <p:nvPr userDrawn="1"/>
          </p:nvSpPr>
          <p:spPr bwMode="gray">
            <a:xfrm>
              <a:off x="480" y="672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1" name="Line 27"/>
            <p:cNvSpPr>
              <a:spLocks noChangeShapeType="1"/>
            </p:cNvSpPr>
            <p:nvPr userDrawn="1"/>
          </p:nvSpPr>
          <p:spPr bwMode="gray">
            <a:xfrm>
              <a:off x="480" y="816"/>
              <a:ext cx="3168" cy="0"/>
            </a:xfrm>
            <a:prstGeom prst="line">
              <a:avLst/>
            </a:prstGeom>
            <a:noFill/>
            <a:ln w="9525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40" name="Rectangle 16" descr="04"/>
          <p:cNvSpPr>
            <a:spLocks noChangeArrowheads="1"/>
          </p:cNvSpPr>
          <p:nvPr/>
        </p:nvSpPr>
        <p:spPr bwMode="gray">
          <a:xfrm rot="1760290">
            <a:off x="8013700" y="263525"/>
            <a:ext cx="901700" cy="901700"/>
          </a:xfrm>
          <a:prstGeom prst="rect">
            <a:avLst/>
          </a:prstGeom>
          <a:blipFill dpi="0" rotWithShape="1">
            <a:blip r:embed="rId15" cstate="print"/>
            <a:srcRect/>
            <a:stretch>
              <a:fillRect/>
            </a:stretch>
          </a:blipFill>
          <a:ln w="381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41" name="Rectangle 17" descr="03"/>
          <p:cNvSpPr>
            <a:spLocks noChangeArrowheads="1"/>
          </p:cNvSpPr>
          <p:nvPr/>
        </p:nvSpPr>
        <p:spPr bwMode="gray">
          <a:xfrm rot="682726">
            <a:off x="7283450" y="211138"/>
            <a:ext cx="1022350" cy="1022350"/>
          </a:xfrm>
          <a:prstGeom prst="rect">
            <a:avLst/>
          </a:prstGeom>
          <a:blipFill dpi="0" rotWithShape="1">
            <a:blip r:embed="rId16" cstate="print"/>
            <a:srcRect/>
            <a:stretch>
              <a:fillRect/>
            </a:stretch>
          </a:blipFill>
          <a:ln w="5715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038" name="Picture 19" descr="04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gray">
          <a:xfrm>
            <a:off x="7747000" y="0"/>
            <a:ext cx="1905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9" name="Picture 18" descr="03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gray">
          <a:xfrm>
            <a:off x="8674100" y="193675"/>
            <a:ext cx="1651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928688" y="0"/>
            <a:ext cx="6934200" cy="1857375"/>
          </a:xfrm>
          <a:noFill/>
        </p:spPr>
        <p:txBody>
          <a:bodyPr/>
          <a:lstStyle/>
          <a:p>
            <a:pPr>
              <a:defRPr/>
            </a:pPr>
            <a:r>
              <a:rPr lang="en-US" sz="2800" dirty="0" smtClean="0"/>
              <a:t>MAVZU: </a:t>
            </a:r>
            <a:r>
              <a:rPr lang="en-US" sz="2800" dirty="0" err="1" smtClean="0"/>
              <a:t>Tabiatshunoslik</a:t>
            </a:r>
            <a:r>
              <a:rPr lang="en-US" sz="2800" dirty="0" smtClean="0"/>
              <a:t> </a:t>
            </a:r>
            <a:r>
              <a:rPr lang="en-US" sz="2800" dirty="0" err="1" smtClean="0"/>
              <a:t>darslari</a:t>
            </a:r>
            <a:r>
              <a:rPr lang="en-US" sz="2800" dirty="0" smtClean="0"/>
              <a:t> . </a:t>
            </a:r>
            <a:r>
              <a:rPr lang="en-US" sz="2800" dirty="0" err="1" smtClean="0"/>
              <a:t>Darsdan</a:t>
            </a:r>
            <a:r>
              <a:rPr lang="en-US" sz="2800" dirty="0" smtClean="0"/>
              <a:t> </a:t>
            </a:r>
            <a:r>
              <a:rPr lang="en-US" sz="2800" dirty="0" err="1" smtClean="0"/>
              <a:t>va</a:t>
            </a:r>
            <a:r>
              <a:rPr lang="en-US" sz="2800" dirty="0" smtClean="0"/>
              <a:t> </a:t>
            </a:r>
            <a:r>
              <a:rPr lang="en-US" sz="2800" dirty="0" err="1" smtClean="0"/>
              <a:t>sinfdan</a:t>
            </a:r>
            <a:r>
              <a:rPr lang="en-US" sz="2800" dirty="0" smtClean="0"/>
              <a:t> </a:t>
            </a:r>
            <a:r>
              <a:rPr lang="en-US" sz="2800" dirty="0" err="1" smtClean="0"/>
              <a:t>tashqari</a:t>
            </a:r>
            <a:r>
              <a:rPr lang="en-US" sz="2800" dirty="0" smtClean="0"/>
              <a:t> </a:t>
            </a:r>
            <a:r>
              <a:rPr lang="en-US" sz="2800" dirty="0" err="1" smtClean="0"/>
              <a:t>mashg`ulotlar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5134" name="Rectangle 14"/>
          <p:cNvSpPr>
            <a:spLocks noChangeArrowheads="1"/>
          </p:cNvSpPr>
          <p:nvPr/>
        </p:nvSpPr>
        <p:spPr bwMode="gray">
          <a:xfrm rot="3419336">
            <a:off x="1322388" y="4729163"/>
            <a:ext cx="479425" cy="5175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363" name="Text Box 15"/>
          <p:cNvSpPr txBox="1">
            <a:spLocks noChangeArrowheads="1"/>
          </p:cNvSpPr>
          <p:nvPr/>
        </p:nvSpPr>
        <p:spPr bwMode="gray">
          <a:xfrm>
            <a:off x="1357313" y="4643438"/>
            <a:ext cx="428625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15364" name="Text Box 18"/>
          <p:cNvSpPr txBox="1">
            <a:spLocks noChangeArrowheads="1"/>
          </p:cNvSpPr>
          <p:nvPr/>
        </p:nvSpPr>
        <p:spPr bwMode="gray">
          <a:xfrm>
            <a:off x="2214563" y="2000250"/>
            <a:ext cx="60960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/>
              <a:t>     </a:t>
            </a:r>
            <a:endParaRPr lang="en-US" sz="2400" b="1" u="sng"/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gray">
          <a:xfrm rot="3419336">
            <a:off x="1145382" y="2275681"/>
            <a:ext cx="554038" cy="460375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gray">
          <a:xfrm rot="3419336">
            <a:off x="1323975" y="3525838"/>
            <a:ext cx="527050" cy="5461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15367" name="Text Box 25"/>
          <p:cNvSpPr txBox="1">
            <a:spLocks noChangeArrowheads="1"/>
          </p:cNvSpPr>
          <p:nvPr/>
        </p:nvSpPr>
        <p:spPr bwMode="gray">
          <a:xfrm>
            <a:off x="1357313" y="3571875"/>
            <a:ext cx="35560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15368" name="Text Box 29"/>
          <p:cNvSpPr txBox="1">
            <a:spLocks noChangeArrowheads="1"/>
          </p:cNvSpPr>
          <p:nvPr/>
        </p:nvSpPr>
        <p:spPr bwMode="gray">
          <a:xfrm>
            <a:off x="2000250" y="2143125"/>
            <a:ext cx="600075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/>
              <a:t>Tabiatshunoslik darslari.</a:t>
            </a:r>
          </a:p>
        </p:txBody>
      </p:sp>
      <p:sp>
        <p:nvSpPr>
          <p:cNvPr id="15369" name="Text Box 30"/>
          <p:cNvSpPr txBox="1">
            <a:spLocks noChangeArrowheads="1"/>
          </p:cNvSpPr>
          <p:nvPr/>
        </p:nvSpPr>
        <p:spPr bwMode="gray">
          <a:xfrm>
            <a:off x="2214563" y="3500438"/>
            <a:ext cx="6492875" cy="830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/>
              <a:t>Darsdan va sinfdan tashqari mashg`ulotlar.</a:t>
            </a:r>
          </a:p>
          <a:p>
            <a:pPr eaLnBrk="0" hangingPunct="0"/>
            <a:endParaRPr lang="en-US" sz="2400" b="1"/>
          </a:p>
        </p:txBody>
      </p:sp>
      <p:sp>
        <p:nvSpPr>
          <p:cNvPr id="15370" name="Text Box 31"/>
          <p:cNvSpPr txBox="1">
            <a:spLocks noChangeArrowheads="1"/>
          </p:cNvSpPr>
          <p:nvPr/>
        </p:nvSpPr>
        <p:spPr bwMode="gray">
          <a:xfrm>
            <a:off x="2071688" y="4429125"/>
            <a:ext cx="4645025" cy="83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/>
              <a:t>Tabiatshunoslik darslariga qo`yiladigan talablar.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57188" y="285750"/>
            <a:ext cx="7929562" cy="6286500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 err="1">
                <a:solidFill>
                  <a:schemeClr val="tx1"/>
                </a:solidFill>
              </a:rPr>
              <a:t>Ommaviy</a:t>
            </a: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err="1">
                <a:solidFill>
                  <a:schemeClr val="tx1"/>
                </a:solidFill>
              </a:rPr>
              <a:t>ishlarga</a:t>
            </a:r>
            <a:r>
              <a:rPr lang="en-US" sz="3200" b="1" dirty="0">
                <a:solidFill>
                  <a:schemeClr val="tx1"/>
                </a:solidFill>
              </a:rPr>
              <a:t>- </a:t>
            </a:r>
            <a:r>
              <a:rPr lang="en-US" sz="3200" dirty="0" err="1">
                <a:solidFill>
                  <a:schemeClr val="tx1"/>
                </a:solidFill>
              </a:rPr>
              <a:t>kinofilmlarni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namoyish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qilish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tabiatga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ekskursiyalar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o`tkazish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ertaliklar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o`quvchilar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ishlarining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ko`rgazmasini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tashkil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qilish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shuningdek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hosil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kuni</a:t>
            </a:r>
            <a:r>
              <a:rPr lang="en-US" sz="3200" dirty="0">
                <a:solidFill>
                  <a:schemeClr val="tx1"/>
                </a:solidFill>
              </a:rPr>
              <a:t>, bog` </a:t>
            </a:r>
            <a:r>
              <a:rPr lang="en-US" sz="3200" dirty="0" err="1">
                <a:solidFill>
                  <a:schemeClr val="tx1"/>
                </a:solidFill>
              </a:rPr>
              <a:t>haftaligi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daraxtlar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o`tkazish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haftaligi</a:t>
            </a:r>
            <a:r>
              <a:rPr lang="en-US" sz="3200" dirty="0">
                <a:solidFill>
                  <a:schemeClr val="tx1"/>
                </a:solidFill>
              </a:rPr>
              <a:t>, </a:t>
            </a:r>
            <a:r>
              <a:rPr lang="en-US" sz="3200" dirty="0" err="1">
                <a:solidFill>
                  <a:schemeClr val="tx1"/>
                </a:solidFill>
              </a:rPr>
              <a:t>qo`shlar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kuni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va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boshqalar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err="1">
                <a:solidFill>
                  <a:schemeClr val="tx1"/>
                </a:solidFill>
              </a:rPr>
              <a:t>kiradi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115888"/>
            <a:ext cx="8640762" cy="1728787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>
              <a:defRPr/>
            </a:pP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To`garak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ishlariga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yosh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tabiatshunoslar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ma`lum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guruh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mashg`ulotlari</a:t>
            </a:r>
            <a:r>
              <a:rPr lang="en-US" sz="3600" dirty="0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rgbClr val="00206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kiradi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2560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44675"/>
            <a:ext cx="8496300" cy="473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549275"/>
            <a:ext cx="4429125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1250" y="2955925"/>
            <a:ext cx="4211638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2"/>
          <p:cNvSpPr txBox="1">
            <a:spLocks noChangeArrowheads="1"/>
          </p:cNvSpPr>
          <p:nvPr/>
        </p:nvSpPr>
        <p:spPr bwMode="auto">
          <a:xfrm>
            <a:off x="285750" y="357188"/>
            <a:ext cx="904081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</a:rPr>
              <a:t>3.Reja bayoni: </a:t>
            </a:r>
            <a:endParaRPr lang="en-US" sz="2400">
              <a:solidFill>
                <a:srgbClr val="FF0000"/>
              </a:solidFill>
            </a:endParaRPr>
          </a:p>
          <a:p>
            <a:r>
              <a:rPr lang="en-US" sz="2800"/>
              <a:t>Tabiatshunoslik darslariga qo`yiladigan</a:t>
            </a:r>
          </a:p>
          <a:p>
            <a:r>
              <a:rPr lang="en-US" sz="2800"/>
              <a:t>umumiy talablar quyidagi vazifalardan kelib chiqadi</a:t>
            </a:r>
            <a:r>
              <a:rPr lang="en-US" sz="3200">
                <a:solidFill>
                  <a:srgbClr val="FF0000"/>
                </a:solidFill>
              </a:rPr>
              <a:t>:</a:t>
            </a:r>
          </a:p>
          <a:p>
            <a:r>
              <a:rPr lang="en-US" sz="2800"/>
              <a:t>O`quvchilar tabiatidagi umumiy o`zgarishlar to`g`risida, o`z o`lkasining tabiati to`g`risida, vatanimiz tabiatining </a:t>
            </a:r>
          </a:p>
          <a:p>
            <a:r>
              <a:rPr lang="en-US" sz="2800"/>
              <a:t>xilma-xilligi to`g`risida, yerning shakli va relefi to`g`risi-</a:t>
            </a:r>
          </a:p>
          <a:p>
            <a:r>
              <a:rPr lang="en-US" sz="2800"/>
              <a:t>da bilimlar bilan qurollantirish; o`qitishning tarbiyaviy </a:t>
            </a:r>
          </a:p>
          <a:p>
            <a:r>
              <a:rPr lang="en-US" sz="2800"/>
              <a:t>samaradorligini oshirish; </a:t>
            </a:r>
          </a:p>
          <a:p>
            <a:r>
              <a:rPr lang="en-US" sz="2800"/>
              <a:t>Tabiatshunoslikni o`rganish-</a:t>
            </a:r>
          </a:p>
          <a:p>
            <a:r>
              <a:rPr lang="en-US" sz="2800"/>
              <a:t>da qiziqishni shakllantirish.</a:t>
            </a:r>
          </a:p>
        </p:txBody>
      </p:sp>
      <p:pic>
        <p:nvPicPr>
          <p:cNvPr id="2765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3714750"/>
            <a:ext cx="407035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15888"/>
            <a:ext cx="8135938" cy="6572250"/>
          </a:xfr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sz="6000" dirty="0" err="1" smtClean="0"/>
              <a:t>E’tiboringiz</a:t>
            </a:r>
            <a:r>
              <a:rPr lang="en-US" sz="6000" dirty="0" smtClean="0"/>
              <a:t> </a:t>
            </a:r>
            <a:r>
              <a:rPr lang="en-US" sz="6000" dirty="0" err="1" smtClean="0"/>
              <a:t>uchun</a:t>
            </a:r>
            <a:r>
              <a:rPr lang="en-US" sz="6000" dirty="0" smtClean="0"/>
              <a:t> </a:t>
            </a:r>
            <a:r>
              <a:rPr lang="en-US" sz="6000" dirty="0" err="1" smtClean="0"/>
              <a:t>tashakkur</a:t>
            </a:r>
            <a:r>
              <a:rPr lang="en-US" sz="6000" dirty="0" smtClean="0"/>
              <a:t> !</a:t>
            </a:r>
            <a:endParaRPr lang="en-US" sz="6000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1"/>
          <p:cNvSpPr txBox="1">
            <a:spLocks noChangeArrowheads="1"/>
          </p:cNvSpPr>
          <p:nvPr/>
        </p:nvSpPr>
        <p:spPr bwMode="auto">
          <a:xfrm>
            <a:off x="642938" y="500063"/>
            <a:ext cx="2803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0000"/>
                </a:solidFill>
              </a:rPr>
              <a:t>1. Reja bayoni</a:t>
            </a:r>
            <a:endParaRPr lang="ru-RU" sz="3200">
              <a:solidFill>
                <a:srgbClr val="FF0000"/>
              </a:solidFill>
            </a:endParaRPr>
          </a:p>
        </p:txBody>
      </p:sp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357188" y="1143000"/>
            <a:ext cx="8429625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49263"/>
            <a:r>
              <a:rPr lang="en-US" sz="2800" b="1">
                <a:latin typeface="Calibri" pitchFamily="34" charset="0"/>
                <a:cs typeface="Times New Roman" pitchFamily="18" charset="0"/>
              </a:rPr>
              <a:t>Dars deganda-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ma`lum fanlardan ma`lum hamdagi bilimlarning ma`lum yoshdagi o`quvchilar guruhiga maxsus tayyorgarligi bo`lgan  mutaxassis tomonidan berilishi tushuniladi.</a:t>
            </a:r>
            <a:r>
              <a:rPr lang="en-US" sz="2800" b="1">
                <a:latin typeface="Calibri" pitchFamily="34" charset="0"/>
                <a:cs typeface="Times New Roman" pitchFamily="18" charset="0"/>
              </a:rPr>
              <a:t>Tabiatshunoslik darslarida-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tabiat bilan to`g`ri  tashkil qilingan muloqot kichik yoshdagi maktab o`quvchilarida go`zallikni his etishni boyitadi va chuqurlashtiradi, bunday hislatlar xulq-atvorning to`g`ri shakllanishi, atrofdagilarga mas`uliyat hamda burch bilan yondashishni tarbiyalash uchun zarur.  Tabiat bilan muloqot jaravonida o`quvchilarda nafaqat tabiatga, balki atrofdagilarga nisbatan ham mehr muhabbat, xurmat tuyg`ulari shakllanadi. </a:t>
            </a:r>
            <a:endParaRPr lang="en-US" sz="2800" b="1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414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493838"/>
            <a:ext cx="9144000" cy="551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341438"/>
            <a:ext cx="81359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714375" y="1571625"/>
            <a:ext cx="7929563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latin typeface="Calibri" pitchFamily="34" charset="0"/>
                <a:cs typeface="Times New Roman" pitchFamily="18" charset="0"/>
              </a:rPr>
              <a:t>	</a:t>
            </a:r>
            <a:r>
              <a:rPr lang="en-US" sz="3600">
                <a:latin typeface="Calibri" pitchFamily="34" charset="0"/>
                <a:cs typeface="Times New Roman" pitchFamily="18" charset="0"/>
              </a:rPr>
              <a:t>Tabiatshunoslik darslari  o`quvchilar tarbiyasida katta ahamiyatga ega. O`quvchilarning  g`oyaviy siyosiy , mehnat, axloqiy, estetik va jismoniy birligini ta`minlaydi. Ayniqsa , tabiatshunoslik darlari ilmiy dunyoqarashni shakllantirish uchun boy material beradi. </a:t>
            </a:r>
            <a:r>
              <a:rPr lang="en-US" sz="2800">
                <a:latin typeface="Calibri" pitchFamily="34" charset="0"/>
                <a:cs typeface="Times New Roman" pitchFamily="18" charset="0"/>
              </a:rPr>
              <a:t>	</a:t>
            </a:r>
            <a:endParaRPr lang="ru-RU" sz="280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268413"/>
            <a:ext cx="82089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2"/>
          <p:cNvSpPr txBox="1">
            <a:spLocks noChangeArrowheads="1"/>
          </p:cNvSpPr>
          <p:nvPr/>
        </p:nvSpPr>
        <p:spPr bwMode="auto">
          <a:xfrm>
            <a:off x="357188" y="642938"/>
            <a:ext cx="8201025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</a:rPr>
              <a:t>2.Reja bayoni</a:t>
            </a:r>
            <a:r>
              <a:rPr lang="en-US" sz="2400">
                <a:solidFill>
                  <a:srgbClr val="FF0000"/>
                </a:solidFill>
              </a:rPr>
              <a:t>.</a:t>
            </a:r>
          </a:p>
          <a:p>
            <a:r>
              <a:rPr lang="en-US" sz="2400" b="1"/>
              <a:t>Darsdan va sinfdan tashqari mashg`ulotlar</a:t>
            </a:r>
            <a:r>
              <a:rPr lang="ru-RU" sz="2400" b="1"/>
              <a:t> </a:t>
            </a:r>
            <a:r>
              <a:rPr lang="en-US" sz="2400" b="1"/>
              <a:t>mazmuni.</a:t>
            </a:r>
          </a:p>
          <a:p>
            <a:r>
              <a:rPr lang="en-US" sz="2400"/>
              <a:t>Darsdan va sinfdan tashqari mashg`ulotlarga tabiatni o`rganish va muhofaza qilish, o`simliklarni o`stirish, hayvonlarni muhofaza qilish bilan bog`liq bo`lgan har xil mashg`ulotlar kiradi. Bu mashg`ulotlar darslarni takrorlamasligi kerak. O`quvchilar e`tiborini tabiat, maktab jonli burchagi, o`quv tajriba uchastkasidagi kuzatishlarga qaratilishi va maktabni, ko`chani ko`kalamzorlashtirishga ,qushlarni muhofaza qilishga , qishloq xo`jaligi zararkunandalariga qarshi kurash bo`yicha foydali mehnatni tashkil qilishga, tabiatdagi amaliy ishlar,kuzatishlar, tegishli kitoblar o`qishga qaratilishi kerak.</a:t>
            </a:r>
          </a:p>
          <a:p>
            <a:endParaRPr lang="en-US" sz="2400"/>
          </a:p>
          <a:p>
            <a:endParaRPr lang="ru-RU" sz="2400" b="1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38"/>
            <a:ext cx="9144000" cy="621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рямоугольник 1"/>
          <p:cNvSpPr>
            <a:spLocks noChangeArrowheads="1"/>
          </p:cNvSpPr>
          <p:nvPr/>
        </p:nvSpPr>
        <p:spPr bwMode="auto">
          <a:xfrm>
            <a:off x="285750" y="571500"/>
            <a:ext cx="85010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>
                <a:latin typeface="Calibri" pitchFamily="34" charset="0"/>
                <a:cs typeface="Times New Roman" pitchFamily="18" charset="0"/>
              </a:rPr>
              <a:t>Tabiatshunoslik boyicha sinfdan tashqari mashg`ulotlar uch guruxga bo`linadi:</a:t>
            </a:r>
          </a:p>
          <a:p>
            <a:endParaRPr lang="ru-RU" sz="3200"/>
          </a:p>
          <a:p>
            <a:r>
              <a:rPr lang="en-US" sz="3200">
                <a:latin typeface="Calibri" pitchFamily="34" charset="0"/>
                <a:cs typeface="Times New Roman" pitchFamily="18" charset="0"/>
              </a:rPr>
              <a:t> </a:t>
            </a:r>
            <a:endParaRPr lang="ru-RU" sz="3200"/>
          </a:p>
        </p:txBody>
      </p:sp>
      <p:sp>
        <p:nvSpPr>
          <p:cNvPr id="3" name="Пятиугольник 2"/>
          <p:cNvSpPr/>
          <p:nvPr/>
        </p:nvSpPr>
        <p:spPr>
          <a:xfrm>
            <a:off x="1143000" y="2214563"/>
            <a:ext cx="7143750" cy="1000125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</a:rPr>
              <a:t>O`quvchilarni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ko`plab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qamrab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oluvchi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ommaviy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ishlar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Куб 3"/>
          <p:cNvSpPr/>
          <p:nvPr/>
        </p:nvSpPr>
        <p:spPr>
          <a:xfrm>
            <a:off x="0" y="2214563"/>
            <a:ext cx="857250" cy="10001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1</a:t>
            </a:r>
            <a:endParaRPr lang="ru-RU" sz="3200" b="1" dirty="0"/>
          </a:p>
        </p:txBody>
      </p:sp>
      <p:sp>
        <p:nvSpPr>
          <p:cNvPr id="5" name="Куб 4"/>
          <p:cNvSpPr/>
          <p:nvPr/>
        </p:nvSpPr>
        <p:spPr>
          <a:xfrm>
            <a:off x="0" y="3500438"/>
            <a:ext cx="857250" cy="10001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2</a:t>
            </a:r>
            <a:endParaRPr lang="ru-RU" sz="3200" b="1" dirty="0"/>
          </a:p>
        </p:txBody>
      </p:sp>
      <p:sp>
        <p:nvSpPr>
          <p:cNvPr id="6" name="Куб 5"/>
          <p:cNvSpPr/>
          <p:nvPr/>
        </p:nvSpPr>
        <p:spPr>
          <a:xfrm>
            <a:off x="0" y="4786313"/>
            <a:ext cx="857250" cy="1000125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b="1" dirty="0"/>
              <a:t>3</a:t>
            </a:r>
            <a:endParaRPr lang="ru-RU" sz="3200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1143000" y="4786313"/>
            <a:ext cx="7143750" cy="1000125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 err="1">
                <a:solidFill>
                  <a:schemeClr val="tx1"/>
                </a:solidFill>
              </a:rPr>
              <a:t>Tabiatni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o`rganishga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qiziqqan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ayrim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o`quvchilar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bilan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olib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dirty="0" err="1">
                <a:solidFill>
                  <a:schemeClr val="tx1"/>
                </a:solidFill>
              </a:rPr>
              <a:t>boriladigan</a:t>
            </a:r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individual </a:t>
            </a:r>
            <a:r>
              <a:rPr lang="en-US" sz="2400" b="1" dirty="0" err="1">
                <a:solidFill>
                  <a:schemeClr val="tx1"/>
                </a:solidFill>
              </a:rPr>
              <a:t>ishlar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143000" y="3500438"/>
            <a:ext cx="7143750" cy="1000125"/>
          </a:xfrm>
          <a:prstGeom prst="homePlat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dirty="0" err="1">
                <a:solidFill>
                  <a:schemeClr val="tx1"/>
                </a:solidFill>
              </a:rPr>
              <a:t>Cheklangan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o`quvchilar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doirasida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olib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boriladigan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to`garak</a:t>
            </a:r>
            <a:r>
              <a:rPr lang="en-US" sz="2800" b="1" dirty="0">
                <a:solidFill>
                  <a:schemeClr val="tx1"/>
                </a:solidFill>
              </a:rPr>
              <a:t> </a:t>
            </a:r>
            <a:r>
              <a:rPr lang="en-US" sz="2800" b="1" dirty="0" err="1">
                <a:solidFill>
                  <a:schemeClr val="tx1"/>
                </a:solidFill>
              </a:rPr>
              <a:t>ishlari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7TGp_School_light">
  <a:themeElements>
    <a:clrScheme name="Default Design 2">
      <a:dk1>
        <a:srgbClr val="000000"/>
      </a:dk1>
      <a:lt1>
        <a:srgbClr val="DCFCDE"/>
      </a:lt1>
      <a:dk2>
        <a:srgbClr val="000000"/>
      </a:dk2>
      <a:lt2>
        <a:srgbClr val="FFFFFF"/>
      </a:lt2>
      <a:accent1>
        <a:srgbClr val="AD6DD5"/>
      </a:accent1>
      <a:accent2>
        <a:srgbClr val="4AD828"/>
      </a:accent2>
      <a:accent3>
        <a:srgbClr val="EBFDEC"/>
      </a:accent3>
      <a:accent4>
        <a:srgbClr val="000000"/>
      </a:accent4>
      <a:accent5>
        <a:srgbClr val="D3BAE7"/>
      </a:accent5>
      <a:accent6>
        <a:srgbClr val="42C423"/>
      </a:accent6>
      <a:hlink>
        <a:srgbClr val="F8A858"/>
      </a:hlink>
      <a:folHlink>
        <a:srgbClr val="5FB5EF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D9"/>
        </a:lt1>
        <a:dk2>
          <a:srgbClr val="000000"/>
        </a:dk2>
        <a:lt2>
          <a:srgbClr val="FFFFFF"/>
        </a:lt2>
        <a:accent1>
          <a:srgbClr val="6CD69C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BAE8CB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DCFCDE"/>
        </a:lt1>
        <a:dk2>
          <a:srgbClr val="000000"/>
        </a:dk2>
        <a:lt2>
          <a:srgbClr val="FFFFFF"/>
        </a:lt2>
        <a:accent1>
          <a:srgbClr val="AD6DD5"/>
        </a:accent1>
        <a:accent2>
          <a:srgbClr val="4AD828"/>
        </a:accent2>
        <a:accent3>
          <a:srgbClr val="EBFDEC"/>
        </a:accent3>
        <a:accent4>
          <a:srgbClr val="000000"/>
        </a:accent4>
        <a:accent5>
          <a:srgbClr val="D3BAE7"/>
        </a:accent5>
        <a:accent6>
          <a:srgbClr val="42C423"/>
        </a:accent6>
        <a:hlink>
          <a:srgbClr val="F8A858"/>
        </a:hlink>
        <a:folHlink>
          <a:srgbClr val="5FB5E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DCE7"/>
        </a:lt1>
        <a:dk2>
          <a:srgbClr val="000000"/>
        </a:dk2>
        <a:lt2>
          <a:srgbClr val="FFFFFF"/>
        </a:lt2>
        <a:accent1>
          <a:srgbClr val="65DADD"/>
        </a:accent1>
        <a:accent2>
          <a:srgbClr val="EB9F15"/>
        </a:accent2>
        <a:accent3>
          <a:srgbClr val="FDEBF1"/>
        </a:accent3>
        <a:accent4>
          <a:srgbClr val="000000"/>
        </a:accent4>
        <a:accent5>
          <a:srgbClr val="B8EAEB"/>
        </a:accent5>
        <a:accent6>
          <a:srgbClr val="D59012"/>
        </a:accent6>
        <a:hlink>
          <a:srgbClr val="B4D977"/>
        </a:hlink>
        <a:folHlink>
          <a:srgbClr val="F973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</TotalTime>
  <Words>302</Words>
  <Application>Microsoft Office PowerPoint</Application>
  <PresentationFormat>Экран (4:3)</PresentationFormat>
  <Paragraphs>35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587TGp_School_light</vt:lpstr>
      <vt:lpstr>587TGp_School_light</vt:lpstr>
      <vt:lpstr>MAVZU: Tabiatshunoslik darslari . Darsdan va sinfdan tashqari mashg`ulotlar.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To`garak ishlariga: yosh tabiatshunoslar, ma`lum guruh mashg`ulotlari kiradi</vt:lpstr>
      <vt:lpstr>Слайд 12</vt:lpstr>
      <vt:lpstr>Слайд 13</vt:lpstr>
      <vt:lpstr>Слайд 14</vt:lpstr>
      <vt:lpstr>E’tiboringiz uchun tashakkur 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GULISTON DAVLAT UNIVERSITETI PEDAGOGIKA FAKULTETI BT VA STI YO’NALISHI 42-16-GURUH TALABALARI Abdukarimova N,  Akbarova Y,   Aliboyeva  D,   Bahromova  Ch,   Boboqulov  A,  Ergasheva O’ ,  Usarova  N</dc:title>
  <dc:creator>Best</dc:creator>
  <cp:lastModifiedBy>1</cp:lastModifiedBy>
  <cp:revision>57</cp:revision>
  <dcterms:created xsi:type="dcterms:W3CDTF">2017-05-02T11:43:32Z</dcterms:created>
  <dcterms:modified xsi:type="dcterms:W3CDTF">2006-11-02T11:04:18Z</dcterms:modified>
</cp:coreProperties>
</file>