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sldIdLst>
    <p:sldId id="261"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590" autoAdjust="0"/>
  </p:normalViewPr>
  <p:slideViewPr>
    <p:cSldViewPr>
      <p:cViewPr varScale="1">
        <p:scale>
          <a:sx n="69" d="100"/>
          <a:sy n="69" d="100"/>
        </p:scale>
        <p:origin x="-366"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Title 6"/>
          <p:cNvSpPr>
            <a:spLocks noGrp="1"/>
          </p:cNvSpPr>
          <p:nvPr>
            <p:ph type="title"/>
          </p:nvPr>
        </p:nvSpPr>
        <p:spPr/>
        <p:txBody>
          <a:bodyPr/>
          <a:lstStyle/>
          <a:p>
            <a:r>
              <a:rPr lang="ru-RU" smtClean="0"/>
              <a:t>Образец заголовка</a:t>
            </a:r>
            <a:endParaRPr lang="en-US"/>
          </a:p>
        </p:txBody>
      </p:sp>
      <p:sp>
        <p:nvSpPr>
          <p:cNvPr id="4" name="Date Placeholder 3"/>
          <p:cNvSpPr>
            <a:spLocks noGrp="1"/>
          </p:cNvSpPr>
          <p:nvPr>
            <p:ph type="dt" sz="half" idx="10"/>
          </p:nvPr>
        </p:nvSpPr>
        <p:spPr/>
        <p:txBody>
          <a:bodyPr/>
          <a:lstStyle>
            <a:lvl1pPr>
              <a:defRPr/>
            </a:lvl1pPr>
          </a:lstStyle>
          <a:p>
            <a:pPr>
              <a:defRPr/>
            </a:pPr>
            <a:fld id="{233F98C8-3797-4478-8651-346183CC5844}"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59AE96A5-D76A-47D4-AAF4-E09B777B4FEF}"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4" name="Rounded Rectangle 20"/>
          <p:cNvSpPr/>
          <p:nvPr/>
        </p:nvSpPr>
        <p:spPr bwMode="hidden">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5" name="Group 14"/>
          <p:cNvGrpSpPr>
            <a:grpSpLocks noChangeAspect="1"/>
          </p:cNvGrpSpPr>
          <p:nvPr/>
        </p:nvGrpSpPr>
        <p:grpSpPr bwMode="auto">
          <a:xfrm>
            <a:off x="211138" y="714375"/>
            <a:ext cx="8723312" cy="1331913"/>
            <a:chOff x="-3905250" y="4294188"/>
            <a:chExt cx="13011150" cy="1892300"/>
          </a:xfrm>
        </p:grpSpPr>
        <p:sp>
          <p:nvSpPr>
            <p:cNvPr id="6"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7"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8"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p:nvSpPr>
            <p:cNvPr id="9"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useBgFill="1">
          <p:nvSpPr>
            <p:cNvPr id="1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ndParaRPr>
            </a:p>
          </p:txBody>
        </p:sp>
      </p:grpSp>
      <p:sp>
        <p:nvSpPr>
          <p:cNvPr id="2" name="Vertical Title 1"/>
          <p:cNvSpPr>
            <a:spLocks noGrp="1"/>
          </p:cNvSpPr>
          <p:nvPr>
            <p:ph type="title" orient="vert"/>
          </p:nvPr>
        </p:nvSpPr>
        <p:spPr>
          <a:xfrm>
            <a:off x="6629400" y="1447800"/>
            <a:ext cx="2057400" cy="4487333"/>
          </a:xfrm>
        </p:spPr>
        <p:txBody>
          <a:bodyPr vert="eaVert"/>
          <a:lstStyle>
            <a:lvl1pPr algn="l">
              <a:defRPr>
                <a:solidFill>
                  <a:schemeClr val="tx2"/>
                </a:solidFil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Date Placeholder 3"/>
          <p:cNvSpPr>
            <a:spLocks noGrp="1"/>
          </p:cNvSpPr>
          <p:nvPr>
            <p:ph type="dt" sz="half" idx="10"/>
          </p:nvPr>
        </p:nvSpPr>
        <p:spPr/>
        <p:txBody>
          <a:bodyPr/>
          <a:lstStyle>
            <a:lvl1pPr>
              <a:defRPr/>
            </a:lvl1pPr>
          </a:lstStyle>
          <a:p>
            <a:pPr>
              <a:defRPr/>
            </a:pPr>
            <a:fld id="{6D5DEAFC-F8C4-4AFD-A0A2-55920EF039C6}" type="datetimeFigureOut">
              <a:rPr lang="ru-RU"/>
              <a:pPr>
                <a:defRPr/>
              </a:pPr>
              <a:t>02.11.2006</a:t>
            </a:fld>
            <a:endParaRPr lang="ru-RU"/>
          </a:p>
        </p:txBody>
      </p:sp>
      <p:sp>
        <p:nvSpPr>
          <p:cNvPr id="12" name="Footer Placeholder 4"/>
          <p:cNvSpPr>
            <a:spLocks noGrp="1"/>
          </p:cNvSpPr>
          <p:nvPr>
            <p:ph type="ftr" sz="quarter" idx="11"/>
          </p:nvPr>
        </p:nvSpPr>
        <p:spPr/>
        <p:txBody>
          <a:bodyPr/>
          <a:lstStyle>
            <a:lvl1pPr>
              <a:defRPr/>
            </a:lvl1pPr>
          </a:lstStyle>
          <a:p>
            <a:pPr>
              <a:defRPr/>
            </a:pPr>
            <a:endParaRPr lang="ru-RU"/>
          </a:p>
        </p:txBody>
      </p:sp>
      <p:sp>
        <p:nvSpPr>
          <p:cNvPr id="13" name="Slide Number Placeholder 5"/>
          <p:cNvSpPr>
            <a:spLocks noGrp="1"/>
          </p:cNvSpPr>
          <p:nvPr>
            <p:ph type="sldNum" sz="quarter" idx="12"/>
          </p:nvPr>
        </p:nvSpPr>
        <p:spPr/>
        <p:txBody>
          <a:bodyPr/>
          <a:lstStyle>
            <a:lvl1pPr>
              <a:defRPr/>
            </a:lvl1pPr>
          </a:lstStyle>
          <a:p>
            <a:pPr>
              <a:defRPr/>
            </a:pPr>
            <a:fld id="{A5CD42B2-E2DC-4EBE-8849-3C9F2484C6E7}"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Rounded Rectangle 13"/>
          <p:cNvSpPr/>
          <p:nvPr/>
        </p:nvSpPr>
        <p:spPr>
          <a:xfrm>
            <a:off x="228600" y="228600"/>
            <a:ext cx="8696325" cy="473710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Freeform 14"/>
          <p:cNvSpPr>
            <a:spLocks/>
          </p:cNvSpPr>
          <p:nvPr/>
        </p:nvSpPr>
        <p:spPr bwMode="hidden">
          <a:xfrm>
            <a:off x="6046788" y="4203700"/>
            <a:ext cx="2876550" cy="714375"/>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6" name="Freeform 18"/>
          <p:cNvSpPr>
            <a:spLocks/>
          </p:cNvSpPr>
          <p:nvPr/>
        </p:nvSpPr>
        <p:spPr bwMode="hidden">
          <a:xfrm>
            <a:off x="2619375" y="4075113"/>
            <a:ext cx="5545138" cy="850900"/>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7" name="Freeform 22"/>
          <p:cNvSpPr>
            <a:spLocks/>
          </p:cNvSpPr>
          <p:nvPr/>
        </p:nvSpPr>
        <p:spPr bwMode="hidden">
          <a:xfrm>
            <a:off x="2828925" y="4087813"/>
            <a:ext cx="5467350" cy="77470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p:nvSpPr>
          <p:cNvPr id="8" name="Freeform 26"/>
          <p:cNvSpPr>
            <a:spLocks/>
          </p:cNvSpPr>
          <p:nvPr/>
        </p:nvSpPr>
        <p:spPr bwMode="hidden">
          <a:xfrm>
            <a:off x="5610225" y="4073525"/>
            <a:ext cx="3306763" cy="652463"/>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useBgFill="1">
        <p:nvSpPr>
          <p:cNvPr id="9" name="Freeform 10"/>
          <p:cNvSpPr>
            <a:spLocks/>
          </p:cNvSpPr>
          <p:nvPr/>
        </p:nvSpPr>
        <p:spPr bwMode="hidden">
          <a:xfrm>
            <a:off x="211138" y="4059238"/>
            <a:ext cx="8723312" cy="1328737"/>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ndParaRPr>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Date Placeholder 3"/>
          <p:cNvSpPr>
            <a:spLocks noGrp="1"/>
          </p:cNvSpPr>
          <p:nvPr>
            <p:ph type="dt" sz="half" idx="10"/>
          </p:nvPr>
        </p:nvSpPr>
        <p:spPr/>
        <p:txBody>
          <a:bodyPr/>
          <a:lstStyle>
            <a:lvl1pPr>
              <a:defRPr/>
            </a:lvl1pPr>
          </a:lstStyle>
          <a:p>
            <a:pPr>
              <a:defRPr/>
            </a:pPr>
            <a:fld id="{92A3041C-7E3C-463E-BF6C-C00154826957}" type="datetimeFigureOut">
              <a:rPr lang="ru-RU"/>
              <a:pPr>
                <a:defRPr/>
              </a:pPr>
              <a:t>02.11.2006</a:t>
            </a:fld>
            <a:endParaRPr lang="ru-RU"/>
          </a:p>
        </p:txBody>
      </p:sp>
      <p:sp>
        <p:nvSpPr>
          <p:cNvPr id="11" name="Footer Placeholder 4"/>
          <p:cNvSpPr>
            <a:spLocks noGrp="1"/>
          </p:cNvSpPr>
          <p:nvPr>
            <p:ph type="ftr" sz="quarter" idx="11"/>
          </p:nvPr>
        </p:nvSpPr>
        <p:spPr/>
        <p:txBody>
          <a:bodyPr/>
          <a:lstStyle>
            <a:lvl1pPr>
              <a:defRPr/>
            </a:lvl1pPr>
          </a:lstStyle>
          <a:p>
            <a:pPr>
              <a:defRPr/>
            </a:pPr>
            <a:endParaRPr lang="ru-RU"/>
          </a:p>
        </p:txBody>
      </p:sp>
      <p:sp>
        <p:nvSpPr>
          <p:cNvPr id="12" name="Slide Number Placeholder 5"/>
          <p:cNvSpPr>
            <a:spLocks noGrp="1"/>
          </p:cNvSpPr>
          <p:nvPr>
            <p:ph type="sldNum" sz="quarter" idx="12"/>
          </p:nvPr>
        </p:nvSpPr>
        <p:spPr/>
        <p:txBody>
          <a:bodyPr/>
          <a:lstStyle>
            <a:lvl1pPr>
              <a:defRPr/>
            </a:lvl1pPr>
          </a:lstStyle>
          <a:p>
            <a:pPr>
              <a:defRPr/>
            </a:pPr>
            <a:fld id="{D30B5F9D-A91F-4773-A7B4-18240E09A86A}"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3"/>
          <p:cNvSpPr>
            <a:spLocks noGrp="1"/>
          </p:cNvSpPr>
          <p:nvPr>
            <p:ph type="dt" sz="half" idx="15"/>
          </p:nvPr>
        </p:nvSpPr>
        <p:spPr/>
        <p:txBody>
          <a:bodyPr/>
          <a:lstStyle>
            <a:lvl1pPr>
              <a:defRPr/>
            </a:lvl1pPr>
          </a:lstStyle>
          <a:p>
            <a:pPr>
              <a:defRPr/>
            </a:pPr>
            <a:fld id="{CC4B0CE4-472E-4394-8571-DAE2237E1234}" type="datetimeFigureOut">
              <a:rPr lang="ru-RU"/>
              <a:pPr>
                <a:defRPr/>
              </a:pPr>
              <a:t>02.11.2006</a:t>
            </a:fld>
            <a:endParaRPr lang="ru-RU"/>
          </a:p>
        </p:txBody>
      </p:sp>
      <p:sp>
        <p:nvSpPr>
          <p:cNvPr id="6" name="Footer Placeholder 4"/>
          <p:cNvSpPr>
            <a:spLocks noGrp="1"/>
          </p:cNvSpPr>
          <p:nvPr>
            <p:ph type="ftr" sz="quarter" idx="16"/>
          </p:nvPr>
        </p:nvSpPr>
        <p:spPr/>
        <p:txBody>
          <a:bodyPr/>
          <a:lstStyle>
            <a:lvl1pPr>
              <a:defRPr/>
            </a:lvl1pPr>
          </a:lstStyle>
          <a:p>
            <a:pPr>
              <a:defRPr/>
            </a:pPr>
            <a:endParaRPr lang="ru-RU"/>
          </a:p>
        </p:txBody>
      </p:sp>
      <p:sp>
        <p:nvSpPr>
          <p:cNvPr id="7" name="Slide Number Placeholder 5"/>
          <p:cNvSpPr>
            <a:spLocks noGrp="1"/>
          </p:cNvSpPr>
          <p:nvPr>
            <p:ph type="sldNum" sz="quarter" idx="17"/>
          </p:nvPr>
        </p:nvSpPr>
        <p:spPr/>
        <p:txBody>
          <a:bodyPr/>
          <a:lstStyle>
            <a:lvl1pPr>
              <a:defRPr/>
            </a:lvl1pPr>
          </a:lstStyle>
          <a:p>
            <a:pPr>
              <a:defRPr/>
            </a:pPr>
            <a:fld id="{E670EFF7-FD71-416F-9EE1-2AE7B9A64E6A}"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EDF9E80C-D442-4B77-888F-6508D39D57CF}" type="datetimeFigureOut">
              <a:rPr lang="ru-RU"/>
              <a:pPr>
                <a:defRPr/>
              </a:pPr>
              <a:t>02.11.2006</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33007220-E1D6-4E9D-AD53-3AA58466994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3"/>
          <p:cNvSpPr>
            <a:spLocks noGrp="1"/>
          </p:cNvSpPr>
          <p:nvPr>
            <p:ph type="dt" sz="half" idx="10"/>
          </p:nvPr>
        </p:nvSpPr>
        <p:spPr/>
        <p:txBody>
          <a:bodyPr/>
          <a:lstStyle>
            <a:lvl1pPr>
              <a:defRPr/>
            </a:lvl1pPr>
          </a:lstStyle>
          <a:p>
            <a:pPr>
              <a:defRPr/>
            </a:pPr>
            <a:fld id="{CCD44A25-5AC7-4F86-AF28-02E0786E8DA8}" type="datetimeFigureOut">
              <a:rPr lang="ru-RU"/>
              <a:pPr>
                <a:defRPr/>
              </a:pPr>
              <a:t>02.11.2006</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0FC3C396-E04B-427F-B0E0-51F1BAEACB9D}"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ounded Rectangle 11"/>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3" name="Group 5"/>
          <p:cNvGrpSpPr>
            <a:grpSpLocks noChangeAspect="1"/>
          </p:cNvGrpSpPr>
          <p:nvPr/>
        </p:nvGrpSpPr>
        <p:grpSpPr bwMode="auto">
          <a:xfrm>
            <a:off x="211138" y="714375"/>
            <a:ext cx="8723312" cy="1330325"/>
            <a:chOff x="-3905251" y="4294188"/>
            <a:chExt cx="13027839" cy="1892300"/>
          </a:xfrm>
        </p:grpSpPr>
        <p:sp>
          <p:nvSpPr>
            <p:cNvPr id="4"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5"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6"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p:nvSpPr>
            <p:cNvPr id="7"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useBgFill="1">
          <p:nvSpPr>
            <p:cNvPr id="8"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ndParaRPr>
            </a:p>
          </p:txBody>
        </p:sp>
      </p:grpSp>
      <p:sp>
        <p:nvSpPr>
          <p:cNvPr id="9" name="Date Placeholder 1"/>
          <p:cNvSpPr>
            <a:spLocks noGrp="1"/>
          </p:cNvSpPr>
          <p:nvPr>
            <p:ph type="dt" sz="half" idx="10"/>
          </p:nvPr>
        </p:nvSpPr>
        <p:spPr/>
        <p:txBody>
          <a:bodyPr/>
          <a:lstStyle>
            <a:lvl1pPr>
              <a:defRPr/>
            </a:lvl1pPr>
          </a:lstStyle>
          <a:p>
            <a:pPr>
              <a:defRPr/>
            </a:pPr>
            <a:fld id="{1FBBAE86-2898-46FA-A6DB-5AA6C702ED26}" type="datetimeFigureOut">
              <a:rPr lang="ru-RU"/>
              <a:pPr>
                <a:defRPr/>
              </a:pPr>
              <a:t>02.11.2006</a:t>
            </a:fld>
            <a:endParaRPr lang="ru-RU"/>
          </a:p>
        </p:txBody>
      </p:sp>
      <p:sp>
        <p:nvSpPr>
          <p:cNvPr id="10" name="Footer Placeholder 2"/>
          <p:cNvSpPr>
            <a:spLocks noGrp="1"/>
          </p:cNvSpPr>
          <p:nvPr>
            <p:ph type="ftr" sz="quarter" idx="11"/>
          </p:nvPr>
        </p:nvSpPr>
        <p:spPr/>
        <p:txBody>
          <a:bodyPr/>
          <a:lstStyle>
            <a:lvl1pPr>
              <a:defRPr/>
            </a:lvl1pPr>
          </a:lstStyle>
          <a:p>
            <a:pPr>
              <a:defRPr/>
            </a:pPr>
            <a:endParaRPr lang="ru-RU"/>
          </a:p>
        </p:txBody>
      </p:sp>
      <p:sp>
        <p:nvSpPr>
          <p:cNvPr id="11" name="Slide Number Placeholder 3"/>
          <p:cNvSpPr>
            <a:spLocks noGrp="1"/>
          </p:cNvSpPr>
          <p:nvPr>
            <p:ph type="sldNum" sz="quarter" idx="12"/>
          </p:nvPr>
        </p:nvSpPr>
        <p:spPr/>
        <p:txBody>
          <a:bodyPr/>
          <a:lstStyle>
            <a:lvl1pPr>
              <a:defRPr/>
            </a:lvl1pPr>
          </a:lstStyle>
          <a:p>
            <a:pPr>
              <a:defRPr/>
            </a:pPr>
            <a:fld id="{95316703-32A7-4F74-9435-E0423AA312F9}"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1427163"/>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23"/>
          <p:cNvGrpSpPr>
            <a:grpSpLocks noChangeAspect="1"/>
          </p:cNvGrpSpPr>
          <p:nvPr/>
        </p:nvGrpSpPr>
        <p:grpSpPr bwMode="auto">
          <a:xfrm>
            <a:off x="211138" y="714375"/>
            <a:ext cx="8723312" cy="1331913"/>
            <a:chOff x="-3905250" y="4294188"/>
            <a:chExt cx="13011150" cy="1892300"/>
          </a:xfrm>
        </p:grpSpPr>
        <p:sp>
          <p:nvSpPr>
            <p:cNvPr id="7" name="Freeform 14"/>
            <p:cNvSpPr>
              <a:spLocks/>
            </p:cNvSpPr>
            <p:nvPr/>
          </p:nvSpPr>
          <p:spPr bwMode="hidden">
            <a:xfrm>
              <a:off x="4810681" y="4501687"/>
              <a:ext cx="4295219" cy="101494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8" name="Freeform 18"/>
            <p:cNvSpPr>
              <a:spLocks/>
            </p:cNvSpPr>
            <p:nvPr/>
          </p:nvSpPr>
          <p:spPr bwMode="hidden">
            <a:xfrm>
              <a:off x="-308538" y="4318998"/>
              <a:ext cx="8280254" cy="1208906"/>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9" name="Freeform 22"/>
            <p:cNvSpPr>
              <a:spLocks/>
            </p:cNvSpPr>
            <p:nvPr/>
          </p:nvSpPr>
          <p:spPr bwMode="hidden">
            <a:xfrm>
              <a:off x="4014" y="4334786"/>
              <a:ext cx="8164231" cy="110290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p:nvSpPr>
            <p:cNvPr id="10" name="Freeform 26"/>
            <p:cNvSpPr>
              <a:spLocks/>
            </p:cNvSpPr>
            <p:nvPr/>
          </p:nvSpPr>
          <p:spPr bwMode="hidden">
            <a:xfrm>
              <a:off x="4157164" y="4316742"/>
              <a:ext cx="4939265" cy="92697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useBgFill="1">
          <p:nvSpPr>
            <p:cNvPr id="11"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ndParaRPr>
            </a:p>
          </p:txBody>
        </p:sp>
      </p:grpSp>
      <p:sp>
        <p:nvSpPr>
          <p:cNvPr id="4" name="Text Placeholder 3"/>
          <p:cNvSpPr>
            <a:spLocks noGrp="1"/>
          </p:cNvSpPr>
          <p:nvPr>
            <p:ph type="body" sz="half" idx="2"/>
          </p:nvPr>
        </p:nvSpPr>
        <p:spPr>
          <a:xfrm>
            <a:off x="914400" y="3581400"/>
            <a:ext cx="3352800" cy="1905001"/>
          </a:xfrm>
        </p:spPr>
        <p:txBody>
          <a:bodyPr>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2" name="Date Placeholder 4"/>
          <p:cNvSpPr>
            <a:spLocks noGrp="1"/>
          </p:cNvSpPr>
          <p:nvPr>
            <p:ph type="dt" sz="half" idx="10"/>
          </p:nvPr>
        </p:nvSpPr>
        <p:spPr/>
        <p:txBody>
          <a:bodyPr/>
          <a:lstStyle>
            <a:lvl1pPr>
              <a:defRPr/>
            </a:lvl1pPr>
          </a:lstStyle>
          <a:p>
            <a:pPr>
              <a:defRPr/>
            </a:pPr>
            <a:fld id="{7F554FC3-00AD-4A40-8414-8742D973A8C5}" type="datetimeFigureOut">
              <a:rPr lang="ru-RU"/>
              <a:pPr>
                <a:defRPr/>
              </a:pPr>
              <a:t>02.11.2006</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33462BF0-2A56-4737-AC47-2045B6E7A864}"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Rounded Rectangle 14"/>
          <p:cNvSpPr/>
          <p:nvPr/>
        </p:nvSpPr>
        <p:spPr>
          <a:xfrm>
            <a:off x="228600" y="228600"/>
            <a:ext cx="8696325" cy="6035675"/>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6" name="Group 8"/>
          <p:cNvGrpSpPr>
            <a:grpSpLocks noChangeAspect="1"/>
          </p:cNvGrpSpPr>
          <p:nvPr/>
        </p:nvGrpSpPr>
        <p:grpSpPr bwMode="auto">
          <a:xfrm>
            <a:off x="211138" y="5354638"/>
            <a:ext cx="8723312" cy="1330325"/>
            <a:chOff x="-3905250" y="4294188"/>
            <a:chExt cx="13011150" cy="1892300"/>
          </a:xfrm>
        </p:grpSpPr>
        <p:sp>
          <p:nvSpPr>
            <p:cNvPr id="7" name="Freeform 14"/>
            <p:cNvSpPr>
              <a:spLocks/>
            </p:cNvSpPr>
            <p:nvPr/>
          </p:nvSpPr>
          <p:spPr bwMode="hidden">
            <a:xfrm>
              <a:off x="4810681" y="4499676"/>
              <a:ext cx="4295219"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8" name="Freeform 18"/>
            <p:cNvSpPr>
              <a:spLocks/>
            </p:cNvSpPr>
            <p:nvPr/>
          </p:nvSpPr>
          <p:spPr bwMode="hidden">
            <a:xfrm>
              <a:off x="-308538" y="4319027"/>
              <a:ext cx="8280254" cy="1208092"/>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9" name="Freeform 22"/>
            <p:cNvSpPr>
              <a:spLocks/>
            </p:cNvSpPr>
            <p:nvPr/>
          </p:nvSpPr>
          <p:spPr bwMode="hidden">
            <a:xfrm>
              <a:off x="4014" y="4334834"/>
              <a:ext cx="8164231"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p:nvSpPr>
            <p:cNvPr id="10" name="Freeform 26"/>
            <p:cNvSpPr>
              <a:spLocks/>
            </p:cNvSpPr>
            <p:nvPr/>
          </p:nvSpPr>
          <p:spPr bwMode="hidden">
            <a:xfrm>
              <a:off x="4157164" y="4316769"/>
              <a:ext cx="4939265"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useBgFill="1">
          <p:nvSpPr>
            <p:cNvPr id="11"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ndParaRPr>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ru-RU" smtClean="0"/>
              <a:t>Образец заголовка</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rtlCol="0">
            <a:normAutofit/>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dirty="0"/>
          </a:p>
        </p:txBody>
      </p:sp>
      <p:sp>
        <p:nvSpPr>
          <p:cNvPr id="12" name="Date Placeholder 4"/>
          <p:cNvSpPr>
            <a:spLocks noGrp="1"/>
          </p:cNvSpPr>
          <p:nvPr>
            <p:ph type="dt" sz="half" idx="10"/>
          </p:nvPr>
        </p:nvSpPr>
        <p:spPr/>
        <p:txBody>
          <a:bodyPr/>
          <a:lstStyle>
            <a:lvl1pPr>
              <a:defRPr/>
            </a:lvl1pPr>
          </a:lstStyle>
          <a:p>
            <a:pPr>
              <a:defRPr/>
            </a:pPr>
            <a:fld id="{4778E30D-200D-4E84-AA06-89FCA384EFCB}" type="datetimeFigureOut">
              <a:rPr lang="ru-RU"/>
              <a:pPr>
                <a:defRPr/>
              </a:pPr>
              <a:t>02.11.2006</a:t>
            </a:fld>
            <a:endParaRPr lang="ru-RU"/>
          </a:p>
        </p:txBody>
      </p:sp>
      <p:sp>
        <p:nvSpPr>
          <p:cNvPr id="13" name="Footer Placeholder 5"/>
          <p:cNvSpPr>
            <a:spLocks noGrp="1"/>
          </p:cNvSpPr>
          <p:nvPr>
            <p:ph type="ftr" sz="quarter" idx="11"/>
          </p:nvPr>
        </p:nvSpPr>
        <p:spPr/>
        <p:txBody>
          <a:bodyPr/>
          <a:lstStyle>
            <a:lvl1pPr>
              <a:defRPr/>
            </a:lvl1pPr>
          </a:lstStyle>
          <a:p>
            <a:pPr>
              <a:defRPr/>
            </a:pPr>
            <a:endParaRPr lang="ru-RU"/>
          </a:p>
        </p:txBody>
      </p:sp>
      <p:sp>
        <p:nvSpPr>
          <p:cNvPr id="14" name="Slide Number Placeholder 6"/>
          <p:cNvSpPr>
            <a:spLocks noGrp="1"/>
          </p:cNvSpPr>
          <p:nvPr>
            <p:ph type="sldNum" sz="quarter" idx="12"/>
          </p:nvPr>
        </p:nvSpPr>
        <p:spPr/>
        <p:txBody>
          <a:bodyPr/>
          <a:lstStyle>
            <a:lvl1pPr>
              <a:defRPr/>
            </a:lvl1pPr>
          </a:lstStyle>
          <a:p>
            <a:pPr>
              <a:defRPr/>
            </a:pPr>
            <a:fld id="{0CB82811-866F-4174-8E6D-D2BFE7D4F9D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lvl1pPr>
              <a:defRPr/>
            </a:lvl1pPr>
          </a:lstStyle>
          <a:p>
            <a:pPr>
              <a:defRPr/>
            </a:pPr>
            <a:fld id="{FC8D7156-B46F-449E-B0C7-2F1CBAD0E8CC}"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DCE49399-50A7-4FBC-A499-6A6239F4ACC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6325" cy="2468563"/>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nvGrpSpPr>
          <p:cNvPr id="1027" name="Group 15"/>
          <p:cNvGrpSpPr>
            <a:grpSpLocks noChangeAspect="1"/>
          </p:cNvGrpSpPr>
          <p:nvPr/>
        </p:nvGrpSpPr>
        <p:grpSpPr bwMode="auto">
          <a:xfrm>
            <a:off x="211138" y="1679575"/>
            <a:ext cx="8723312" cy="1330325"/>
            <a:chOff x="-3905251" y="4294188"/>
            <a:chExt cx="13027839" cy="1892300"/>
          </a:xfrm>
        </p:grpSpPr>
        <p:sp>
          <p:nvSpPr>
            <p:cNvPr id="17" name="Freeform 14"/>
            <p:cNvSpPr>
              <a:spLocks/>
            </p:cNvSpPr>
            <p:nvPr/>
          </p:nvSpPr>
          <p:spPr bwMode="hidden">
            <a:xfrm>
              <a:off x="4810006" y="4499677"/>
              <a:ext cx="4295986" cy="1016152"/>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8" name="Freeform 18"/>
            <p:cNvSpPr>
              <a:spLocks/>
            </p:cNvSpPr>
            <p:nvPr/>
          </p:nvSpPr>
          <p:spPr bwMode="hidden">
            <a:xfrm>
              <a:off x="-308667" y="4319028"/>
              <a:ext cx="8279020" cy="1208091"/>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19" name="Freeform 22"/>
            <p:cNvSpPr>
              <a:spLocks/>
            </p:cNvSpPr>
            <p:nvPr/>
          </p:nvSpPr>
          <p:spPr bwMode="hidden">
            <a:xfrm>
              <a:off x="4286" y="4334834"/>
              <a:ext cx="8165219" cy="1101960"/>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p:nvSpPr>
            <p:cNvPr id="20" name="Freeform 26"/>
            <p:cNvSpPr>
              <a:spLocks/>
            </p:cNvSpPr>
            <p:nvPr/>
          </p:nvSpPr>
          <p:spPr bwMode="hidden">
            <a:xfrm>
              <a:off x="4155651" y="4316769"/>
              <a:ext cx="4940859" cy="925827"/>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a:lstStyle/>
            <a:p>
              <a:pPr fontAlgn="auto">
                <a:spcBef>
                  <a:spcPts val="0"/>
                </a:spcBef>
                <a:spcAft>
                  <a:spcPts val="0"/>
                </a:spcAft>
                <a:defRPr/>
              </a:pPr>
              <a:endParaRPr lang="en-US">
                <a:latin typeface="+mn-lt"/>
              </a:endParaRPr>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a:lstStyle/>
            <a:p>
              <a:pPr fontAlgn="auto">
                <a:spcBef>
                  <a:spcPts val="0"/>
                </a:spcBef>
                <a:spcAft>
                  <a:spcPts val="0"/>
                </a:spcAft>
                <a:defRPr/>
              </a:pPr>
              <a:endParaRPr lang="en-US">
                <a:latin typeface="+mn-lt"/>
              </a:endParaRPr>
            </a:p>
          </p:txBody>
        </p:sp>
      </p:grpSp>
      <p:sp>
        <p:nvSpPr>
          <p:cNvPr id="1028" name="Title Placeholder 1"/>
          <p:cNvSpPr>
            <a:spLocks noGrp="1"/>
          </p:cNvSpPr>
          <p:nvPr>
            <p:ph type="title"/>
          </p:nvPr>
        </p:nvSpPr>
        <p:spPr bwMode="auto">
          <a:xfrm>
            <a:off x="457200" y="338138"/>
            <a:ext cx="8229600" cy="125253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4" name="Date Placeholder 3"/>
          <p:cNvSpPr>
            <a:spLocks noGrp="1"/>
          </p:cNvSpPr>
          <p:nvPr>
            <p:ph type="dt" sz="half" idx="2"/>
          </p:nvPr>
        </p:nvSpPr>
        <p:spPr>
          <a:xfrm>
            <a:off x="5164138" y="6249988"/>
            <a:ext cx="3786187" cy="365125"/>
          </a:xfrm>
          <a:prstGeom prst="rect">
            <a:avLst/>
          </a:prstGeom>
        </p:spPr>
        <p:txBody>
          <a:bodyPr vert="horz" lIns="91440" tIns="45720" rIns="91440" bIns="45720" rtlCol="0" anchor="ctr"/>
          <a:lstStyle>
            <a:lvl1pPr algn="r" fontAlgn="auto">
              <a:spcBef>
                <a:spcPts val="0"/>
              </a:spcBef>
              <a:spcAft>
                <a:spcPts val="0"/>
              </a:spcAft>
              <a:defRPr sz="1000" smtClean="0">
                <a:solidFill>
                  <a:schemeClr val="tx2"/>
                </a:solidFill>
                <a:latin typeface="+mn-lt"/>
              </a:defRPr>
            </a:lvl1pPr>
          </a:lstStyle>
          <a:p>
            <a:pPr>
              <a:defRPr/>
            </a:pPr>
            <a:fld id="{132EDACE-0457-4CE4-B4B3-0A313066CE73}" type="datetimeFigureOut">
              <a:rPr lang="ru-RU"/>
              <a:pPr>
                <a:defRPr/>
              </a:pPr>
              <a:t>02.11.2006</a:t>
            </a:fld>
            <a:endParaRPr lang="ru-RU"/>
          </a:p>
        </p:txBody>
      </p:sp>
      <p:sp>
        <p:nvSpPr>
          <p:cNvPr id="5" name="Footer Placeholder 4"/>
          <p:cNvSpPr>
            <a:spLocks noGrp="1"/>
          </p:cNvSpPr>
          <p:nvPr>
            <p:ph type="ftr" sz="quarter" idx="3"/>
          </p:nvPr>
        </p:nvSpPr>
        <p:spPr>
          <a:xfrm>
            <a:off x="193675" y="6249988"/>
            <a:ext cx="3786188" cy="365125"/>
          </a:xfrm>
          <a:prstGeom prst="rect">
            <a:avLst/>
          </a:prstGeom>
        </p:spPr>
        <p:txBody>
          <a:bodyPr vert="horz" lIns="91440" tIns="45720" rIns="91440" bIns="45720" rtlCol="0" anchor="ctr"/>
          <a:lstStyle>
            <a:lvl1pPr algn="l" fontAlgn="auto">
              <a:spcBef>
                <a:spcPts val="0"/>
              </a:spcBef>
              <a:spcAft>
                <a:spcPts val="0"/>
              </a:spcAft>
              <a:defRPr sz="1000">
                <a:solidFill>
                  <a:schemeClr val="tx2"/>
                </a:solidFill>
                <a:latin typeface="+mn-lt"/>
              </a:defRPr>
            </a:lvl1pPr>
          </a:lstStyle>
          <a:p>
            <a:pPr>
              <a:defRPr/>
            </a:pPr>
            <a:endParaRPr lang="ru-RU"/>
          </a:p>
        </p:txBody>
      </p:sp>
      <p:sp>
        <p:nvSpPr>
          <p:cNvPr id="6" name="Slide Number Placeholder 5"/>
          <p:cNvSpPr>
            <a:spLocks noGrp="1"/>
          </p:cNvSpPr>
          <p:nvPr>
            <p:ph type="sldNum" sz="quarter" idx="4"/>
          </p:nvPr>
        </p:nvSpPr>
        <p:spPr>
          <a:xfrm>
            <a:off x="3990975" y="6249988"/>
            <a:ext cx="1162050" cy="365125"/>
          </a:xfrm>
          <a:prstGeom prst="rect">
            <a:avLst/>
          </a:prstGeom>
        </p:spPr>
        <p:txBody>
          <a:bodyPr vert="horz" lIns="91440" tIns="45720" rIns="91440" bIns="45720" rtlCol="0" anchor="ctr"/>
          <a:lstStyle>
            <a:lvl1pPr algn="ctr" fontAlgn="auto">
              <a:spcBef>
                <a:spcPts val="0"/>
              </a:spcBef>
              <a:spcAft>
                <a:spcPts val="0"/>
              </a:spcAft>
              <a:defRPr sz="1000" smtClean="0">
                <a:solidFill>
                  <a:schemeClr val="tx2"/>
                </a:solidFill>
                <a:latin typeface="+mn-lt"/>
              </a:defRPr>
            </a:lvl1pPr>
          </a:lstStyle>
          <a:p>
            <a:pPr>
              <a:defRPr/>
            </a:pPr>
            <a:fld id="{B2DE16E3-5883-4853-8309-2AF47D465D13}" type="slidenum">
              <a:rPr lang="ru-RU"/>
              <a:pPr>
                <a:defRPr/>
              </a:pPr>
              <a:t>‹#›</a:t>
            </a:fld>
            <a:endParaRPr lang="ru-RU"/>
          </a:p>
        </p:txBody>
      </p:sp>
      <p:sp>
        <p:nvSpPr>
          <p:cNvPr id="1032" name="Text Placeholder 2"/>
          <p:cNvSpPr>
            <a:spLocks noGrp="1"/>
          </p:cNvSpPr>
          <p:nvPr>
            <p:ph type="body" idx="1"/>
          </p:nvPr>
        </p:nvSpPr>
        <p:spPr bwMode="auto">
          <a:xfrm>
            <a:off x="871538" y="2674938"/>
            <a:ext cx="7408862" cy="3451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799" r:id="rId1"/>
    <p:sldLayoutId id="2147483804" r:id="rId2"/>
    <p:sldLayoutId id="2147483800" r:id="rId3"/>
    <p:sldLayoutId id="2147483801" r:id="rId4"/>
    <p:sldLayoutId id="2147483802" r:id="rId5"/>
    <p:sldLayoutId id="2147483805" r:id="rId6"/>
    <p:sldLayoutId id="2147483806" r:id="rId7"/>
    <p:sldLayoutId id="2147483807" r:id="rId8"/>
    <p:sldLayoutId id="2147483803" r:id="rId9"/>
    <p:sldLayoutId id="2147483808" r:id="rId10"/>
  </p:sldLayoutIdLst>
  <p:txStyles>
    <p:titleStyle>
      <a:lvl1pPr algn="ctr" rtl="0" fontAlgn="base">
        <a:spcBef>
          <a:spcPct val="0"/>
        </a:spcBef>
        <a:spcAft>
          <a:spcPct val="0"/>
        </a:spcAft>
        <a:defRPr sz="4400" kern="1200">
          <a:solidFill>
            <a:srgbClr val="FFFFFF"/>
          </a:solidFill>
          <a:latin typeface="+mj-lt"/>
          <a:ea typeface="+mj-ea"/>
          <a:cs typeface="+mj-cs"/>
        </a:defRPr>
      </a:lvl1pPr>
      <a:lvl2pPr algn="ctr" rtl="0" fontAlgn="base">
        <a:spcBef>
          <a:spcPct val="0"/>
        </a:spcBef>
        <a:spcAft>
          <a:spcPct val="0"/>
        </a:spcAft>
        <a:defRPr sz="4400">
          <a:solidFill>
            <a:srgbClr val="FFFFFF"/>
          </a:solidFill>
          <a:latin typeface="Candara" pitchFamily="34" charset="0"/>
        </a:defRPr>
      </a:lvl2pPr>
      <a:lvl3pPr algn="ctr" rtl="0" fontAlgn="base">
        <a:spcBef>
          <a:spcPct val="0"/>
        </a:spcBef>
        <a:spcAft>
          <a:spcPct val="0"/>
        </a:spcAft>
        <a:defRPr sz="4400">
          <a:solidFill>
            <a:srgbClr val="FFFFFF"/>
          </a:solidFill>
          <a:latin typeface="Candara" pitchFamily="34" charset="0"/>
        </a:defRPr>
      </a:lvl3pPr>
      <a:lvl4pPr algn="ctr" rtl="0" fontAlgn="base">
        <a:spcBef>
          <a:spcPct val="0"/>
        </a:spcBef>
        <a:spcAft>
          <a:spcPct val="0"/>
        </a:spcAft>
        <a:defRPr sz="4400">
          <a:solidFill>
            <a:srgbClr val="FFFFFF"/>
          </a:solidFill>
          <a:latin typeface="Candara" pitchFamily="34" charset="0"/>
        </a:defRPr>
      </a:lvl4pPr>
      <a:lvl5pPr algn="ctr" rtl="0" fontAlgn="base">
        <a:spcBef>
          <a:spcPct val="0"/>
        </a:spcBef>
        <a:spcAft>
          <a:spcPct val="0"/>
        </a:spcAft>
        <a:defRPr sz="4400">
          <a:solidFill>
            <a:srgbClr val="FFFFFF"/>
          </a:solidFill>
          <a:latin typeface="Candara"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3050" indent="-273050" algn="l" rtl="0" fontAlgn="base">
        <a:spcBef>
          <a:spcPct val="20000"/>
        </a:spcBef>
        <a:spcAft>
          <a:spcPct val="0"/>
        </a:spcAft>
        <a:buClr>
          <a:schemeClr val="accent1"/>
        </a:buClr>
        <a:buSzPct val="100000"/>
        <a:buFont typeface="Symbol" pitchFamily="18" charset="2"/>
        <a:buChar char=""/>
        <a:defRPr sz="2400" kern="1200">
          <a:solidFill>
            <a:schemeClr val="tx2"/>
          </a:solidFill>
          <a:latin typeface="+mn-lt"/>
          <a:ea typeface="+mn-ea"/>
          <a:cs typeface="+mn-cs"/>
        </a:defRPr>
      </a:lvl1pPr>
      <a:lvl2pPr marL="576263" indent="-273050" algn="l" rtl="0" fontAlgn="base">
        <a:spcBef>
          <a:spcPct val="20000"/>
        </a:spcBef>
        <a:spcAft>
          <a:spcPct val="0"/>
        </a:spcAft>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rtl="0" fontAlgn="base">
        <a:spcBef>
          <a:spcPct val="20000"/>
        </a:spcBef>
        <a:spcAft>
          <a:spcPct val="0"/>
        </a:spcAft>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rtl="0" fontAlgn="base">
        <a:spcBef>
          <a:spcPct val="20000"/>
        </a:spcBef>
        <a:spcAft>
          <a:spcPct val="0"/>
        </a:spcAft>
        <a:buClr>
          <a:schemeClr val="accent1"/>
        </a:buClr>
        <a:buSzPct val="100000"/>
        <a:buFont typeface="Symbol" pitchFamily="18" charset="2"/>
        <a:buChar char=""/>
        <a:defRPr kern="1200">
          <a:solidFill>
            <a:schemeClr val="tx2"/>
          </a:solidFill>
          <a:latin typeface="+mn-lt"/>
          <a:ea typeface="+mn-ea"/>
          <a:cs typeface="+mn-cs"/>
        </a:defRPr>
      </a:lvl4pPr>
      <a:lvl5pPr marL="1462088" indent="-228600" algn="l" rtl="0" fontAlgn="base">
        <a:spcBef>
          <a:spcPct val="20000"/>
        </a:spcBef>
        <a:spcAft>
          <a:spcPct val="0"/>
        </a:spcAft>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468313" y="836613"/>
            <a:ext cx="8229600" cy="1108075"/>
          </a:xfrm>
        </p:spPr>
        <p:style>
          <a:lnRef idx="3">
            <a:schemeClr val="lt1"/>
          </a:lnRef>
          <a:fillRef idx="1">
            <a:schemeClr val="accent2"/>
          </a:fillRef>
          <a:effectRef idx="1">
            <a:schemeClr val="accent2"/>
          </a:effectRef>
          <a:fontRef idx="minor">
            <a:schemeClr val="lt1"/>
          </a:fontRef>
        </p:style>
        <p:txBody>
          <a:bodyPr rtlCol="0">
            <a:normAutofit/>
          </a:bodyPr>
          <a:lstStyle/>
          <a:p>
            <a:pPr fontAlgn="auto">
              <a:spcAft>
                <a:spcPts val="0"/>
              </a:spcAft>
              <a:defRPr/>
            </a:pPr>
            <a:r>
              <a:rPr lang="en-US" dirty="0" err="1" smtClean="0">
                <a:solidFill>
                  <a:srgbClr val="FF0000"/>
                </a:solidFill>
                <a:latin typeface="Algerian" pitchFamily="82" charset="0"/>
              </a:rPr>
              <a:t>Mavzu</a:t>
            </a:r>
            <a:r>
              <a:rPr lang="en-US" dirty="0" smtClean="0">
                <a:solidFill>
                  <a:srgbClr val="FF0000"/>
                </a:solidFill>
                <a:latin typeface="Algerian" pitchFamily="82" charset="0"/>
              </a:rPr>
              <a:t>:     BIOSFERA</a:t>
            </a:r>
            <a:endParaRPr lang="ru-RU" dirty="0">
              <a:solidFill>
                <a:srgbClr val="FF0000"/>
              </a:solidFill>
            </a:endParaRPr>
          </a:p>
        </p:txBody>
      </p:sp>
      <p:sp>
        <p:nvSpPr>
          <p:cNvPr id="8" name="Текст 7"/>
          <p:cNvSpPr>
            <a:spLocks noGrp="1"/>
          </p:cNvSpPr>
          <p:nvPr>
            <p:ph type="body" idx="1"/>
          </p:nvPr>
        </p:nvSpPr>
        <p:spPr>
          <a:xfrm>
            <a:off x="468313" y="2060575"/>
            <a:ext cx="8351837" cy="3889375"/>
          </a:xfrm>
        </p:spPr>
        <p:style>
          <a:lnRef idx="1">
            <a:schemeClr val="accent2"/>
          </a:lnRef>
          <a:fillRef idx="2">
            <a:schemeClr val="accent2"/>
          </a:fillRef>
          <a:effectRef idx="1">
            <a:schemeClr val="accent2"/>
          </a:effectRef>
          <a:fontRef idx="minor">
            <a:schemeClr val="dk1"/>
          </a:fontRef>
        </p:style>
        <p:txBody>
          <a:bodyPr rtlCol="0">
            <a:normAutofit/>
          </a:bodyPr>
          <a:lstStyle/>
          <a:p>
            <a:pPr fontAlgn="auto">
              <a:spcAft>
                <a:spcPts val="0"/>
              </a:spcAft>
              <a:defRPr/>
            </a:pPr>
            <a:r>
              <a:rPr lang="en-US" sz="4000" dirty="0" smtClean="0">
                <a:latin typeface="Algerian" pitchFamily="82" charset="0"/>
              </a:rPr>
              <a:t>                          </a:t>
            </a:r>
            <a:r>
              <a:rPr lang="en-US" sz="4000" dirty="0" smtClean="0">
                <a:solidFill>
                  <a:srgbClr val="0070C0"/>
                </a:solidFill>
                <a:latin typeface="Algerian" pitchFamily="82" charset="0"/>
              </a:rPr>
              <a:t>REJA: </a:t>
            </a:r>
          </a:p>
          <a:p>
            <a:pPr lvl="2" fontAlgn="auto">
              <a:spcAft>
                <a:spcPts val="0"/>
              </a:spcAft>
              <a:defRPr/>
            </a:pPr>
            <a:r>
              <a:rPr lang="en-US" sz="3600" dirty="0" smtClean="0">
                <a:solidFill>
                  <a:srgbClr val="002060"/>
                </a:solidFill>
                <a:latin typeface="Algerian" pitchFamily="82" charset="0"/>
              </a:rPr>
              <a:t>1.BIOSFERA HAQIDA TUSHUNCHA</a:t>
            </a:r>
            <a:r>
              <a:rPr lang="en-US" sz="3600" dirty="0" smtClean="0">
                <a:solidFill>
                  <a:srgbClr val="002060"/>
                </a:solidFill>
              </a:rPr>
              <a:t>.</a:t>
            </a:r>
          </a:p>
          <a:p>
            <a:pPr fontAlgn="auto">
              <a:spcAft>
                <a:spcPts val="0"/>
              </a:spcAft>
              <a:defRPr/>
            </a:pPr>
            <a:r>
              <a:rPr lang="en-US" sz="4000" dirty="0" smtClean="0">
                <a:solidFill>
                  <a:srgbClr val="7030A0"/>
                </a:solidFill>
                <a:latin typeface="Algerian" pitchFamily="82" charset="0"/>
              </a:rPr>
              <a:t>      2. </a:t>
            </a:r>
            <a:r>
              <a:rPr lang="en-US" sz="4000" dirty="0" err="1" smtClean="0">
                <a:solidFill>
                  <a:srgbClr val="7030A0"/>
                </a:solidFill>
                <a:latin typeface="Algerian" pitchFamily="82" charset="0"/>
              </a:rPr>
              <a:t>Biosferaning</a:t>
            </a:r>
            <a:r>
              <a:rPr lang="en-US" sz="4000" dirty="0" smtClean="0">
                <a:solidFill>
                  <a:srgbClr val="7030A0"/>
                </a:solidFill>
                <a:latin typeface="Algerian" pitchFamily="82" charset="0"/>
              </a:rPr>
              <a:t> </a:t>
            </a:r>
            <a:r>
              <a:rPr lang="en-US" sz="4000" dirty="0" err="1" smtClean="0">
                <a:solidFill>
                  <a:srgbClr val="7030A0"/>
                </a:solidFill>
                <a:latin typeface="Algerian" pitchFamily="82" charset="0"/>
              </a:rPr>
              <a:t>ahamiyati</a:t>
            </a:r>
            <a:r>
              <a:rPr lang="en-US" sz="4000" dirty="0" smtClean="0">
                <a:solidFill>
                  <a:srgbClr val="7030A0"/>
                </a:solidFill>
                <a:latin typeface="Algerian" pitchFamily="82" charset="0"/>
              </a:rPr>
              <a:t>.</a:t>
            </a:r>
          </a:p>
          <a:p>
            <a:pPr fontAlgn="auto">
              <a:spcAft>
                <a:spcPts val="0"/>
              </a:spcAft>
              <a:defRPr/>
            </a:pPr>
            <a:r>
              <a:rPr lang="en-US" sz="4000" dirty="0" smtClean="0">
                <a:latin typeface="Algerian" pitchFamily="82" charset="0"/>
              </a:rPr>
              <a:t>      3. </a:t>
            </a:r>
            <a:r>
              <a:rPr lang="en-US" sz="4000" dirty="0" err="1" smtClean="0">
                <a:latin typeface="Algerian" pitchFamily="82" charset="0"/>
              </a:rPr>
              <a:t>o’simlik</a:t>
            </a:r>
            <a:r>
              <a:rPr lang="en-US" sz="4000" dirty="0" smtClean="0">
                <a:latin typeface="Algerian" pitchFamily="82" charset="0"/>
              </a:rPr>
              <a:t> </a:t>
            </a:r>
            <a:r>
              <a:rPr lang="en-US" sz="4000" dirty="0" err="1" smtClean="0">
                <a:latin typeface="Algerian" pitchFamily="82" charset="0"/>
              </a:rPr>
              <a:t>biosferasi</a:t>
            </a:r>
            <a:endParaRPr lang="en-US" sz="4000" dirty="0" smtClean="0">
              <a:latin typeface="Algerian" pitchFamily="8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Содержимое 3" descr="Hydrangeas.jpg"/>
          <p:cNvPicPr>
            <a:picLocks noGrp="1" noChangeAspect="1"/>
          </p:cNvPicPr>
          <p:nvPr>
            <p:ph idx="1"/>
          </p:nvPr>
        </p:nvPicPr>
        <p:blipFill>
          <a:blip r:embed="rId2"/>
          <a:srcRect/>
          <a:stretch>
            <a:fillRect/>
          </a:stretch>
        </p:blipFill>
        <p:spPr>
          <a:xfrm>
            <a:off x="0" y="0"/>
            <a:ext cx="9144000" cy="685800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Содержимое 4" descr="images (11).jpg"/>
          <p:cNvPicPr>
            <a:picLocks noGrp="1" noChangeAspect="1"/>
          </p:cNvPicPr>
          <p:nvPr>
            <p:ph idx="1"/>
          </p:nvPr>
        </p:nvPicPr>
        <p:blipFill>
          <a:blip r:embed="rId2"/>
          <a:srcRect/>
          <a:stretch>
            <a:fillRect/>
          </a:stretch>
        </p:blipFill>
        <p:spPr>
          <a:xfrm>
            <a:off x="0" y="0"/>
            <a:ext cx="9144000" cy="6858000"/>
          </a:xfrm>
        </p:spPr>
      </p:pic>
      <p:sp>
        <p:nvSpPr>
          <p:cNvPr id="24578" name="Заголовок 1"/>
          <p:cNvSpPr>
            <a:spLocks noGrp="1"/>
          </p:cNvSpPr>
          <p:nvPr>
            <p:ph type="title"/>
          </p:nvPr>
        </p:nvSpPr>
        <p:spPr>
          <a:xfrm>
            <a:off x="457200" y="338138"/>
            <a:ext cx="8229600" cy="6019800"/>
          </a:xfrm>
        </p:spPr>
        <p:txBody>
          <a:bodyPr/>
          <a:lstStyle/>
          <a:p>
            <a:r>
              <a:rPr lang="en-US" sz="2400" smtClean="0">
                <a:solidFill>
                  <a:srgbClr val="FF0000"/>
                </a:solidFill>
                <a:latin typeface="Aharoni"/>
                <a:ea typeface="Aharoni"/>
                <a:cs typeface="Aharoni"/>
              </a:rPr>
              <a:t>Keyingi 4-5 yil ichida Osiyo osmonida sariq tuman hosil bo’lib, kislotali yomg’ir 2005-yil 10,14 iyul kunlari Toshkentga yog’di.  Yomg’ir sariq zang pH=4.5-5 bo’lib, yomg’ir tufayli sabzavot o’simliklari qurib qoldi. Yerga haddan ziyod ko’p zaharli moddalar ishlatilishi biosfera turg’unligining buzilishiga sabab bo’ldi. Masalan, o’z vaqtida Angliyada 3mln. Gektardan yerga DDT bilan ishlov berilgan. Kanadada DDT ta’sirida 800 mimg losos va forel baliqlari o’lgan. Natijada, insonning ozuqa mahsuloti uya qo’yadigan  qushlar soni 72% dan 29% gacha kamaygan. O’lgan qushlar tanasida DDT, pestitsidlar miqdori muhitga nisbatan 100000 barobar ortiq bo’lgan. Ozuqali midiya va ustritsalarda esa DDT miqdori suvdagi konsentratsiyadan 70000 marta yuqori bo’lgan. </a:t>
            </a:r>
            <a:endParaRPr lang="ru-RU" sz="2400" smtClean="0">
              <a:solidFill>
                <a:srgbClr val="FF0000"/>
              </a:solidFill>
              <a:ea typeface="Aharoni"/>
              <a:cs typeface="Aharon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Содержимое 4" descr="images (14).jpg"/>
          <p:cNvPicPr>
            <a:picLocks noGrp="1" noChangeAspect="1"/>
          </p:cNvPicPr>
          <p:nvPr>
            <p:ph idx="1"/>
          </p:nvPr>
        </p:nvPicPr>
        <p:blipFill>
          <a:blip r:embed="rId2"/>
          <a:srcRect/>
          <a:stretch>
            <a:fillRect/>
          </a:stretch>
        </p:blipFill>
        <p:spPr>
          <a:xfrm>
            <a:off x="0" y="0"/>
            <a:ext cx="9144000" cy="6858000"/>
          </a:xfrm>
        </p:spPr>
      </p:pic>
      <p:sp>
        <p:nvSpPr>
          <p:cNvPr id="25602" name="Заголовок 1"/>
          <p:cNvSpPr>
            <a:spLocks noGrp="1"/>
          </p:cNvSpPr>
          <p:nvPr>
            <p:ph type="title"/>
          </p:nvPr>
        </p:nvSpPr>
        <p:spPr>
          <a:xfrm>
            <a:off x="457200" y="338138"/>
            <a:ext cx="8229600" cy="5233987"/>
          </a:xfrm>
        </p:spPr>
        <p:txBody>
          <a:bodyPr/>
          <a:lstStyle/>
          <a:p>
            <a:r>
              <a:rPr lang="en-US" sz="3600" smtClean="0">
                <a:solidFill>
                  <a:srgbClr val="FF0000"/>
                </a:solidFill>
              </a:rPr>
              <a:t>Malumki, dunyo bo’yicha 100mlrd. Tonna xom ashyo qazib olinadi, shundan 2mlrd. Tonnadan turli mahsulotlar olinib,  </a:t>
            </a:r>
            <a:endParaRPr lang="ru-RU" sz="3600" smtClean="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Содержимое 5" descr="images (39).jpg"/>
          <p:cNvPicPr>
            <a:picLocks noGrp="1" noChangeAspect="1"/>
          </p:cNvPicPr>
          <p:nvPr>
            <p:ph idx="1"/>
          </p:nvPr>
        </p:nvPicPr>
        <p:blipFill>
          <a:blip r:embed="rId2"/>
          <a:srcRect/>
          <a:stretch>
            <a:fillRect/>
          </a:stretch>
        </p:blipFill>
        <p:spPr>
          <a:xfrm>
            <a:off x="285750" y="2357438"/>
            <a:ext cx="5360988" cy="4286250"/>
          </a:xfrm>
        </p:spPr>
      </p:pic>
      <p:sp>
        <p:nvSpPr>
          <p:cNvPr id="26626" name="Заголовок 1"/>
          <p:cNvSpPr>
            <a:spLocks noGrp="1"/>
          </p:cNvSpPr>
          <p:nvPr>
            <p:ph type="title"/>
          </p:nvPr>
        </p:nvSpPr>
        <p:spPr>
          <a:xfrm>
            <a:off x="457200" y="338138"/>
            <a:ext cx="8229600" cy="1804987"/>
          </a:xfrm>
        </p:spPr>
        <p:txBody>
          <a:bodyPr/>
          <a:lstStyle/>
          <a:p>
            <a:r>
              <a:rPr lang="en-US" sz="3600" smtClean="0">
                <a:solidFill>
                  <a:srgbClr val="FF0000"/>
                </a:solidFill>
              </a:rPr>
              <a:t>Sayyorada insonning roli katta. Yer yuzida u qadam qoymagan va o’z izini qoldirmagan joy kam qoldi. </a:t>
            </a:r>
            <a:endParaRPr lang="ru-RU" sz="3600" smtClean="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Содержимое 3" descr="images (30).jpg"/>
          <p:cNvPicPr>
            <a:picLocks noGrp="1" noChangeAspect="1"/>
          </p:cNvPicPr>
          <p:nvPr>
            <p:ph idx="1"/>
          </p:nvPr>
        </p:nvPicPr>
        <p:blipFill>
          <a:blip r:embed="rId2"/>
          <a:srcRect/>
          <a:stretch>
            <a:fillRect/>
          </a:stretch>
        </p:blipFill>
        <p:spPr>
          <a:xfrm>
            <a:off x="0" y="0"/>
            <a:ext cx="9144000" cy="6858000"/>
          </a:xfrm>
        </p:spPr>
      </p:pic>
      <p:sp>
        <p:nvSpPr>
          <p:cNvPr id="27650" name="Заголовок 1"/>
          <p:cNvSpPr>
            <a:spLocks noGrp="1"/>
          </p:cNvSpPr>
          <p:nvPr>
            <p:ph type="title"/>
          </p:nvPr>
        </p:nvSpPr>
        <p:spPr/>
        <p:txBody>
          <a:bodyPr/>
          <a:lstStyle/>
          <a:p>
            <a:r>
              <a:rPr lang="en-US" smtClean="0">
                <a:solidFill>
                  <a:srgbClr val="FF0000"/>
                </a:solidFill>
              </a:rPr>
              <a:t>Ekologiyamizni asraylik! </a:t>
            </a:r>
            <a:endParaRPr lang="ru-RU" smtClean="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Содержимое 3" descr="images (40).jpg"/>
          <p:cNvPicPr>
            <a:picLocks noGrp="1" noChangeAspect="1"/>
          </p:cNvPicPr>
          <p:nvPr>
            <p:ph idx="1"/>
          </p:nvPr>
        </p:nvPicPr>
        <p:blipFill>
          <a:blip r:embed="rId2"/>
          <a:srcRect/>
          <a:stretch>
            <a:fillRect/>
          </a:stretch>
        </p:blipFill>
        <p:spPr>
          <a:xfrm>
            <a:off x="0" y="1571625"/>
            <a:ext cx="9144000" cy="5072063"/>
          </a:xfrm>
        </p:spPr>
      </p:pic>
      <p:sp>
        <p:nvSpPr>
          <p:cNvPr id="2" name="Заголовок 1"/>
          <p:cNvSpPr>
            <a:spLocks noGrp="1"/>
          </p:cNvSpPr>
          <p:nvPr>
            <p:ph type="title"/>
          </p:nvPr>
        </p:nvSpPr>
        <p:spPr>
          <a:xfrm>
            <a:off x="457200" y="338138"/>
            <a:ext cx="8229600" cy="4805362"/>
          </a:xfrm>
        </p:spPr>
        <p:txBody>
          <a:bodyPr rtlCol="0">
            <a:normAutofit fontScale="90000"/>
          </a:bodyPr>
          <a:lstStyle/>
          <a:p>
            <a:pPr fontAlgn="auto">
              <a:spcAft>
                <a:spcPts val="0"/>
              </a:spcAft>
              <a:defRPr/>
            </a:pPr>
            <a:r>
              <a:rPr lang="en-US" sz="3200" dirty="0" err="1" smtClean="0">
                <a:solidFill>
                  <a:srgbClr val="FF0000"/>
                </a:solidFill>
              </a:rPr>
              <a:t>Hozirgi</a:t>
            </a:r>
            <a:r>
              <a:rPr lang="en-US" sz="3200" dirty="0" smtClean="0">
                <a:solidFill>
                  <a:srgbClr val="FF0000"/>
                </a:solidFill>
              </a:rPr>
              <a:t> </a:t>
            </a:r>
            <a:r>
              <a:rPr lang="en-US" sz="3200" dirty="0" err="1" smtClean="0">
                <a:solidFill>
                  <a:srgbClr val="FF0000"/>
                </a:solidFill>
              </a:rPr>
              <a:t>kunda</a:t>
            </a:r>
            <a:r>
              <a:rPr lang="en-US" sz="3200" dirty="0" smtClean="0">
                <a:solidFill>
                  <a:srgbClr val="FF0000"/>
                </a:solidFill>
              </a:rPr>
              <a:t> </a:t>
            </a:r>
            <a:r>
              <a:rPr lang="en-US" sz="3200" dirty="0" err="1" smtClean="0">
                <a:solidFill>
                  <a:srgbClr val="FF0000"/>
                </a:solidFill>
              </a:rPr>
              <a:t>ekologik</a:t>
            </a:r>
            <a:r>
              <a:rPr lang="en-US" sz="3200" dirty="0" smtClean="0">
                <a:solidFill>
                  <a:srgbClr val="FF0000"/>
                </a:solidFill>
              </a:rPr>
              <a:t> </a:t>
            </a:r>
            <a:r>
              <a:rPr lang="en-US" sz="3200" dirty="0" err="1" smtClean="0">
                <a:solidFill>
                  <a:srgbClr val="FF0000"/>
                </a:solidFill>
              </a:rPr>
              <a:t>injeneriya</a:t>
            </a:r>
            <a:r>
              <a:rPr lang="en-US" sz="3200" dirty="0" smtClean="0">
                <a:solidFill>
                  <a:srgbClr val="FF0000"/>
                </a:solidFill>
              </a:rPr>
              <a:t> </a:t>
            </a:r>
            <a:r>
              <a:rPr lang="en-US" sz="3200" dirty="0" err="1" smtClean="0">
                <a:solidFill>
                  <a:srgbClr val="FF0000"/>
                </a:solidFill>
              </a:rPr>
              <a:t>uslubi</a:t>
            </a:r>
            <a:r>
              <a:rPr lang="en-US" sz="3200" dirty="0" smtClean="0">
                <a:solidFill>
                  <a:srgbClr val="FF0000"/>
                </a:solidFill>
              </a:rPr>
              <a:t> </a:t>
            </a:r>
            <a:r>
              <a:rPr lang="en-US" sz="3200" dirty="0" err="1" smtClean="0">
                <a:solidFill>
                  <a:srgbClr val="FF0000"/>
                </a:solidFill>
              </a:rPr>
              <a:t>keng</a:t>
            </a:r>
            <a:r>
              <a:rPr lang="en-US" sz="3200" dirty="0" smtClean="0">
                <a:solidFill>
                  <a:srgbClr val="FF0000"/>
                </a:solidFill>
              </a:rPr>
              <a:t> </a:t>
            </a:r>
            <a:r>
              <a:rPr lang="en-US" sz="3200" dirty="0" err="1" smtClean="0">
                <a:solidFill>
                  <a:srgbClr val="FF0000"/>
                </a:solidFill>
              </a:rPr>
              <a:t>qo’llanilib</a:t>
            </a:r>
            <a:r>
              <a:rPr lang="en-US" sz="3200" dirty="0" smtClean="0">
                <a:solidFill>
                  <a:srgbClr val="FF0000"/>
                </a:solidFill>
              </a:rPr>
              <a:t>, </a:t>
            </a:r>
            <a:r>
              <a:rPr lang="en-US" sz="3200" dirty="0" err="1" smtClean="0">
                <a:solidFill>
                  <a:srgbClr val="FF0000"/>
                </a:solidFill>
              </a:rPr>
              <a:t>shu</a:t>
            </a:r>
            <a:r>
              <a:rPr lang="en-US" sz="3200" dirty="0" smtClean="0">
                <a:solidFill>
                  <a:srgbClr val="FF0000"/>
                </a:solidFill>
              </a:rPr>
              <a:t> </a:t>
            </a:r>
            <a:r>
              <a:rPr lang="en-US" sz="3200" dirty="0" err="1" smtClean="0">
                <a:solidFill>
                  <a:srgbClr val="FF0000"/>
                </a:solidFill>
              </a:rPr>
              <a:t>bilan</a:t>
            </a:r>
            <a:r>
              <a:rPr lang="en-US" sz="3200" dirty="0" smtClean="0">
                <a:solidFill>
                  <a:srgbClr val="FF0000"/>
                </a:solidFill>
              </a:rPr>
              <a:t> </a:t>
            </a:r>
            <a:r>
              <a:rPr lang="en-US" sz="3200" dirty="0" err="1" smtClean="0">
                <a:solidFill>
                  <a:srgbClr val="FF0000"/>
                </a:solidFill>
              </a:rPr>
              <a:t>birga</a:t>
            </a:r>
            <a:r>
              <a:rPr lang="en-US" sz="3200" dirty="0" smtClean="0">
                <a:solidFill>
                  <a:srgbClr val="FF0000"/>
                </a:solidFill>
              </a:rPr>
              <a:t> </a:t>
            </a:r>
            <a:r>
              <a:rPr lang="en-US" sz="3200" dirty="0" err="1" smtClean="0">
                <a:solidFill>
                  <a:srgbClr val="FF0000"/>
                </a:solidFill>
              </a:rPr>
              <a:t>reakklimatizatsiya</a:t>
            </a:r>
            <a:r>
              <a:rPr lang="en-US" sz="3200" dirty="0" smtClean="0">
                <a:solidFill>
                  <a:srgbClr val="FF0000"/>
                </a:solidFill>
              </a:rPr>
              <a:t> </a:t>
            </a:r>
            <a:r>
              <a:rPr lang="en-US" sz="3200" dirty="0" err="1" smtClean="0">
                <a:solidFill>
                  <a:srgbClr val="FF0000"/>
                </a:solidFill>
              </a:rPr>
              <a:t>va</a:t>
            </a:r>
            <a:r>
              <a:rPr lang="en-US" sz="3200" dirty="0" smtClean="0">
                <a:solidFill>
                  <a:srgbClr val="FF0000"/>
                </a:solidFill>
              </a:rPr>
              <a:t> </a:t>
            </a:r>
            <a:r>
              <a:rPr lang="en-US" sz="3200" dirty="0" err="1" smtClean="0">
                <a:solidFill>
                  <a:srgbClr val="FF0000"/>
                </a:solidFill>
              </a:rPr>
              <a:t>akklimatizatsiya</a:t>
            </a:r>
            <a:r>
              <a:rPr lang="en-US" sz="3200" dirty="0" smtClean="0">
                <a:solidFill>
                  <a:srgbClr val="FF0000"/>
                </a:solidFill>
              </a:rPr>
              <a:t> </a:t>
            </a:r>
            <a:r>
              <a:rPr lang="en-US" sz="3200" dirty="0" err="1" smtClean="0">
                <a:solidFill>
                  <a:srgbClr val="FF0000"/>
                </a:solidFill>
              </a:rPr>
              <a:t>yo’lini</a:t>
            </a:r>
            <a:r>
              <a:rPr lang="en-US" sz="3200" dirty="0" smtClean="0">
                <a:solidFill>
                  <a:srgbClr val="FF0000"/>
                </a:solidFill>
              </a:rPr>
              <a:t> </a:t>
            </a:r>
            <a:r>
              <a:rPr lang="en-US" sz="3200" dirty="0" err="1" smtClean="0">
                <a:solidFill>
                  <a:srgbClr val="FF0000"/>
                </a:solidFill>
              </a:rPr>
              <a:t>amalga</a:t>
            </a:r>
            <a:r>
              <a:rPr lang="en-US" sz="3200" dirty="0" smtClean="0">
                <a:solidFill>
                  <a:srgbClr val="FF0000"/>
                </a:solidFill>
              </a:rPr>
              <a:t> </a:t>
            </a:r>
            <a:r>
              <a:rPr lang="en-US" sz="3200" dirty="0" err="1" smtClean="0">
                <a:solidFill>
                  <a:srgbClr val="FF0000"/>
                </a:solidFill>
              </a:rPr>
              <a:t>oshirib</a:t>
            </a:r>
            <a:r>
              <a:rPr lang="en-US" sz="3200" dirty="0" smtClean="0">
                <a:solidFill>
                  <a:srgbClr val="FF0000"/>
                </a:solidFill>
              </a:rPr>
              <a:t>, </a:t>
            </a:r>
            <a:r>
              <a:rPr lang="en-US" sz="3200" dirty="0" err="1" smtClean="0">
                <a:solidFill>
                  <a:srgbClr val="FF0000"/>
                </a:solidFill>
              </a:rPr>
              <a:t>antropogen</a:t>
            </a:r>
            <a:r>
              <a:rPr lang="en-US" sz="3200" dirty="0" smtClean="0">
                <a:solidFill>
                  <a:srgbClr val="FF0000"/>
                </a:solidFill>
              </a:rPr>
              <a:t> </a:t>
            </a:r>
            <a:r>
              <a:rPr lang="en-US" sz="3200" dirty="0" err="1" smtClean="0">
                <a:solidFill>
                  <a:srgbClr val="FF0000"/>
                </a:solidFill>
              </a:rPr>
              <a:t>ta’sirga</a:t>
            </a:r>
            <a:r>
              <a:rPr lang="en-US" sz="3200" dirty="0" smtClean="0">
                <a:solidFill>
                  <a:srgbClr val="FF0000"/>
                </a:solidFill>
              </a:rPr>
              <a:t> </a:t>
            </a:r>
            <a:r>
              <a:rPr lang="en-US" sz="3200" dirty="0" err="1" smtClean="0">
                <a:solidFill>
                  <a:srgbClr val="FF0000"/>
                </a:solidFill>
              </a:rPr>
              <a:t>uchragan</a:t>
            </a:r>
            <a:r>
              <a:rPr lang="en-US" sz="3200" dirty="0" smtClean="0">
                <a:solidFill>
                  <a:srgbClr val="FF0000"/>
                </a:solidFill>
              </a:rPr>
              <a:t> </a:t>
            </a:r>
            <a:r>
              <a:rPr lang="en-US" sz="3200" dirty="0" err="1" smtClean="0">
                <a:solidFill>
                  <a:srgbClr val="FF0000"/>
                </a:solidFill>
              </a:rPr>
              <a:t>noyob</a:t>
            </a:r>
            <a:r>
              <a:rPr lang="en-US" sz="3200" dirty="0" smtClean="0">
                <a:solidFill>
                  <a:srgbClr val="FF0000"/>
                </a:solidFill>
              </a:rPr>
              <a:t> </a:t>
            </a:r>
            <a:r>
              <a:rPr lang="en-US" sz="3200" dirty="0" err="1" smtClean="0">
                <a:solidFill>
                  <a:srgbClr val="FF0000"/>
                </a:solidFill>
              </a:rPr>
              <a:t>hayvonlar</a:t>
            </a:r>
            <a:r>
              <a:rPr lang="en-US" sz="3200" dirty="0" smtClean="0">
                <a:solidFill>
                  <a:srgbClr val="FF0000"/>
                </a:solidFill>
              </a:rPr>
              <a:t> </a:t>
            </a:r>
            <a:r>
              <a:rPr lang="en-US" sz="3200" dirty="0" err="1" smtClean="0">
                <a:solidFill>
                  <a:srgbClr val="FF0000"/>
                </a:solidFill>
              </a:rPr>
              <a:t>turlari</a:t>
            </a:r>
            <a:r>
              <a:rPr lang="en-US" sz="3200" dirty="0" smtClean="0">
                <a:solidFill>
                  <a:srgbClr val="FF0000"/>
                </a:solidFill>
              </a:rPr>
              <a:t>, </a:t>
            </a:r>
            <a:r>
              <a:rPr lang="en-US" sz="3200" dirty="0" err="1" smtClean="0">
                <a:solidFill>
                  <a:srgbClr val="FF0000"/>
                </a:solidFill>
              </a:rPr>
              <a:t>jumladan</a:t>
            </a:r>
            <a:r>
              <a:rPr lang="en-US" sz="3200" dirty="0" smtClean="0">
                <a:solidFill>
                  <a:srgbClr val="FF0000"/>
                </a:solidFill>
              </a:rPr>
              <a:t>, </a:t>
            </a:r>
            <a:r>
              <a:rPr lang="en-US" sz="3200" dirty="0" err="1" smtClean="0">
                <a:solidFill>
                  <a:srgbClr val="FF0000"/>
                </a:solidFill>
              </a:rPr>
              <a:t>geopard</a:t>
            </a:r>
            <a:r>
              <a:rPr lang="en-US" sz="3200" dirty="0" smtClean="0">
                <a:solidFill>
                  <a:srgbClr val="FF0000"/>
                </a:solidFill>
              </a:rPr>
              <a:t>, </a:t>
            </a:r>
            <a:r>
              <a:rPr lang="en-US" sz="3200" dirty="0" err="1" smtClean="0">
                <a:solidFill>
                  <a:srgbClr val="FF0000"/>
                </a:solidFill>
              </a:rPr>
              <a:t>madagaskar</a:t>
            </a:r>
            <a:r>
              <a:rPr lang="en-US" sz="3200" dirty="0" smtClean="0">
                <a:solidFill>
                  <a:srgbClr val="FF0000"/>
                </a:solidFill>
              </a:rPr>
              <a:t> lemur ay-ay, </a:t>
            </a:r>
            <a:r>
              <a:rPr lang="en-US" sz="3200" dirty="0" err="1" smtClean="0">
                <a:solidFill>
                  <a:srgbClr val="FF0000"/>
                </a:solidFill>
              </a:rPr>
              <a:t>araviya</a:t>
            </a:r>
            <a:r>
              <a:rPr lang="en-US" sz="3200" dirty="0" smtClean="0">
                <a:solidFill>
                  <a:srgbClr val="FF0000"/>
                </a:solidFill>
              </a:rPr>
              <a:t> </a:t>
            </a:r>
            <a:r>
              <a:rPr lang="en-US" sz="3200" dirty="0" err="1" smtClean="0">
                <a:solidFill>
                  <a:srgbClr val="FF0000"/>
                </a:solidFill>
              </a:rPr>
              <a:t>oriski</a:t>
            </a:r>
            <a:r>
              <a:rPr lang="en-US" sz="3200" dirty="0" smtClean="0">
                <a:solidFill>
                  <a:srgbClr val="FF0000"/>
                </a:solidFill>
              </a:rPr>
              <a:t>, </a:t>
            </a:r>
            <a:r>
              <a:rPr lang="en-US" sz="3200" dirty="0" err="1" smtClean="0">
                <a:solidFill>
                  <a:srgbClr val="FF0000"/>
                </a:solidFill>
              </a:rPr>
              <a:t>oddiy</a:t>
            </a:r>
            <a:r>
              <a:rPr lang="en-US" sz="3200" dirty="0" smtClean="0">
                <a:solidFill>
                  <a:srgbClr val="FF0000"/>
                </a:solidFill>
              </a:rPr>
              <a:t> </a:t>
            </a:r>
            <a:r>
              <a:rPr lang="en-US" sz="3200" dirty="0" err="1" smtClean="0">
                <a:solidFill>
                  <a:srgbClr val="FF0000"/>
                </a:solidFill>
              </a:rPr>
              <a:t>silovsin</a:t>
            </a:r>
            <a:r>
              <a:rPr lang="en-US" sz="3200" dirty="0" smtClean="0">
                <a:solidFill>
                  <a:srgbClr val="FF0000"/>
                </a:solidFill>
              </a:rPr>
              <a:t>, </a:t>
            </a:r>
            <a:r>
              <a:rPr lang="en-US" sz="3200" dirty="0" err="1" smtClean="0">
                <a:solidFill>
                  <a:srgbClr val="FF0000"/>
                </a:solidFill>
              </a:rPr>
              <a:t>oq</a:t>
            </a:r>
            <a:r>
              <a:rPr lang="en-US" sz="3200" dirty="0" smtClean="0">
                <a:solidFill>
                  <a:srgbClr val="FF0000"/>
                </a:solidFill>
              </a:rPr>
              <a:t> </a:t>
            </a:r>
            <a:r>
              <a:rPr lang="en-US" sz="3200" dirty="0" err="1" smtClean="0">
                <a:solidFill>
                  <a:srgbClr val="FF0000"/>
                </a:solidFill>
              </a:rPr>
              <a:t>laylak</a:t>
            </a:r>
            <a:r>
              <a:rPr lang="en-US" sz="3200" dirty="0" smtClean="0">
                <a:solidFill>
                  <a:srgbClr val="FF0000"/>
                </a:solidFill>
              </a:rPr>
              <a:t>, </a:t>
            </a:r>
            <a:r>
              <a:rPr lang="en-US" sz="3200" dirty="0" err="1" smtClean="0">
                <a:solidFill>
                  <a:srgbClr val="FF0000"/>
                </a:solidFill>
              </a:rPr>
              <a:t>kichik</a:t>
            </a:r>
            <a:r>
              <a:rPr lang="en-US" sz="3200" dirty="0" smtClean="0">
                <a:solidFill>
                  <a:srgbClr val="FF0000"/>
                </a:solidFill>
              </a:rPr>
              <a:t> </a:t>
            </a:r>
            <a:r>
              <a:rPr lang="en-US" sz="3200" dirty="0" err="1" smtClean="0">
                <a:solidFill>
                  <a:srgbClr val="FF0000"/>
                </a:solidFill>
              </a:rPr>
              <a:t>kazarok</a:t>
            </a:r>
            <a:r>
              <a:rPr lang="en-US" sz="3200" dirty="0" smtClean="0">
                <a:solidFill>
                  <a:srgbClr val="FF0000"/>
                </a:solidFill>
              </a:rPr>
              <a:t>, </a:t>
            </a:r>
            <a:r>
              <a:rPr lang="en-US" sz="3200" dirty="0" err="1" smtClean="0">
                <a:solidFill>
                  <a:srgbClr val="FF0000"/>
                </a:solidFill>
              </a:rPr>
              <a:t>kabilarni</a:t>
            </a:r>
            <a:r>
              <a:rPr lang="en-US" sz="3200" dirty="0" smtClean="0">
                <a:solidFill>
                  <a:srgbClr val="FF0000"/>
                </a:solidFill>
              </a:rPr>
              <a:t> </a:t>
            </a:r>
            <a:r>
              <a:rPr lang="en-US" sz="3200" dirty="0" err="1" smtClean="0">
                <a:solidFill>
                  <a:srgbClr val="FF0000"/>
                </a:solidFill>
              </a:rPr>
              <a:t>saqlash</a:t>
            </a:r>
            <a:r>
              <a:rPr lang="en-US" sz="3200" dirty="0" smtClean="0">
                <a:solidFill>
                  <a:srgbClr val="FF0000"/>
                </a:solidFill>
              </a:rPr>
              <a:t>, </a:t>
            </a:r>
            <a:r>
              <a:rPr lang="en-US" sz="3200" dirty="0" err="1" smtClean="0">
                <a:solidFill>
                  <a:srgbClr val="FF0000"/>
                </a:solidFill>
              </a:rPr>
              <a:t>bir</a:t>
            </a:r>
            <a:r>
              <a:rPr lang="en-US" sz="3200" dirty="0" smtClean="0">
                <a:solidFill>
                  <a:srgbClr val="FF0000"/>
                </a:solidFill>
              </a:rPr>
              <a:t> </a:t>
            </a:r>
            <a:r>
              <a:rPr lang="en-US" sz="3200" dirty="0" err="1" smtClean="0">
                <a:solidFill>
                  <a:srgbClr val="FF0000"/>
                </a:solidFill>
              </a:rPr>
              <a:t>joydan</a:t>
            </a:r>
            <a:r>
              <a:rPr lang="en-US" sz="3200" dirty="0" smtClean="0">
                <a:solidFill>
                  <a:srgbClr val="FF0000"/>
                </a:solidFill>
              </a:rPr>
              <a:t> </a:t>
            </a:r>
            <a:r>
              <a:rPr lang="en-US" sz="3200" dirty="0" err="1" smtClean="0">
                <a:solidFill>
                  <a:srgbClr val="FF0000"/>
                </a:solidFill>
              </a:rPr>
              <a:t>boshqa</a:t>
            </a:r>
            <a:r>
              <a:rPr lang="en-US" sz="3200" dirty="0" smtClean="0">
                <a:solidFill>
                  <a:srgbClr val="FF0000"/>
                </a:solidFill>
              </a:rPr>
              <a:t> </a:t>
            </a:r>
            <a:r>
              <a:rPr lang="en-US" sz="3200" dirty="0" err="1" smtClean="0">
                <a:solidFill>
                  <a:srgbClr val="FF0000"/>
                </a:solidFill>
              </a:rPr>
              <a:t>joyga</a:t>
            </a:r>
            <a:r>
              <a:rPr lang="en-US" sz="3200" dirty="0" smtClean="0">
                <a:solidFill>
                  <a:srgbClr val="FF0000"/>
                </a:solidFill>
              </a:rPr>
              <a:t> </a:t>
            </a:r>
            <a:r>
              <a:rPr lang="en-US" sz="3200" dirty="0" err="1" smtClean="0">
                <a:solidFill>
                  <a:srgbClr val="FF0000"/>
                </a:solidFill>
              </a:rPr>
              <a:t>ko’chirish</a:t>
            </a:r>
            <a:r>
              <a:rPr lang="en-US" sz="3200" dirty="0" smtClean="0">
                <a:solidFill>
                  <a:srgbClr val="FF0000"/>
                </a:solidFill>
              </a:rPr>
              <a:t> </a:t>
            </a:r>
            <a:r>
              <a:rPr lang="en-US" sz="3200" dirty="0" err="1" smtClean="0">
                <a:solidFill>
                  <a:srgbClr val="FF0000"/>
                </a:solidFill>
              </a:rPr>
              <a:t>yo’llari</a:t>
            </a:r>
            <a:r>
              <a:rPr lang="en-US" sz="3200" dirty="0" smtClean="0">
                <a:solidFill>
                  <a:srgbClr val="FF0000"/>
                </a:solidFill>
              </a:rPr>
              <a:t> </a:t>
            </a:r>
            <a:r>
              <a:rPr lang="en-US" sz="3200" dirty="0" err="1" smtClean="0">
                <a:solidFill>
                  <a:srgbClr val="FF0000"/>
                </a:solidFill>
              </a:rPr>
              <a:t>bilan</a:t>
            </a:r>
            <a:r>
              <a:rPr lang="en-US" sz="3200" dirty="0" smtClean="0">
                <a:solidFill>
                  <a:srgbClr val="FF0000"/>
                </a:solidFill>
              </a:rPr>
              <a:t> </a:t>
            </a:r>
            <a:r>
              <a:rPr lang="en-US" sz="3200" dirty="0" err="1" smtClean="0">
                <a:solidFill>
                  <a:srgbClr val="FF0000"/>
                </a:solidFill>
              </a:rPr>
              <a:t>ularni</a:t>
            </a:r>
            <a:r>
              <a:rPr lang="en-US" sz="3200" dirty="0" smtClean="0">
                <a:solidFill>
                  <a:srgbClr val="FF0000"/>
                </a:solidFill>
              </a:rPr>
              <a:t> </a:t>
            </a:r>
            <a:r>
              <a:rPr lang="en-US" sz="3200" dirty="0" err="1" smtClean="0">
                <a:solidFill>
                  <a:srgbClr val="FF0000"/>
                </a:solidFill>
              </a:rPr>
              <a:t>muhofaza</a:t>
            </a:r>
            <a:r>
              <a:rPr lang="en-US" sz="3200" dirty="0" smtClean="0">
                <a:solidFill>
                  <a:srgbClr val="FF0000"/>
                </a:solidFill>
              </a:rPr>
              <a:t> </a:t>
            </a:r>
            <a:r>
              <a:rPr lang="en-US" sz="3200" dirty="0" err="1" smtClean="0">
                <a:solidFill>
                  <a:srgbClr val="FF0000"/>
                </a:solidFill>
              </a:rPr>
              <a:t>qilish</a:t>
            </a:r>
            <a:r>
              <a:rPr lang="en-US" sz="3200" dirty="0" smtClean="0">
                <a:solidFill>
                  <a:srgbClr val="FF0000"/>
                </a:solidFill>
              </a:rPr>
              <a:t> </a:t>
            </a:r>
            <a:r>
              <a:rPr lang="en-US" sz="3200" dirty="0" err="1" smtClean="0">
                <a:solidFill>
                  <a:srgbClr val="FF0000"/>
                </a:solidFill>
              </a:rPr>
              <a:t>rejalashtirilgan</a:t>
            </a:r>
            <a:r>
              <a:rPr lang="en-US" sz="3200" dirty="0" smtClean="0">
                <a:solidFill>
                  <a:srgbClr val="FF0000"/>
                </a:solidFill>
              </a:rPr>
              <a:t>. </a:t>
            </a:r>
            <a:endParaRPr lang="ru-RU" sz="3200"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Содержимое 5" descr="images (12).jpg"/>
          <p:cNvPicPr>
            <a:picLocks noGrp="1" noChangeAspect="1"/>
          </p:cNvPicPr>
          <p:nvPr>
            <p:ph idx="1"/>
          </p:nvPr>
        </p:nvPicPr>
        <p:blipFill>
          <a:blip r:embed="rId2"/>
          <a:srcRect/>
          <a:stretch>
            <a:fillRect/>
          </a:stretch>
        </p:blipFill>
        <p:spPr>
          <a:xfrm>
            <a:off x="214313" y="214313"/>
            <a:ext cx="8786812" cy="6429375"/>
          </a:xfrm>
        </p:spPr>
      </p:pic>
      <p:sp>
        <p:nvSpPr>
          <p:cNvPr id="29698" name="Заголовок 1"/>
          <p:cNvSpPr>
            <a:spLocks noGrp="1"/>
          </p:cNvSpPr>
          <p:nvPr>
            <p:ph type="title"/>
          </p:nvPr>
        </p:nvSpPr>
        <p:spPr>
          <a:xfrm>
            <a:off x="457200" y="338138"/>
            <a:ext cx="8229600" cy="4162425"/>
          </a:xfrm>
        </p:spPr>
        <p:txBody>
          <a:bodyPr/>
          <a:lstStyle/>
          <a:p>
            <a:r>
              <a:rPr lang="en-US" sz="3200" smtClean="0">
                <a:solidFill>
                  <a:srgbClr val="FF0000"/>
                </a:solidFill>
              </a:rPr>
              <a:t>Hozirda  dunyoning hamma mamlakatlarida jamoat tashkilotlari, ekologik asotsatsiyalar, ekologik fondlar, uyushmalar, “yashillar” harakatilari tabiatni muhofaza qilish bo’yicha keng ko’lamda ish olib bormoqda. </a:t>
            </a:r>
            <a:endParaRPr lang="ru-RU" sz="320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Содержимое 4" descr="images (15).jpg"/>
          <p:cNvPicPr>
            <a:picLocks noGrp="1" noChangeAspect="1"/>
          </p:cNvPicPr>
          <p:nvPr>
            <p:ph idx="1"/>
          </p:nvPr>
        </p:nvPicPr>
        <p:blipFill>
          <a:blip r:embed="rId2"/>
          <a:srcRect/>
          <a:stretch>
            <a:fillRect/>
          </a:stretch>
        </p:blipFill>
        <p:spPr>
          <a:xfrm>
            <a:off x="214313" y="214313"/>
            <a:ext cx="8786812" cy="6429375"/>
          </a:xfrm>
        </p:spPr>
      </p:pic>
      <p:sp>
        <p:nvSpPr>
          <p:cNvPr id="2" name="Заголовок 1"/>
          <p:cNvSpPr>
            <a:spLocks noGrp="1"/>
          </p:cNvSpPr>
          <p:nvPr>
            <p:ph type="title"/>
          </p:nvPr>
        </p:nvSpPr>
        <p:spPr>
          <a:xfrm>
            <a:off x="457200" y="338138"/>
            <a:ext cx="8229600" cy="5019675"/>
          </a:xfrm>
        </p:spPr>
        <p:txBody>
          <a:bodyPr rtlCol="0">
            <a:normAutofit fontScale="90000"/>
          </a:bodyPr>
          <a:lstStyle/>
          <a:p>
            <a:pPr fontAlgn="auto">
              <a:spcAft>
                <a:spcPts val="0"/>
              </a:spcAft>
              <a:defRPr/>
            </a:pPr>
            <a:r>
              <a:rPr lang="en-US" sz="3600" dirty="0" err="1" smtClean="0">
                <a:solidFill>
                  <a:srgbClr val="FF0000"/>
                </a:solidFill>
                <a:latin typeface="Aharoni" pitchFamily="2" charset="-79"/>
                <a:cs typeface="Aharoni" pitchFamily="2" charset="-79"/>
              </a:rPr>
              <a:t>Masalan</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Rossiyada</a:t>
            </a:r>
            <a:r>
              <a:rPr lang="en-US" sz="3600" dirty="0" smtClean="0">
                <a:solidFill>
                  <a:srgbClr val="FF0000"/>
                </a:solidFill>
                <a:latin typeface="Aharoni" pitchFamily="2" charset="-79"/>
                <a:cs typeface="Aharoni" pitchFamily="2" charset="-79"/>
              </a:rPr>
              <a:t> 40mln.ga </a:t>
            </a:r>
            <a:r>
              <a:rPr lang="en-US" sz="3600" dirty="0" err="1" smtClean="0">
                <a:solidFill>
                  <a:srgbClr val="FF0000"/>
                </a:solidFill>
                <a:latin typeface="Aharoni" pitchFamily="2" charset="-79"/>
                <a:cs typeface="Aharoni" pitchFamily="2" charset="-79"/>
              </a:rPr>
              <a:t>yaqin</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aholi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tabiat</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muhofazasiga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aktiv</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qatnashsa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yevropa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mamlakatlarining</a:t>
            </a:r>
            <a:r>
              <a:rPr lang="en-US" sz="3600" dirty="0" smtClean="0">
                <a:solidFill>
                  <a:srgbClr val="FF0000"/>
                </a:solidFill>
                <a:latin typeface="Aharoni" pitchFamily="2" charset="-79"/>
                <a:cs typeface="Aharoni" pitchFamily="2" charset="-79"/>
              </a:rPr>
              <a:t> 80% </a:t>
            </a:r>
            <a:r>
              <a:rPr lang="en-US" sz="3600" dirty="0" err="1" smtClean="0">
                <a:solidFill>
                  <a:srgbClr val="FF0000"/>
                </a:solidFill>
                <a:latin typeface="Aharoni" pitchFamily="2" charset="-79"/>
                <a:cs typeface="Aharoni" pitchFamily="2" charset="-79"/>
              </a:rPr>
              <a:t>ga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yaqin</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aholi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bu</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ishda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jonbozlik</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ko’rsatadi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Bunday</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ishlar</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O’zbekistonda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Tabiatni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muhofaza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qilish</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qo’mitasi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uning</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bo’limlari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va</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Xalqaro</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ekosan</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fondi</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tomonidan</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olib</a:t>
            </a:r>
            <a:r>
              <a:rPr lang="en-US" sz="3600" dirty="0" smtClean="0">
                <a:solidFill>
                  <a:srgbClr val="FF0000"/>
                </a:solidFill>
                <a:latin typeface="Aharoni" pitchFamily="2" charset="-79"/>
                <a:cs typeface="Aharoni" pitchFamily="2" charset="-79"/>
              </a:rPr>
              <a:t> </a:t>
            </a:r>
            <a:r>
              <a:rPr lang="en-US" sz="3600" dirty="0" err="1" smtClean="0">
                <a:solidFill>
                  <a:srgbClr val="FF0000"/>
                </a:solidFill>
                <a:latin typeface="Aharoni" pitchFamily="2" charset="-79"/>
                <a:cs typeface="Aharoni" pitchFamily="2" charset="-79"/>
              </a:rPr>
              <a:t>borilmoqda</a:t>
            </a:r>
            <a:r>
              <a:rPr lang="en-US" sz="3600" dirty="0" smtClean="0">
                <a:solidFill>
                  <a:srgbClr val="FF0000"/>
                </a:solidFill>
                <a:latin typeface="Aharoni" pitchFamily="2" charset="-79"/>
                <a:cs typeface="Aharoni" pitchFamily="2" charset="-79"/>
              </a:rPr>
              <a:t>. </a:t>
            </a:r>
            <a:endParaRPr lang="ru-RU" sz="3600" dirty="0">
              <a:solidFill>
                <a:srgbClr val="FF0000"/>
              </a:solidFill>
              <a:cs typeface="Aharoni" pitchFamily="2" charset="-79"/>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Содержимое 4" descr="images (17).jpg"/>
          <p:cNvPicPr>
            <a:picLocks noGrp="1" noChangeAspect="1"/>
          </p:cNvPicPr>
          <p:nvPr>
            <p:ph idx="1"/>
          </p:nvPr>
        </p:nvPicPr>
        <p:blipFill>
          <a:blip r:embed="rId2"/>
          <a:srcRect/>
          <a:stretch>
            <a:fillRect/>
          </a:stretch>
        </p:blipFill>
        <p:spPr>
          <a:xfrm>
            <a:off x="0" y="0"/>
            <a:ext cx="9144000" cy="7072313"/>
          </a:xfrm>
        </p:spPr>
      </p:pic>
      <p:sp>
        <p:nvSpPr>
          <p:cNvPr id="31746" name="Заголовок 1"/>
          <p:cNvSpPr>
            <a:spLocks noGrp="1"/>
          </p:cNvSpPr>
          <p:nvPr>
            <p:ph type="title"/>
          </p:nvPr>
        </p:nvSpPr>
        <p:spPr>
          <a:xfrm>
            <a:off x="457200" y="338138"/>
            <a:ext cx="8229600" cy="6519862"/>
          </a:xfrm>
        </p:spPr>
        <p:txBody>
          <a:bodyPr/>
          <a:lstStyle/>
          <a:p>
            <a:r>
              <a:rPr lang="en-US" sz="3200" smtClean="0">
                <a:solidFill>
                  <a:srgbClr val="FF0000"/>
                </a:solidFill>
                <a:latin typeface="Aharoni"/>
                <a:ea typeface="Aharoni"/>
                <a:cs typeface="Aharoni"/>
              </a:rPr>
              <a:t>Turli targ’ibotlar, aholining ekologik ma’lumotini oshirish, tabiatni muhofaza qilishga erishish asosiy maqsadddir. </a:t>
            </a:r>
            <a:endParaRPr lang="ru-RU" sz="3200" smtClean="0">
              <a:solidFill>
                <a:srgbClr val="FF0000"/>
              </a:solidFill>
              <a:ea typeface="Aharoni"/>
              <a:cs typeface="Aharon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Содержимое 8" descr="images (2).jpg"/>
          <p:cNvPicPr>
            <a:picLocks noGrp="1" noChangeAspect="1"/>
          </p:cNvPicPr>
          <p:nvPr>
            <p:ph idx="1"/>
          </p:nvPr>
        </p:nvPicPr>
        <p:blipFill>
          <a:blip r:embed="rId2"/>
          <a:srcRect/>
          <a:stretch>
            <a:fillRect/>
          </a:stretch>
        </p:blipFill>
        <p:spPr>
          <a:xfrm>
            <a:off x="0" y="0"/>
            <a:ext cx="9144000" cy="6858000"/>
          </a:xfrm>
        </p:spPr>
      </p:pic>
      <p:sp>
        <p:nvSpPr>
          <p:cNvPr id="32770" name="Заголовок 1"/>
          <p:cNvSpPr>
            <a:spLocks noGrp="1"/>
          </p:cNvSpPr>
          <p:nvPr>
            <p:ph type="title"/>
          </p:nvPr>
        </p:nvSpPr>
        <p:spPr>
          <a:xfrm>
            <a:off x="457200" y="338138"/>
            <a:ext cx="8229600" cy="4876800"/>
          </a:xfrm>
        </p:spPr>
        <p:txBody>
          <a:bodyPr/>
          <a:lstStyle/>
          <a:p>
            <a:r>
              <a:rPr lang="en-US" smtClean="0">
                <a:solidFill>
                  <a:srgbClr val="FF0000"/>
                </a:solidFill>
                <a:latin typeface="Algerian"/>
              </a:rPr>
              <a:t>E’tiboringiz uchun tashakkur!!!</a:t>
            </a:r>
            <a:endParaRPr lang="ru-RU" smtClean="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Объект 3"/>
          <p:cNvPicPr>
            <a:picLocks noGrp="1" noChangeAspect="1"/>
          </p:cNvPicPr>
          <p:nvPr>
            <p:ph idx="1"/>
          </p:nvPr>
        </p:nvPicPr>
        <p:blipFill>
          <a:blip r:embed="rId2"/>
          <a:srcRect/>
          <a:stretch>
            <a:fillRect/>
          </a:stretch>
        </p:blipFill>
        <p:spPr>
          <a:xfrm>
            <a:off x="-9525" y="26988"/>
            <a:ext cx="9144000" cy="6858000"/>
          </a:xfrm>
        </p:spPr>
      </p:pic>
      <p:sp>
        <p:nvSpPr>
          <p:cNvPr id="15362" name="Заголовок 1"/>
          <p:cNvSpPr>
            <a:spLocks noGrp="1"/>
          </p:cNvSpPr>
          <p:nvPr>
            <p:ph type="title"/>
          </p:nvPr>
        </p:nvSpPr>
        <p:spPr>
          <a:xfrm>
            <a:off x="428625" y="714375"/>
            <a:ext cx="8229600" cy="6143625"/>
          </a:xfrm>
        </p:spPr>
        <p:txBody>
          <a:bodyPr/>
          <a:lstStyle/>
          <a:p>
            <a:r>
              <a:rPr lang="en-US" smtClean="0">
                <a:solidFill>
                  <a:schemeClr val="tx1"/>
                </a:solidFill>
              </a:rPr>
              <a:t>Yerning tirik organlar tarqalgan va uning faoliyati ro’y beradigan joy yoki qobiq biosfera deyiladi.</a:t>
            </a:r>
            <a:br>
              <a:rPr lang="en-US" smtClean="0">
                <a:solidFill>
                  <a:schemeClr val="tx1"/>
                </a:solidFill>
              </a:rPr>
            </a:br>
            <a:r>
              <a:rPr lang="en-US" smtClean="0">
                <a:solidFill>
                  <a:schemeClr val="tx1"/>
                </a:solidFill>
              </a:rPr>
              <a:t>Biosfera grekcha ‘bios’- hayot, ‘sfera’-shar degan ma’noni bildiradi. </a:t>
            </a:r>
            <a:endParaRPr lang="ru-RU" smtClean="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Объект 3"/>
          <p:cNvPicPr>
            <a:picLocks noGrp="1" noChangeAspect="1"/>
          </p:cNvPicPr>
          <p:nvPr>
            <p:ph idx="1"/>
          </p:nvPr>
        </p:nvPicPr>
        <p:blipFill>
          <a:blip r:embed="rId2"/>
          <a:srcRect/>
          <a:stretch>
            <a:fillRect/>
          </a:stretch>
        </p:blipFill>
        <p:spPr>
          <a:xfrm>
            <a:off x="611188" y="2852738"/>
            <a:ext cx="3405187" cy="2974975"/>
          </a:xfrm>
        </p:spPr>
      </p:pic>
      <p:sp>
        <p:nvSpPr>
          <p:cNvPr id="16386" name="Заголовок 1"/>
          <p:cNvSpPr>
            <a:spLocks noGrp="1"/>
          </p:cNvSpPr>
          <p:nvPr>
            <p:ph type="title"/>
          </p:nvPr>
        </p:nvSpPr>
        <p:spPr>
          <a:xfrm>
            <a:off x="457200" y="338138"/>
            <a:ext cx="8229600" cy="5591175"/>
          </a:xfrm>
        </p:spPr>
        <p:txBody>
          <a:bodyPr/>
          <a:lstStyle/>
          <a:p>
            <a:r>
              <a:rPr lang="en-US" smtClean="0">
                <a:solidFill>
                  <a:schemeClr val="tx1"/>
                </a:solidFill>
                <a:latin typeface="Algerian"/>
              </a:rPr>
              <a:t>Biosfera </a:t>
            </a:r>
            <a:r>
              <a:rPr lang="en-US" sz="3200" smtClean="0">
                <a:solidFill>
                  <a:schemeClr val="tx1"/>
                </a:solidFill>
                <a:latin typeface="Algerian"/>
              </a:rPr>
              <a:t> termini 1875-yilda avstraliyalik geolog zyuss tirik organlar yashaydigan yer qobig’Ini belgilash maqsadida qo’llagan. Biosfera tirik moddalari, unda uchraydigan tirik organlar va ularning kimyoviy tarkibidir.  </a:t>
            </a:r>
            <a:endParaRPr lang="ru-RU" smtClean="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0000"/>
            </a:gs>
            <a:gs pos="27000">
              <a:srgbClr val="FFC000"/>
            </a:gs>
            <a:gs pos="70000">
              <a:srgbClr val="FF0000"/>
            </a:gs>
            <a:gs pos="100000">
              <a:srgbClr val="FFEBFA"/>
            </a:gs>
          </a:gsLst>
          <a:path path="circle">
            <a:fillToRect l="100000" t="100000"/>
          </a:path>
        </a:gradFill>
        <a:effectLst/>
      </p:bgPr>
    </p:bg>
    <p:spTree>
      <p:nvGrpSpPr>
        <p:cNvPr id="1" name=""/>
        <p:cNvGrpSpPr/>
        <p:nvPr/>
      </p:nvGrpSpPr>
      <p:grpSpPr>
        <a:xfrm>
          <a:off x="0" y="0"/>
          <a:ext cx="0" cy="0"/>
          <a:chOff x="0" y="0"/>
          <a:chExt cx="0" cy="0"/>
        </a:xfrm>
      </p:grpSpPr>
      <p:sp>
        <p:nvSpPr>
          <p:cNvPr id="17410" name="Объект 2"/>
          <p:cNvSpPr>
            <a:spLocks noGrp="1"/>
          </p:cNvSpPr>
          <p:nvPr>
            <p:ph idx="1"/>
          </p:nvPr>
        </p:nvSpPr>
        <p:spPr>
          <a:xfrm>
            <a:off x="5357813" y="1071563"/>
            <a:ext cx="3286125" cy="5054600"/>
          </a:xfrm>
        </p:spPr>
        <p:txBody>
          <a:bodyPr/>
          <a:lstStyle/>
          <a:p>
            <a:r>
              <a:rPr lang="en-US" smtClean="0">
                <a:solidFill>
                  <a:schemeClr val="tx1"/>
                </a:solidFill>
                <a:latin typeface="Berlin Sans FB"/>
              </a:rPr>
              <a:t>Biosfera ta’limotining asoschisi  VERNADSKIY hisoblanadi. Bu ta’limotga asosan biosferada tirik modda va yashash muhiti bir-biriga bog’liq bo’lib, bir-biriga ta’sir qilish bir butun dinamik sistemani hosil qiladi. </a:t>
            </a:r>
            <a:endParaRPr lang="ru-RU" smtClean="0">
              <a:solidFill>
                <a:schemeClr val="tx1"/>
              </a:solidFill>
            </a:endParaRPr>
          </a:p>
        </p:txBody>
      </p:sp>
      <p:sp>
        <p:nvSpPr>
          <p:cNvPr id="17411" name="Заголовок 1"/>
          <p:cNvSpPr>
            <a:spLocks noGrp="1"/>
          </p:cNvSpPr>
          <p:nvPr>
            <p:ph type="title"/>
          </p:nvPr>
        </p:nvSpPr>
        <p:spPr>
          <a:xfrm>
            <a:off x="457200" y="142875"/>
            <a:ext cx="4614863" cy="6715125"/>
          </a:xfrm>
        </p:spPr>
        <p:txBody>
          <a:bodyPr/>
          <a:lstStyle/>
          <a:p>
            <a:r>
              <a:rPr lang="en-US" sz="3200" smtClean="0">
                <a:solidFill>
                  <a:schemeClr val="tx1"/>
                </a:solidFill>
                <a:latin typeface="Berlin Sans FB"/>
              </a:rPr>
              <a:t>Quyosh energiyasi yer yuzida ikki xil moddalar almashinuvini ta’minlaydi, ya’ni(geologik) katta almashinuv va (biologik) kichik (biotik) moddalar almashinuvi yuzaga keladi. </a:t>
            </a:r>
            <a:endParaRPr lang="ru-RU" sz="3200" smtClean="0">
              <a:solidFill>
                <a:schemeClr val="tx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Объект 3"/>
          <p:cNvPicPr>
            <a:picLocks noGrp="1" noChangeAspect="1"/>
          </p:cNvPicPr>
          <p:nvPr>
            <p:ph idx="1"/>
          </p:nvPr>
        </p:nvPicPr>
        <p:blipFill>
          <a:blip r:embed="rId2"/>
          <a:srcRect/>
          <a:stretch>
            <a:fillRect/>
          </a:stretch>
        </p:blipFill>
        <p:spPr>
          <a:xfrm>
            <a:off x="0" y="-26988"/>
            <a:ext cx="9144000" cy="6742113"/>
          </a:xfrm>
        </p:spPr>
      </p:pic>
      <p:sp>
        <p:nvSpPr>
          <p:cNvPr id="18434" name="Заголовок 1"/>
          <p:cNvSpPr>
            <a:spLocks noGrp="1"/>
          </p:cNvSpPr>
          <p:nvPr>
            <p:ph type="title"/>
          </p:nvPr>
        </p:nvSpPr>
        <p:spPr>
          <a:xfrm>
            <a:off x="457200" y="338138"/>
            <a:ext cx="8229600" cy="6734175"/>
          </a:xfrm>
        </p:spPr>
        <p:txBody>
          <a:bodyPr/>
          <a:lstStyle/>
          <a:p>
            <a:r>
              <a:rPr lang="en-US" smtClean="0">
                <a:solidFill>
                  <a:srgbClr val="FFFF00"/>
                </a:solidFill>
                <a:latin typeface="Algerian"/>
              </a:rPr>
              <a:t>Sayyoramizdagi tirik moddalarning 5 ta asosiy funksiyasi ajraladi: </a:t>
            </a:r>
            <a:br>
              <a:rPr lang="en-US" smtClean="0">
                <a:solidFill>
                  <a:srgbClr val="FFFF00"/>
                </a:solidFill>
                <a:latin typeface="Algerian"/>
              </a:rPr>
            </a:br>
            <a:r>
              <a:rPr lang="en-US" sz="2800" smtClean="0">
                <a:solidFill>
                  <a:srgbClr val="FFFF00"/>
                </a:solidFill>
                <a:latin typeface="Algerian"/>
              </a:rPr>
              <a:t>1ENERGETIK</a:t>
            </a:r>
            <a:br>
              <a:rPr lang="en-US" sz="2800" smtClean="0">
                <a:solidFill>
                  <a:srgbClr val="FFFF00"/>
                </a:solidFill>
                <a:latin typeface="Algerian"/>
              </a:rPr>
            </a:br>
            <a:r>
              <a:rPr lang="en-US" sz="2800" smtClean="0">
                <a:solidFill>
                  <a:srgbClr val="FFFF00"/>
                </a:solidFill>
                <a:latin typeface="Algerian"/>
              </a:rPr>
              <a:t>2GAZLI( GAZ ALMASHINUVI)</a:t>
            </a:r>
            <a:br>
              <a:rPr lang="en-US" sz="2800" smtClean="0">
                <a:solidFill>
                  <a:srgbClr val="FFFF00"/>
                </a:solidFill>
                <a:latin typeface="Algerian"/>
              </a:rPr>
            </a:br>
            <a:r>
              <a:rPr lang="en-US" sz="2800" smtClean="0">
                <a:solidFill>
                  <a:srgbClr val="FFFF00"/>
                </a:solidFill>
                <a:latin typeface="Algerian"/>
              </a:rPr>
              <a:t>3 KONSENTRATSIYALASH, JAMG’ARISH</a:t>
            </a:r>
            <a:br>
              <a:rPr lang="en-US" sz="2800" smtClean="0">
                <a:solidFill>
                  <a:srgbClr val="FFFF00"/>
                </a:solidFill>
                <a:latin typeface="Algerian"/>
              </a:rPr>
            </a:br>
            <a:r>
              <a:rPr lang="en-US" sz="2800" smtClean="0">
                <a:solidFill>
                  <a:srgbClr val="FFFF00"/>
                </a:solidFill>
                <a:latin typeface="Algerian"/>
              </a:rPr>
              <a:t>4 OKSIDLANISH QAYRARISH</a:t>
            </a:r>
            <a:br>
              <a:rPr lang="en-US" sz="2800" smtClean="0">
                <a:solidFill>
                  <a:srgbClr val="FFFF00"/>
                </a:solidFill>
                <a:latin typeface="Algerian"/>
              </a:rPr>
            </a:br>
            <a:r>
              <a:rPr lang="en-US" sz="2800" smtClean="0">
                <a:solidFill>
                  <a:srgbClr val="FFFF00"/>
                </a:solidFill>
                <a:latin typeface="Algerian"/>
              </a:rPr>
              <a:t>5 DESTRUKTURALI ( ORGANIK MODDALARNING PARCHALANISHI). </a:t>
            </a:r>
            <a:endParaRPr lang="ru-RU" smtClean="0">
              <a:solidFill>
                <a:srgbClr val="FFFF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extLst>
          </a:blip>
          <a:stretch>
            <a:fillRect/>
          </a:stretch>
        </p:blipFill>
        <p:spPr>
          <a:xfrm>
            <a:off x="22920" y="0"/>
            <a:ext cx="9121080" cy="6669360"/>
          </a:xfrm>
          <a:ln w="228600" cap="sq" cmpd="thickThin">
            <a:solidFill>
              <a:srgbClr val="000000"/>
            </a:solidFill>
          </a:ln>
          <a:effectLst>
            <a:innerShdw blurRad="76200">
              <a:srgbClr val="000000"/>
            </a:innerShdw>
          </a:effectLst>
        </p:spPr>
      </p:pic>
      <p:sp>
        <p:nvSpPr>
          <p:cNvPr id="2" name="Заголовок 1"/>
          <p:cNvSpPr>
            <a:spLocks noGrp="1"/>
          </p:cNvSpPr>
          <p:nvPr>
            <p:ph type="title"/>
          </p:nvPr>
        </p:nvSpPr>
        <p:spPr>
          <a:xfrm>
            <a:off x="457200" y="338138"/>
            <a:ext cx="8229600" cy="5948362"/>
          </a:xfrm>
        </p:spPr>
        <p:txBody>
          <a:bodyPr rtlCol="0">
            <a:normAutofit fontScale="90000"/>
          </a:bodyPr>
          <a:lstStyle/>
          <a:p>
            <a:pPr fontAlgn="auto">
              <a:spcAft>
                <a:spcPts val="0"/>
              </a:spcAft>
              <a:defRPr/>
            </a:pPr>
            <a:r>
              <a:rPr lang="en-US" sz="3600" dirty="0" err="1" smtClean="0">
                <a:solidFill>
                  <a:srgbClr val="FF0000"/>
                </a:solidFill>
                <a:latin typeface="Algerian" pitchFamily="82" charset="0"/>
              </a:rPr>
              <a:t>Insonning</a:t>
            </a:r>
            <a:r>
              <a:rPr lang="en-US" sz="3600" dirty="0" smtClean="0">
                <a:solidFill>
                  <a:srgbClr val="FF0000"/>
                </a:solidFill>
                <a:latin typeface="Algerian" pitchFamily="82" charset="0"/>
              </a:rPr>
              <a:t> </a:t>
            </a:r>
            <a:r>
              <a:rPr lang="en-US" sz="3600" dirty="0" err="1" smtClean="0">
                <a:solidFill>
                  <a:srgbClr val="FF0000"/>
                </a:solidFill>
                <a:latin typeface="Algerian" pitchFamily="82" charset="0"/>
              </a:rPr>
              <a:t>biosferaga</a:t>
            </a:r>
            <a:r>
              <a:rPr lang="en-US" sz="3600" dirty="0" smtClean="0">
                <a:solidFill>
                  <a:srgbClr val="FF0000"/>
                </a:solidFill>
                <a:latin typeface="Algerian" pitchFamily="82" charset="0"/>
              </a:rPr>
              <a:t> </a:t>
            </a:r>
            <a:r>
              <a:rPr lang="en-US" sz="3600" dirty="0" err="1" smtClean="0">
                <a:solidFill>
                  <a:srgbClr val="FF0000"/>
                </a:solidFill>
                <a:latin typeface="Algerian" pitchFamily="82" charset="0"/>
              </a:rPr>
              <a:t>salbiy</a:t>
            </a:r>
            <a:r>
              <a:rPr lang="en-US" sz="3600" dirty="0" smtClean="0">
                <a:solidFill>
                  <a:srgbClr val="FF0000"/>
                </a:solidFill>
                <a:latin typeface="Algerian" pitchFamily="82" charset="0"/>
              </a:rPr>
              <a:t> </a:t>
            </a:r>
            <a:r>
              <a:rPr lang="en-US" sz="3600" dirty="0" err="1" smtClean="0">
                <a:solidFill>
                  <a:srgbClr val="FF0000"/>
                </a:solidFill>
                <a:latin typeface="Algerian" pitchFamily="82" charset="0"/>
              </a:rPr>
              <a:t>ta’siri</a:t>
            </a:r>
            <a:r>
              <a:rPr lang="en-US" sz="3600" dirty="0" smtClean="0">
                <a:solidFill>
                  <a:srgbClr val="FF0000"/>
                </a:solidFill>
                <a:latin typeface="Algerian" pitchFamily="82" charset="0"/>
              </a:rPr>
              <a:t>: </a:t>
            </a:r>
            <a:br>
              <a:rPr lang="en-US" sz="3600" dirty="0" smtClean="0">
                <a:solidFill>
                  <a:srgbClr val="FF0000"/>
                </a:solidFill>
                <a:latin typeface="Algerian" pitchFamily="82" charset="0"/>
              </a:rPr>
            </a:br>
            <a:r>
              <a:rPr lang="en-US" sz="2200" dirty="0" smtClean="0">
                <a:solidFill>
                  <a:srgbClr val="FF0000"/>
                </a:solidFill>
                <a:latin typeface="Algerian" pitchFamily="82" charset="0"/>
              </a:rPr>
              <a:t>1turli </a:t>
            </a:r>
            <a:r>
              <a:rPr lang="en-US" sz="2200" dirty="0" err="1" smtClean="0">
                <a:solidFill>
                  <a:srgbClr val="FF0000"/>
                </a:solidFill>
                <a:latin typeface="Algerian" pitchFamily="82" charset="0"/>
              </a:rPr>
              <a:t>mamlakatlar</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dunyo</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okeaniga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yiliga</a:t>
            </a:r>
            <a:r>
              <a:rPr lang="en-US" sz="2200" dirty="0" smtClean="0">
                <a:solidFill>
                  <a:srgbClr val="FF0000"/>
                </a:solidFill>
                <a:latin typeface="Algerian" pitchFamily="82" charset="0"/>
              </a:rPr>
              <a:t> 6-7 </a:t>
            </a:r>
            <a:r>
              <a:rPr lang="en-US" sz="2200" dirty="0" err="1" smtClean="0">
                <a:solidFill>
                  <a:srgbClr val="FF0000"/>
                </a:solidFill>
                <a:latin typeface="Algerian" pitchFamily="82" charset="0"/>
              </a:rPr>
              <a:t>mlrd</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tonna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qattiq</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chiqindilar</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tashlashi</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gidrosfera</a:t>
            </a:r>
            <a:r>
              <a:rPr lang="en-US" sz="2200" dirty="0" smtClean="0">
                <a:solidFill>
                  <a:srgbClr val="FF0000"/>
                </a:solidFill>
                <a:latin typeface="Algerian" pitchFamily="82" charset="0"/>
              </a:rPr>
              <a:t> 90-100 </a:t>
            </a:r>
            <a:r>
              <a:rPr lang="en-US" sz="2200" dirty="0" err="1" smtClean="0">
                <a:solidFill>
                  <a:srgbClr val="FF0000"/>
                </a:solidFill>
                <a:latin typeface="Algerian" pitchFamily="82" charset="0"/>
              </a:rPr>
              <a:t>mln</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Tonna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neft</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neft</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mahsulotlari</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shundan</a:t>
            </a:r>
            <a:r>
              <a:rPr lang="en-US" sz="2200" dirty="0" smtClean="0">
                <a:solidFill>
                  <a:srgbClr val="FF0000"/>
                </a:solidFill>
                <a:latin typeface="Algerian" pitchFamily="82" charset="0"/>
              </a:rPr>
              <a:t> 19-20 </a:t>
            </a:r>
            <a:r>
              <a:rPr lang="en-US" sz="2200" dirty="0" err="1" smtClean="0">
                <a:solidFill>
                  <a:srgbClr val="FF0000"/>
                </a:solidFill>
                <a:latin typeface="Algerian" pitchFamily="82" charset="0"/>
              </a:rPr>
              <a:t>mln</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Tonna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yer</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usti</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ekosistemasiga</a:t>
            </a:r>
            <a:r>
              <a:rPr lang="en-US" sz="2200" dirty="0" smtClean="0">
                <a:solidFill>
                  <a:srgbClr val="FF0000"/>
                </a:solidFill>
                <a:latin typeface="Algerian" pitchFamily="82" charset="0"/>
              </a:rPr>
              <a:t> , 60-70 </a:t>
            </a:r>
            <a:r>
              <a:rPr lang="en-US" sz="2200" dirty="0" err="1" smtClean="0">
                <a:solidFill>
                  <a:srgbClr val="FF0000"/>
                </a:solidFill>
                <a:latin typeface="Algerian" pitchFamily="82" charset="0"/>
              </a:rPr>
              <a:t>mln.tonna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atmosferaga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tushadi</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Shunday</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texnogen</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sabablarga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ko’ra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keyingi</a:t>
            </a:r>
            <a:r>
              <a:rPr lang="en-US" sz="2200" dirty="0" smtClean="0">
                <a:solidFill>
                  <a:srgbClr val="FF0000"/>
                </a:solidFill>
                <a:latin typeface="Algerian" pitchFamily="82" charset="0"/>
              </a:rPr>
              <a:t> 130 </a:t>
            </a:r>
            <a:r>
              <a:rPr lang="en-US" sz="2200" dirty="0" err="1" smtClean="0">
                <a:solidFill>
                  <a:srgbClr val="FF0000"/>
                </a:solidFill>
                <a:latin typeface="Algerian" pitchFamily="82" charset="0"/>
              </a:rPr>
              <a:t>yil</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ichida</a:t>
            </a:r>
            <a:r>
              <a:rPr lang="en-US" sz="2200" dirty="0" smtClean="0">
                <a:solidFill>
                  <a:srgbClr val="FF0000"/>
                </a:solidFill>
                <a:latin typeface="Algerian" pitchFamily="82" charset="0"/>
              </a:rPr>
              <a:t> </a:t>
            </a:r>
            <a:r>
              <a:rPr lang="en-US" sz="2200" dirty="0" err="1" smtClean="0">
                <a:solidFill>
                  <a:srgbClr val="FF0000"/>
                </a:solidFill>
                <a:latin typeface="Algerian" pitchFamily="82" charset="0"/>
              </a:rPr>
              <a:t>atmosferada</a:t>
            </a:r>
            <a:r>
              <a:rPr lang="en-US" sz="2200" dirty="0" smtClean="0">
                <a:solidFill>
                  <a:srgbClr val="FF0000"/>
                </a:solidFill>
                <a:latin typeface="Algerian" pitchFamily="82" charset="0"/>
              </a:rPr>
              <a:t> co</a:t>
            </a:r>
            <a:r>
              <a:rPr lang="en-US" sz="1100" dirty="0" smtClean="0">
                <a:solidFill>
                  <a:srgbClr val="FF0000"/>
                </a:solidFill>
                <a:latin typeface="Algerian" pitchFamily="82" charset="0"/>
              </a:rPr>
              <a:t>2  </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miqdori</a:t>
            </a:r>
            <a:r>
              <a:rPr lang="en-US" sz="2800" dirty="0" smtClean="0">
                <a:solidFill>
                  <a:srgbClr val="FF0000"/>
                </a:solidFill>
                <a:latin typeface="Algerian" pitchFamily="82" charset="0"/>
              </a:rPr>
              <a:t> 0.3%  </a:t>
            </a:r>
            <a:r>
              <a:rPr lang="en-US" sz="2800" dirty="0" err="1" smtClean="0">
                <a:solidFill>
                  <a:srgbClr val="FF0000"/>
                </a:solidFill>
                <a:latin typeface="Algerian" pitchFamily="82" charset="0"/>
              </a:rPr>
              <a:t>dan</a:t>
            </a:r>
            <a:r>
              <a:rPr lang="en-US" sz="2800" dirty="0" smtClean="0">
                <a:solidFill>
                  <a:srgbClr val="FF0000"/>
                </a:solidFill>
                <a:latin typeface="Algerian" pitchFamily="82" charset="0"/>
              </a:rPr>
              <a:t> 05% </a:t>
            </a:r>
            <a:r>
              <a:rPr lang="en-US" sz="2800" dirty="0" err="1" smtClean="0">
                <a:solidFill>
                  <a:srgbClr val="FF0000"/>
                </a:solidFill>
                <a:latin typeface="Algerian" pitchFamily="82" charset="0"/>
              </a:rPr>
              <a:t>ga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yetib</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bordi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Yevropadan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sanoat</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va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transportdan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ajratilgan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zaharli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gazlar</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yerga</a:t>
            </a:r>
            <a:r>
              <a:rPr lang="en-US" sz="2800" dirty="0" smtClean="0">
                <a:solidFill>
                  <a:srgbClr val="FF0000"/>
                </a:solidFill>
                <a:latin typeface="Algerian" pitchFamily="82" charset="0"/>
              </a:rPr>
              <a:t> “ </a:t>
            </a:r>
            <a:r>
              <a:rPr lang="en-US" sz="2800" dirty="0" err="1" smtClean="0">
                <a:solidFill>
                  <a:srgbClr val="FF0000"/>
                </a:solidFill>
                <a:latin typeface="Algerian" pitchFamily="82" charset="0"/>
              </a:rPr>
              <a:t>yomg’ir</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kislotasi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shaklida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tushmoqda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havoda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zaharli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gazlar</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miqdori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ortgan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masalan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bir</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odamga</a:t>
            </a:r>
            <a:r>
              <a:rPr lang="en-US" sz="2800" dirty="0" smtClean="0">
                <a:solidFill>
                  <a:srgbClr val="FF0000"/>
                </a:solidFill>
                <a:latin typeface="Algerian" pitchFamily="82" charset="0"/>
              </a:rPr>
              <a:t> 47kg sera </a:t>
            </a:r>
            <a:r>
              <a:rPr lang="en-US" sz="2800" dirty="0" err="1" smtClean="0">
                <a:solidFill>
                  <a:srgbClr val="FF0000"/>
                </a:solidFill>
                <a:latin typeface="Algerian" pitchFamily="82" charset="0"/>
              </a:rPr>
              <a:t>to’g’ri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keladi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Atmosferadagi</a:t>
            </a:r>
            <a:r>
              <a:rPr lang="en-US" sz="2800" dirty="0" smtClean="0">
                <a:solidFill>
                  <a:srgbClr val="FF0000"/>
                </a:solidFill>
                <a:latin typeface="Algerian" pitchFamily="82" charset="0"/>
              </a:rPr>
              <a:t> 70% sera </a:t>
            </a:r>
            <a:r>
              <a:rPr lang="en-US" sz="2800" dirty="0" err="1" smtClean="0">
                <a:solidFill>
                  <a:srgbClr val="FF0000"/>
                </a:solidFill>
                <a:latin typeface="Algerian" pitchFamily="82" charset="0"/>
              </a:rPr>
              <a:t>shvetsiya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va</a:t>
            </a:r>
            <a:r>
              <a:rPr lang="en-US" sz="2800" dirty="0" smtClean="0">
                <a:solidFill>
                  <a:srgbClr val="FF0000"/>
                </a:solidFill>
                <a:latin typeface="Algerian" pitchFamily="82" charset="0"/>
              </a:rPr>
              <a:t> 80% I </a:t>
            </a:r>
            <a:r>
              <a:rPr lang="en-US" sz="2800" dirty="0" err="1" smtClean="0">
                <a:solidFill>
                  <a:srgbClr val="FF0000"/>
                </a:solidFill>
                <a:latin typeface="Algerian" pitchFamily="82" charset="0"/>
              </a:rPr>
              <a:t>esa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norvegiya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serasi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sifatida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shamol</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bilan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boshqa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qo’shni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hududlarga</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tarqaladi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Yevropadagi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hosil</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bo’ladigan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kislotali</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yomg’irlarning</a:t>
            </a:r>
            <a:r>
              <a:rPr lang="en-US" sz="2800" dirty="0" smtClean="0">
                <a:solidFill>
                  <a:srgbClr val="FF0000"/>
                </a:solidFill>
                <a:latin typeface="Algerian" pitchFamily="82" charset="0"/>
              </a:rPr>
              <a:t> 20% </a:t>
            </a:r>
            <a:r>
              <a:rPr lang="en-US" sz="2800" dirty="0" err="1" smtClean="0">
                <a:solidFill>
                  <a:srgbClr val="FF0000"/>
                </a:solidFill>
                <a:latin typeface="Algerian" pitchFamily="82" charset="0"/>
              </a:rPr>
              <a:t>shimoliy</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amerikadan</a:t>
            </a:r>
            <a:r>
              <a:rPr lang="en-US" sz="2800" dirty="0" smtClean="0">
                <a:solidFill>
                  <a:srgbClr val="FF0000"/>
                </a:solidFill>
                <a:latin typeface="Algerian" pitchFamily="82" charset="0"/>
              </a:rPr>
              <a:t> </a:t>
            </a:r>
            <a:r>
              <a:rPr lang="en-US" sz="2800" dirty="0" err="1" smtClean="0">
                <a:solidFill>
                  <a:srgbClr val="FF0000"/>
                </a:solidFill>
                <a:latin typeface="Algerian" pitchFamily="82" charset="0"/>
              </a:rPr>
              <a:t>keladi</a:t>
            </a:r>
            <a:r>
              <a:rPr lang="en-US" sz="2800" dirty="0" smtClean="0">
                <a:solidFill>
                  <a:srgbClr val="FF0000"/>
                </a:solidFill>
                <a:latin typeface="Algerian" pitchFamily="82" charset="0"/>
              </a:rPr>
              <a:t>. </a:t>
            </a:r>
            <a:endParaRPr lang="ru-RU" sz="22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Объект 4"/>
          <p:cNvPicPr>
            <a:picLocks noGrp="1" noChangeAspect="1"/>
          </p:cNvPicPr>
          <p:nvPr>
            <p:ph idx="1"/>
          </p:nvPr>
        </p:nvPicPr>
        <p:blipFill>
          <a:blip r:embed="rId2"/>
          <a:srcRect/>
          <a:stretch>
            <a:fillRect/>
          </a:stretch>
        </p:blipFill>
        <p:spPr>
          <a:xfrm>
            <a:off x="0" y="0"/>
            <a:ext cx="9144000" cy="6858000"/>
          </a:xfrm>
        </p:spPr>
      </p:pic>
      <p:sp>
        <p:nvSpPr>
          <p:cNvPr id="20482" name="Заголовок 1"/>
          <p:cNvSpPr>
            <a:spLocks noGrp="1"/>
          </p:cNvSpPr>
          <p:nvPr>
            <p:ph type="title"/>
          </p:nvPr>
        </p:nvSpPr>
        <p:spPr>
          <a:xfrm>
            <a:off x="457200" y="338138"/>
            <a:ext cx="8229600" cy="5233987"/>
          </a:xfrm>
        </p:spPr>
        <p:txBody>
          <a:bodyPr/>
          <a:lstStyle/>
          <a:p>
            <a:r>
              <a:rPr lang="en-US" sz="3600" smtClean="0">
                <a:solidFill>
                  <a:srgbClr val="FF0000"/>
                </a:solidFill>
                <a:latin typeface="Algerian"/>
              </a:rPr>
              <a:t>Yer kurrasini o’rab turgan havo qatlami atmosfera deyiladi. Atmosfera havosi har xil gazlar mexanik aralashmasidan iborat. Asosan azot-78,09%, kislorod-20,95%, argon-0,93%, karbonot angidrid-0,03%, boshqa gazlar yig’indisi 0,01% tashkil etadi. </a:t>
            </a:r>
            <a:endParaRPr lang="ru-RU" sz="3600" smtClean="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Содержимое 4" descr="images (6).jpg"/>
          <p:cNvPicPr>
            <a:picLocks noGrp="1" noChangeAspect="1"/>
          </p:cNvPicPr>
          <p:nvPr>
            <p:ph idx="1"/>
          </p:nvPr>
        </p:nvPicPr>
        <p:blipFill>
          <a:blip r:embed="rId2"/>
          <a:srcRect/>
          <a:stretch>
            <a:fillRect/>
          </a:stretch>
        </p:blipFill>
        <p:spPr>
          <a:xfrm>
            <a:off x="0" y="0"/>
            <a:ext cx="9144000" cy="6500813"/>
          </a:xfrm>
        </p:spPr>
      </p:pic>
      <p:sp>
        <p:nvSpPr>
          <p:cNvPr id="21506" name="Заголовок 1"/>
          <p:cNvSpPr>
            <a:spLocks noGrp="1"/>
          </p:cNvSpPr>
          <p:nvPr>
            <p:ph type="title"/>
          </p:nvPr>
        </p:nvSpPr>
        <p:spPr>
          <a:xfrm>
            <a:off x="457200" y="338138"/>
            <a:ext cx="8229600" cy="6019800"/>
          </a:xfrm>
        </p:spPr>
        <p:txBody>
          <a:bodyPr/>
          <a:lstStyle/>
          <a:p>
            <a:r>
              <a:rPr lang="en-US" sz="3600" smtClean="0">
                <a:solidFill>
                  <a:srgbClr val="FFFF00"/>
                </a:solidFill>
                <a:latin typeface="Algerian"/>
              </a:rPr>
              <a:t>Sayyoramizdagi barcha organlar yig’indisini vernadskiy tirik modda deyiladi. Quyosh sistemasidagi planetalar  venera, mars, yupiter, uran, neptun, merkuriy, yer, saturn kabilar.   </a:t>
            </a:r>
            <a:endParaRPr lang="ru-RU" sz="3600" smtClean="0">
              <a:solidFill>
                <a:srgbClr val="FFFF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3399"/>
            </a:gs>
            <a:gs pos="25000">
              <a:srgbClr val="FF6633"/>
            </a:gs>
            <a:gs pos="50000">
              <a:srgbClr val="FFFF00"/>
            </a:gs>
            <a:gs pos="75000">
              <a:srgbClr val="01A78F"/>
            </a:gs>
            <a:gs pos="100000">
              <a:srgbClr val="3366FF"/>
            </a:gs>
          </a:gsLst>
          <a:lin ang="5400000"/>
        </a:gradFill>
        <a:effectLst/>
      </p:bgPr>
    </p:bg>
    <p:spTree>
      <p:nvGrpSpPr>
        <p:cNvPr id="1" name=""/>
        <p:cNvGrpSpPr/>
        <p:nvPr/>
      </p:nvGrpSpPr>
      <p:grpSpPr>
        <a:xfrm>
          <a:off x="0" y="0"/>
          <a:ext cx="0" cy="0"/>
          <a:chOff x="0" y="0"/>
          <a:chExt cx="0" cy="0"/>
        </a:xfrm>
      </p:grpSpPr>
      <p:sp>
        <p:nvSpPr>
          <p:cNvPr id="4" name="Улыбающееся лицо 3"/>
          <p:cNvSpPr/>
          <p:nvPr/>
        </p:nvSpPr>
        <p:spPr>
          <a:xfrm>
            <a:off x="1357313" y="1000125"/>
            <a:ext cx="6286500" cy="4071938"/>
          </a:xfrm>
          <a:prstGeom prst="smileyFace">
            <a:avLst/>
          </a:prstGeom>
        </p:spPr>
        <p:style>
          <a:lnRef idx="1">
            <a:schemeClr val="accent5"/>
          </a:lnRef>
          <a:fillRef idx="2">
            <a:schemeClr val="accent5"/>
          </a:fillRef>
          <a:effectRef idx="1">
            <a:schemeClr val="accent5"/>
          </a:effectRef>
          <a:fontRef idx="minor">
            <a:schemeClr val="dk1"/>
          </a:fontRef>
        </p:style>
        <p:txBody>
          <a:bodyPr anchor="ctr"/>
          <a:lstStyle/>
          <a:p>
            <a:pPr algn="ctr" fontAlgn="auto">
              <a:spcBef>
                <a:spcPts val="0"/>
              </a:spcBef>
              <a:spcAft>
                <a:spcPts val="0"/>
              </a:spcAft>
              <a:defRPr/>
            </a:pPr>
            <a:r>
              <a:rPr lang="en-US" sz="2400" dirty="0" err="1">
                <a:latin typeface="Algerian" pitchFamily="82" charset="0"/>
              </a:rPr>
              <a:t>Qushoydan</a:t>
            </a:r>
            <a:r>
              <a:rPr lang="en-US" sz="2400" dirty="0">
                <a:latin typeface="Algerian" pitchFamily="82" charset="0"/>
              </a:rPr>
              <a:t> </a:t>
            </a:r>
            <a:r>
              <a:rPr lang="en-US" sz="2400" dirty="0" err="1">
                <a:latin typeface="Algerian" pitchFamily="82" charset="0"/>
              </a:rPr>
              <a:t>tushayotgan</a:t>
            </a:r>
            <a:r>
              <a:rPr lang="en-US" sz="2400" dirty="0">
                <a:latin typeface="Algerian" pitchFamily="82" charset="0"/>
              </a:rPr>
              <a:t>  -100%, </a:t>
            </a:r>
          </a:p>
          <a:p>
            <a:pPr algn="ctr" fontAlgn="auto">
              <a:spcBef>
                <a:spcPts val="0"/>
              </a:spcBef>
              <a:spcAft>
                <a:spcPts val="0"/>
              </a:spcAft>
              <a:defRPr/>
            </a:pPr>
            <a:r>
              <a:rPr lang="en-US" sz="2400" dirty="0">
                <a:latin typeface="Algerian" pitchFamily="82" charset="0"/>
              </a:rPr>
              <a:t> </a:t>
            </a:r>
            <a:r>
              <a:rPr lang="en-US" sz="2400" dirty="0" err="1">
                <a:latin typeface="Algerian" pitchFamily="82" charset="0"/>
              </a:rPr>
              <a:t>issiqlikning</a:t>
            </a:r>
            <a:r>
              <a:rPr lang="en-US" sz="2400" dirty="0">
                <a:latin typeface="Algerian" pitchFamily="82" charset="0"/>
              </a:rPr>
              <a:t>- 42%, </a:t>
            </a:r>
          </a:p>
          <a:p>
            <a:pPr algn="ctr" fontAlgn="auto">
              <a:spcBef>
                <a:spcPts val="0"/>
              </a:spcBef>
              <a:spcAft>
                <a:spcPts val="0"/>
              </a:spcAft>
              <a:defRPr/>
            </a:pPr>
            <a:r>
              <a:rPr lang="en-US" sz="2400" dirty="0" err="1">
                <a:latin typeface="Algerian" pitchFamily="82" charset="0"/>
              </a:rPr>
              <a:t>Atmosferadan</a:t>
            </a:r>
            <a:r>
              <a:rPr lang="en-US" sz="2400" dirty="0">
                <a:latin typeface="Algerian" pitchFamily="82" charset="0"/>
              </a:rPr>
              <a:t> </a:t>
            </a:r>
            <a:r>
              <a:rPr lang="en-US" sz="2400" dirty="0" err="1">
                <a:latin typeface="Algerian" pitchFamily="82" charset="0"/>
              </a:rPr>
              <a:t>qaytariladi</a:t>
            </a:r>
            <a:r>
              <a:rPr lang="en-US" sz="2400" dirty="0">
                <a:latin typeface="Algerian" pitchFamily="82" charset="0"/>
              </a:rPr>
              <a:t>,</a:t>
            </a:r>
          </a:p>
          <a:p>
            <a:pPr algn="ctr" fontAlgn="auto">
              <a:spcBef>
                <a:spcPts val="0"/>
              </a:spcBef>
              <a:spcAft>
                <a:spcPts val="0"/>
              </a:spcAft>
              <a:defRPr/>
            </a:pPr>
            <a:r>
              <a:rPr lang="en-US" sz="2400" dirty="0">
                <a:latin typeface="Algerian" pitchFamily="82" charset="0"/>
              </a:rPr>
              <a:t>15%- </a:t>
            </a:r>
            <a:r>
              <a:rPr lang="en-US" sz="2400" dirty="0" err="1">
                <a:latin typeface="Algerian" pitchFamily="82" charset="0"/>
              </a:rPr>
              <a:t>atmosferani</a:t>
            </a:r>
            <a:r>
              <a:rPr lang="en-US" sz="2400" dirty="0">
                <a:latin typeface="Algerian" pitchFamily="82" charset="0"/>
              </a:rPr>
              <a:t> </a:t>
            </a:r>
            <a:r>
              <a:rPr lang="en-US" sz="2400" dirty="0" err="1">
                <a:latin typeface="Algerian" pitchFamily="82" charset="0"/>
              </a:rPr>
              <a:t>isitishga</a:t>
            </a:r>
            <a:r>
              <a:rPr lang="en-US" sz="2400" dirty="0">
                <a:latin typeface="Algerian" pitchFamily="82" charset="0"/>
              </a:rPr>
              <a:t> </a:t>
            </a:r>
            <a:r>
              <a:rPr lang="en-US" sz="2400" dirty="0" err="1">
                <a:latin typeface="Algerian" pitchFamily="82" charset="0"/>
              </a:rPr>
              <a:t>sarflaydi</a:t>
            </a:r>
            <a:r>
              <a:rPr lang="en-US" sz="2400" dirty="0">
                <a:latin typeface="Algerian" pitchFamily="82" charset="0"/>
              </a:rPr>
              <a:t>,  43%- </a:t>
            </a:r>
            <a:r>
              <a:rPr lang="en-US" sz="2400" dirty="0" err="1">
                <a:latin typeface="Algerian" pitchFamily="82" charset="0"/>
              </a:rPr>
              <a:t>atmosferani</a:t>
            </a:r>
            <a:r>
              <a:rPr lang="en-US" sz="2400" dirty="0">
                <a:latin typeface="Algerian" pitchFamily="82" charset="0"/>
              </a:rPr>
              <a:t> </a:t>
            </a:r>
            <a:r>
              <a:rPr lang="en-US" sz="2400" dirty="0" err="1">
                <a:latin typeface="Algerian" pitchFamily="82" charset="0"/>
              </a:rPr>
              <a:t>ichiga</a:t>
            </a:r>
            <a:r>
              <a:rPr lang="en-US" sz="2400" dirty="0">
                <a:latin typeface="Algerian" pitchFamily="82" charset="0"/>
              </a:rPr>
              <a:t> </a:t>
            </a:r>
            <a:r>
              <a:rPr lang="en-US" sz="2400" dirty="0" err="1">
                <a:latin typeface="Algerian" pitchFamily="82" charset="0"/>
              </a:rPr>
              <a:t>kiradi</a:t>
            </a:r>
            <a:r>
              <a:rPr lang="en-US" sz="2400" dirty="0">
                <a:latin typeface="Algerian" pitchFamily="82" charset="0"/>
              </a:rPr>
              <a:t>.    </a:t>
            </a:r>
            <a:endParaRPr lang="ru-RU" sz="24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Волна">
  <a:themeElements>
    <a:clrScheme name="Волна">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Волна">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Волна">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310</TotalTime>
  <Words>545</Words>
  <Application>Microsoft Office PowerPoint</Application>
  <PresentationFormat>Экран (4:3)</PresentationFormat>
  <Paragraphs>26</Paragraphs>
  <Slides>19</Slides>
  <Notes>0</Notes>
  <HiddenSlides>0</HiddenSlides>
  <MMClips>0</MMClips>
  <ScaleCrop>false</ScaleCrop>
  <HeadingPairs>
    <vt:vector size="6" baseType="variant">
      <vt:variant>
        <vt:lpstr>Использованные шрифты</vt:lpstr>
      </vt:variant>
      <vt:variant>
        <vt:i4>7</vt:i4>
      </vt:variant>
      <vt:variant>
        <vt:lpstr>Шаблон оформления</vt:lpstr>
      </vt:variant>
      <vt:variant>
        <vt:i4>6</vt:i4>
      </vt:variant>
      <vt:variant>
        <vt:lpstr>Заголовки слайдов</vt:lpstr>
      </vt:variant>
      <vt:variant>
        <vt:i4>19</vt:i4>
      </vt:variant>
    </vt:vector>
  </HeadingPairs>
  <TitlesOfParts>
    <vt:vector size="32" baseType="lpstr">
      <vt:lpstr>Candara</vt:lpstr>
      <vt:lpstr>Arial</vt:lpstr>
      <vt:lpstr>Symbol</vt:lpstr>
      <vt:lpstr>Calibri</vt:lpstr>
      <vt:lpstr>Algerian</vt:lpstr>
      <vt:lpstr>Berlin Sans FB</vt:lpstr>
      <vt:lpstr>Aharoni</vt:lpstr>
      <vt:lpstr>Волна</vt:lpstr>
      <vt:lpstr>Волна</vt:lpstr>
      <vt:lpstr>Волна</vt:lpstr>
      <vt:lpstr>Волна</vt:lpstr>
      <vt:lpstr>Волна</vt:lpstr>
      <vt:lpstr>Волна</vt:lpstr>
      <vt:lpstr>Mavzu:     BIOSFERA</vt:lpstr>
      <vt:lpstr>Yerning tirik organlar tarqalgan va uning faoliyati ro’y beradigan joy yoki qobiq biosfera deyiladi. Biosfera grekcha ‘bios’- hayot, ‘sfera’-shar degan ma’noni bildiradi. </vt:lpstr>
      <vt:lpstr>Biosfera  termini 1875-yilda avstraliyalik geolog zyuss tirik organlar yashaydigan yer qobig’Ini belgilash maqsadida qo’llagan. Biosfera tirik moddalari, unda uchraydigan tirik organlar va ularning kimyoviy tarkibidir.  </vt:lpstr>
      <vt:lpstr>Quyosh energiyasi yer yuzida ikki xil moddalar almashinuvini ta’minlaydi, ya’ni(geologik) katta almashinuv va (biologik) kichik (biotik) moddalar almashinuvi yuzaga keladi. </vt:lpstr>
      <vt:lpstr>Sayyoramizdagi tirik moddalarning 5 ta asosiy funksiyasi ajraladi:  1ENERGETIK 2GAZLI( GAZ ALMASHINUVI) 3 KONSENTRATSIYALASH, JAMG’ARISH 4 OKSIDLANISH QAYRARISH 5 DESTRUKTURALI ( ORGANIK MODDALARNING PARCHALANISHI). </vt:lpstr>
      <vt:lpstr>Insonning biosferaga salbiy ta’siri:  1turli mamlakatlar  dunyo okeaniga yiliga 6-7 mlrd tonna qattiq  chiqindilar tashlashi, gidrosfera 90-100 mln. Tonna neft, neft mahsulotlari, shundan 19-20 mln. Tonna yer usti ekosistemasiga , 60-70 mln.tonna atmosferaga tushadi. Shunday texnogen sabablarga ko’ra, keyingi 130 yil ichida atmosferada co2   miqdori 0.3%  dan 05% ga yetib bordi. Yevropadan sanoat va transportdan ajratilgan zaharli gazlar yerga “ yomg’ir” kislotasi shaklida tushmoqda, havoda zaharli gazlar miqdori  ortgan, masalan, bir odamga 47kg sera to’g’ri keladi. Atmosferadagi 70% sera shvetsiya va 80% I esa norvegiya serasi sifatida shamol bilan boshqa qo’shni hududlarga tarqaladi. Yevropadagi hosil bo’ladigan kislotali yomg’irlarning 20% shimoliy amerikadan keladi. </vt:lpstr>
      <vt:lpstr>Yer kurrasini o’rab turgan havo qatlami atmosfera deyiladi. Atmosfera havosi har xil gazlar mexanik aralashmasidan iborat. Asosan azot-78,09%, kislorod-20,95%, argon-0,93%, karbonot angidrid-0,03%, boshqa gazlar yig’indisi 0,01% tashkil etadi. </vt:lpstr>
      <vt:lpstr>Sayyoramizdagi barcha organlar yig’indisini vernadskiy tirik modda deyiladi. Quyosh sistemasidagi planetalar  venera, mars, yupiter, uran, neptun, merkuriy, yer, saturn kabilar.   </vt:lpstr>
      <vt:lpstr>Слайд 9</vt:lpstr>
      <vt:lpstr>Слайд 10</vt:lpstr>
      <vt:lpstr>Keyingi 4-5 yil ichida Osiyo osmonida sariq tuman hosil bo’lib, kislotali yomg’ir 2005-yil 10,14 iyul kunlari Toshkentga yog’di.  Yomg’ir sariq zang pH=4.5-5 bo’lib, yomg’ir tufayli sabzavot o’simliklari qurib qoldi. Yerga haddan ziyod ko’p zaharli moddalar ishlatilishi biosfera turg’unligining buzilishiga sabab bo’ldi. Masalan, o’z vaqtida Angliyada 3mln. Gektardan yerga DDT bilan ishlov berilgan. Kanadada DDT ta’sirida 800 mimg losos va forel baliqlari o’lgan. Natijada, insonning ozuqa mahsuloti uya qo’yadigan  qushlar soni 72% dan 29% gacha kamaygan. O’lgan qushlar tanasida DDT, pestitsidlar miqdori muhitga nisbatan 100000 barobar ortiq bo’lgan. Ozuqali midiya va ustritsalarda esa DDT miqdori suvdagi konsentratsiyadan 70000 marta yuqori bo’lgan. </vt:lpstr>
      <vt:lpstr>Malumki, dunyo bo’yicha 100mlrd. Tonna xom ashyo qazib olinadi, shundan 2mlrd. Tonnadan turli mahsulotlar olinib,  </vt:lpstr>
      <vt:lpstr>Sayyorada insonning roli katta. Yer yuzida u qadam qoymagan va o’z izini qoldirmagan joy kam qoldi. </vt:lpstr>
      <vt:lpstr>Ekologiyamizni asraylik! </vt:lpstr>
      <vt:lpstr>Hozirgi kunda ekologik injeneriya uslubi keng qo’llanilib, shu bilan birga reakklimatizatsiya va akklimatizatsiya yo’lini amalga oshirib, antropogen ta’sirga uchragan noyob hayvonlar turlari, jumladan, geopard, madagaskar lemur ay-ay, araviya oriski, oddiy silovsin, oq laylak, kichik kazarok, kabilarni saqlash, bir joydan boshqa joyga ko’chirish yo’llari bilan ularni muhofaza qilish rejalashtirilgan. </vt:lpstr>
      <vt:lpstr>Hozirda  dunyoning hamma mamlakatlarida jamoat tashkilotlari, ekologik asotsatsiyalar, ekologik fondlar, uyushmalar, “yashillar” harakatilari tabiatni muhofaza qilish bo’yicha keng ko’lamda ish olib bormoqda. </vt:lpstr>
      <vt:lpstr>Masalan, Rossiyada 40mln.ga yaqin aholi tabiat muhofazasiga aktiv qatnashsa, yevropa mamlakatlarining 80% ga yaqin aholi bu ishda jonbozlik ko’rsatadi. Bunday ishlar O’zbekistonda  “Tabiatni muhofaza qilish qo’mitasi”, uning bo’limlari va Xalqaro  “ekosan” fondi tomonidan olib borilmoqda. </vt:lpstr>
      <vt:lpstr>Turli targ’ibotlar, aholining ekologik ma’lumotini oshirish, tabiatni muhofaza qilishga erishish asosiy maqsadddir. </vt:lpstr>
      <vt:lpstr>E’tiboringiz uchun tashakkur!!!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1</cp:lastModifiedBy>
  <cp:revision>26</cp:revision>
  <dcterms:created xsi:type="dcterms:W3CDTF">2018-05-25T11:55:16Z</dcterms:created>
  <dcterms:modified xsi:type="dcterms:W3CDTF">2006-11-02T11:48:27Z</dcterms:modified>
</cp:coreProperties>
</file>