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 snapToGrid="0">
      <p:cViewPr varScale="1">
        <p:scale>
          <a:sx n="69" d="100"/>
          <a:sy n="69" d="100"/>
        </p:scale>
        <p:origin x="7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806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807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BD856-CC91-4E63-A71A-C9D9041D2838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808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1048809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810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1048811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143AB3-5293-46D4-9A4C-CFA7A5FB2F8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6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17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48618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43AB3-5293-46D4-9A4C-CFA7A5FB2F8A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591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592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3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4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5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6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97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598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599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48600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01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48602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0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742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43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44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45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46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47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4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74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75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751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52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753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5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5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56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75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727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28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29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30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31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32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33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734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73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736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37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3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3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40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74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758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59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60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61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62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63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64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76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76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767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1048768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048769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70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71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7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7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74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77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657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58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59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0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1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2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6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66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66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666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67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70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7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5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26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7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3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31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3145728" name="Straight Connector 21"/>
          <p:cNvCxnSpPr>
            <a:cxnSpLocks/>
          </p:cNvCxnSpPr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45729" name="Straight Connector 22"/>
          <p:cNvCxnSpPr>
            <a:cxnSpLocks/>
          </p:cNvCxnSpPr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863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3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14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15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16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717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19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720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2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2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723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3145730" name="Straight Connector 16"/>
          <p:cNvCxnSpPr>
            <a:cxnSpLocks/>
          </p:cNvCxnSpPr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45731" name="Straight Connector 17"/>
          <p:cNvCxnSpPr>
            <a:cxnSpLocks/>
          </p:cNvCxnSpPr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4872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2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2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09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10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7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676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77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78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79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80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81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8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683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8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68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686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8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8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8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90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9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79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9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9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64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42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43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44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45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46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4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48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649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65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651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52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5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5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36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37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63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3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99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800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801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802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80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80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80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67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7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7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60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09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6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69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693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94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95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96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97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9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699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700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70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70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0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70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0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0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07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70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776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777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78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79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80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81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82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783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784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78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786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78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048788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78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79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791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79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4857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48577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78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79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0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1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48582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48583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4858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048585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48586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48587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61E48874-A998-4415-AD5D-8A0F6DA5F863}" type="datetimeFigureOut">
              <a:rPr lang="ru-RU" smtClean="0"/>
              <a:t>08.11.2018</a:t>
            </a:fld>
            <a:endParaRPr lang="ru-RU"/>
          </a:p>
        </p:txBody>
      </p:sp>
      <p:sp>
        <p:nvSpPr>
          <p:cNvPr id="104858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48589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4859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11914CF4-00D2-4D7D-B343-9C7EA3AEBE0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5195" y="873457"/>
            <a:ext cx="1971948" cy="200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48817" name="TextBox 1048816"/>
          <p:cNvSpPr txBox="1"/>
          <p:nvPr/>
        </p:nvSpPr>
        <p:spPr>
          <a:xfrm>
            <a:off x="1327322" y="1036440"/>
            <a:ext cx="7052074" cy="5105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en-US" altLang="ru-RU" sz="2800" b="0">
                <a:solidFill>
                  <a:srgbClr val="000000"/>
                </a:solidFill>
              </a:rPr>
              <a:t>Guliston davlat universiteti </a:t>
            </a:r>
            <a:endParaRPr lang="ru-RU" sz="2800" b="0">
              <a:solidFill>
                <a:srgbClr val="000000"/>
              </a:solidFill>
            </a:endParaRPr>
          </a:p>
        </p:txBody>
      </p:sp>
      <p:sp>
        <p:nvSpPr>
          <p:cNvPr id="1048820" name="TextBox 1048819"/>
          <p:cNvSpPr txBox="1"/>
          <p:nvPr/>
        </p:nvSpPr>
        <p:spPr>
          <a:xfrm>
            <a:off x="1327321" y="2918459"/>
            <a:ext cx="7581240" cy="176784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ru-RU" sz="2800">
                <a:solidFill>
                  <a:srgbClr val="000000"/>
                </a:solidFill>
              </a:rPr>
              <a:t>Pedagogika fakulteti BTvaSTI yo'nalishi 41-17guruh talabasi Xusanboyeva Go'zalning tabiatshunoslik va uni o'qitish metodikasi fanidan  taqdimoti</a:t>
            </a:r>
            <a:endParaRPr lang="ru-RU" sz="2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6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09" y="491319"/>
            <a:ext cx="9485194" cy="581394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4" name="Прямоугольник 5"/>
          <p:cNvSpPr/>
          <p:nvPr/>
        </p:nvSpPr>
        <p:spPr>
          <a:xfrm>
            <a:off x="3102591" y="2194469"/>
            <a:ext cx="8757314" cy="4358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Arial Rounded MT Bold" panose="020F0704030504030204" pitchFamily="34" charset="0"/>
              </a:rPr>
              <a:t>1. </a:t>
            </a:r>
            <a:r>
              <a:rPr lang="en-US" sz="2400" dirty="0" err="1">
                <a:latin typeface="Arial Rounded MT Bold" panose="020F0704030504030204" pitchFamily="34" charset="0"/>
              </a:rPr>
              <a:t>Dunyodagi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eng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kichik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qush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nektarxo’r</a:t>
            </a:r>
            <a:r>
              <a:rPr lang="en-US" sz="2400" dirty="0">
                <a:latin typeface="Arial Rounded MT Bold" panose="020F0704030504030204" pitchFamily="34" charset="0"/>
              </a:rPr>
              <a:t>(</a:t>
            </a:r>
            <a:r>
              <a:rPr lang="en-US" sz="2400" dirty="0" err="1">
                <a:latin typeface="Arial Rounded MT Bold" panose="020F0704030504030204" pitchFamily="34" charset="0"/>
              </a:rPr>
              <a:t>kolibri</a:t>
            </a:r>
            <a:r>
              <a:rPr lang="en-US" sz="2400" dirty="0">
                <a:latin typeface="Arial Rounded MT Bold" panose="020F0704030504030204" pitchFamily="34" charset="0"/>
              </a:rPr>
              <a:t>) </a:t>
            </a:r>
            <a:r>
              <a:rPr lang="en-US" sz="2400" dirty="0" err="1">
                <a:latin typeface="Arial Rounded MT Bold" panose="020F0704030504030204" pitchFamily="34" charset="0"/>
              </a:rPr>
              <a:t>bo’lib</a:t>
            </a:r>
            <a:r>
              <a:rPr lang="en-US" sz="2400" dirty="0">
                <a:latin typeface="Arial Rounded MT Bold" panose="020F0704030504030204" pitchFamily="34" charset="0"/>
              </a:rPr>
              <a:t>, </a:t>
            </a:r>
            <a:r>
              <a:rPr lang="en-US" sz="2400" dirty="0" err="1">
                <a:latin typeface="Arial Rounded MT Bold" panose="020F0704030504030204" pitchFamily="34" charset="0"/>
              </a:rPr>
              <a:t>bu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qush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faqat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gul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nektari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bilan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oziqlanadi</a:t>
            </a:r>
            <a:r>
              <a:rPr lang="en-US" sz="2400" dirty="0">
                <a:latin typeface="Arial Rounded MT Bold" panose="020F0704030504030204" pitchFamily="34" charset="0"/>
              </a:rPr>
              <a:t>. </a:t>
            </a:r>
            <a:r>
              <a:rPr lang="en-US" sz="2400" dirty="0" err="1">
                <a:latin typeface="Arial Rounded MT Bold" panose="020F0704030504030204" pitchFamily="34" charset="0"/>
              </a:rPr>
              <a:t>Uning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og’irligi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bor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yo’g’i</a:t>
            </a:r>
            <a:r>
              <a:rPr lang="en-US" sz="2400" dirty="0">
                <a:latin typeface="Arial Rounded MT Bold" panose="020F0704030504030204" pitchFamily="34" charset="0"/>
              </a:rPr>
              <a:t> 1,5 gr. U </a:t>
            </a:r>
            <a:r>
              <a:rPr lang="en-US" sz="2400" dirty="0" err="1">
                <a:latin typeface="Arial Rounded MT Bold" panose="020F0704030504030204" pitchFamily="34" charset="0"/>
              </a:rPr>
              <a:t>yura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olmaydi</a:t>
            </a:r>
            <a:r>
              <a:rPr lang="en-US" sz="2400" dirty="0">
                <a:latin typeface="Arial Rounded MT Bold" panose="020F0704030504030204" pitchFamily="34" charset="0"/>
              </a:rPr>
              <a:t>.</a:t>
            </a:r>
            <a:br>
              <a:rPr lang="en-US" sz="2400" dirty="0">
                <a:latin typeface="Arial Rounded MT Bold" panose="020F0704030504030204" pitchFamily="34" charset="0"/>
              </a:rPr>
            </a:br>
            <a:r>
              <a:rPr lang="en-US" sz="2400" dirty="0">
                <a:latin typeface="Arial Rounded MT Bold" panose="020F0704030504030204" pitchFamily="34" charset="0"/>
              </a:rPr>
              <a:t>2.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Dunyodagi</a:t>
            </a:r>
            <a:r>
              <a:rPr lang="en-US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eng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katta</a:t>
            </a:r>
            <a:r>
              <a:rPr lang="en-US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qush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Afrika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tuyaqushi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bo’lib</a:t>
            </a:r>
            <a:r>
              <a:rPr lang="en-US" sz="2400" dirty="0">
                <a:latin typeface="Arial Rounded MT Bold" panose="020F0704030504030204" pitchFamily="34" charset="0"/>
              </a:rPr>
              <a:t>, </a:t>
            </a:r>
            <a:r>
              <a:rPr lang="en-US" sz="2400" dirty="0" err="1">
                <a:latin typeface="Arial Rounded MT Bold" panose="020F0704030504030204" pitchFamily="34" charset="0"/>
              </a:rPr>
              <a:t>bo’yi</a:t>
            </a:r>
            <a:r>
              <a:rPr lang="en-US" sz="2400" dirty="0">
                <a:latin typeface="Arial Rounded MT Bold" panose="020F0704030504030204" pitchFamily="34" charset="0"/>
              </a:rPr>
              <a:t> 3m, </a:t>
            </a:r>
            <a:r>
              <a:rPr lang="en-US" sz="2400" dirty="0" err="1">
                <a:latin typeface="Arial Rounded MT Bold" panose="020F0704030504030204" pitchFamily="34" charset="0"/>
              </a:rPr>
              <a:t>og’irligi</a:t>
            </a:r>
            <a:r>
              <a:rPr lang="en-US" sz="2400" dirty="0">
                <a:latin typeface="Arial Rounded MT Bold" panose="020F0704030504030204" pitchFamily="34" charset="0"/>
              </a:rPr>
              <a:t> 100kg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ni</a:t>
            </a:r>
            <a:r>
              <a:rPr lang="en-US" sz="2400" dirty="0" smtClean="0">
                <a:latin typeface="Arial Rounded MT Bold" panose="020F0704030504030204" pitchFamily="34" charset="0"/>
              </a:rPr>
              <a:t>, </a:t>
            </a:r>
            <a:r>
              <a:rPr lang="en-US" sz="2400" dirty="0" err="1">
                <a:latin typeface="Arial Rounded MT Bold" panose="020F0704030504030204" pitchFamily="34" charset="0"/>
              </a:rPr>
              <a:t>tuxumi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esa</a:t>
            </a:r>
            <a:r>
              <a:rPr lang="en-US" sz="2400" dirty="0">
                <a:latin typeface="Arial Rounded MT Bold" panose="020F0704030504030204" pitchFamily="34" charset="0"/>
              </a:rPr>
              <a:t> 1409 gr </a:t>
            </a:r>
            <a:r>
              <a:rPr lang="en-US" sz="2400" dirty="0" err="1">
                <a:latin typeface="Arial Rounded MT Bold" panose="020F0704030504030204" pitchFamily="34" charset="0"/>
              </a:rPr>
              <a:t>ni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tashkil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qiladi</a:t>
            </a:r>
            <a:r>
              <a:rPr lang="en-US" sz="2400" dirty="0">
                <a:latin typeface="Arial Rounded MT Bold" panose="020F0704030504030204" pitchFamily="34" charset="0"/>
              </a:rPr>
              <a:t>.</a:t>
            </a:r>
            <a:br>
              <a:rPr lang="en-US" sz="2400" dirty="0">
                <a:latin typeface="Arial Rounded MT Bold" panose="020F0704030504030204" pitchFamily="34" charset="0"/>
              </a:rPr>
            </a:br>
            <a:r>
              <a:rPr lang="en-US" sz="2400" dirty="0">
                <a:latin typeface="Arial Rounded MT Bold" panose="020F0704030504030204" pitchFamily="34" charset="0"/>
              </a:rPr>
              <a:t>3.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Dunyodagi</a:t>
            </a:r>
            <a:r>
              <a:rPr lang="en-US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eng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tez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suzuvchi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qush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pingvindir</a:t>
            </a:r>
            <a:r>
              <a:rPr lang="en-US" sz="2400" dirty="0" smtClean="0">
                <a:latin typeface="Arial Rounded MT Bold" panose="020F0704030504030204" pitchFamily="34" charset="0"/>
              </a:rPr>
              <a:t>. U  </a:t>
            </a:r>
            <a:r>
              <a:rPr lang="en-US" sz="2400" dirty="0" err="1">
                <a:latin typeface="Arial Rounded MT Bold" panose="020F0704030504030204" pitchFamily="34" charset="0"/>
              </a:rPr>
              <a:t>soatiga</a:t>
            </a:r>
            <a:r>
              <a:rPr lang="en-US" sz="2400" dirty="0">
                <a:latin typeface="Arial Rounded MT Bold" panose="020F0704030504030204" pitchFamily="34" charset="0"/>
              </a:rPr>
              <a:t> 36 km </a:t>
            </a:r>
            <a:r>
              <a:rPr lang="en-US" sz="2400" dirty="0" err="1">
                <a:latin typeface="Arial Rounded MT Bold" panose="020F0704030504030204" pitchFamily="34" charset="0"/>
              </a:rPr>
              <a:t>tezlik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bilan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suzadi</a:t>
            </a:r>
            <a:r>
              <a:rPr lang="en-US" sz="2400" dirty="0">
                <a:latin typeface="Arial Rounded MT Bold" panose="020F0704030504030204" pitchFamily="34" charset="0"/>
              </a:rPr>
              <a:t>. </a:t>
            </a:r>
            <a:r>
              <a:rPr lang="en-US" sz="2400" dirty="0" err="1">
                <a:latin typeface="Arial Rounded MT Bold" panose="020F0704030504030204" pitchFamily="34" charset="0"/>
              </a:rPr>
              <a:t>Ular</a:t>
            </a:r>
            <a:r>
              <a:rPr lang="en-US" sz="2400" dirty="0">
                <a:latin typeface="Arial Rounded MT Bold" panose="020F0704030504030204" pitchFamily="34" charset="0"/>
              </a:rPr>
              <a:t> 1,5 m </a:t>
            </a:r>
            <a:r>
              <a:rPr lang="en-US" sz="2400" dirty="0" err="1">
                <a:latin typeface="Arial Rounded MT Bold" panose="020F0704030504030204" pitchFamily="34" charset="0"/>
              </a:rPr>
              <a:t>ga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sakray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oladi</a:t>
            </a:r>
            <a:r>
              <a:rPr lang="en-US" sz="2400" dirty="0">
                <a:latin typeface="Arial Rounded MT Bold" panose="020F0704030504030204" pitchFamily="34" charset="0"/>
              </a:rPr>
              <a:t>.</a:t>
            </a:r>
            <a:br>
              <a:rPr lang="en-US" sz="2400" dirty="0">
                <a:latin typeface="Arial Rounded MT Bold" panose="020F0704030504030204" pitchFamily="34" charset="0"/>
              </a:rPr>
            </a:br>
            <a:r>
              <a:rPr lang="en-US" sz="2400" dirty="0">
                <a:latin typeface="Arial Rounded MT Bold" panose="020F0704030504030204" pitchFamily="34" charset="0"/>
              </a:rPr>
              <a:t>4. </a:t>
            </a:r>
            <a:r>
              <a:rPr lang="en-US" sz="2400" dirty="0" err="1">
                <a:latin typeface="Arial Rounded MT Bold" panose="020F0704030504030204" pitchFamily="34" charset="0"/>
              </a:rPr>
              <a:t>Uolt</a:t>
            </a:r>
            <a:r>
              <a:rPr lang="en-US" sz="2400" dirty="0">
                <a:latin typeface="Arial Rounded MT Bold" panose="020F0704030504030204" pitchFamily="34" charset="0"/>
              </a:rPr>
              <a:t> Disney </a:t>
            </a:r>
            <a:r>
              <a:rPr lang="en-US" sz="2400" dirty="0" err="1">
                <a:latin typeface="Arial Rounded MT Bold" panose="020F0704030504030204" pitchFamily="34" charset="0"/>
              </a:rPr>
              <a:t>bolaligida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bir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boyqushni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qiynab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o’ldirgan</a:t>
            </a:r>
            <a:r>
              <a:rPr lang="en-US" sz="2400" dirty="0">
                <a:latin typeface="Arial Rounded MT Bold" panose="020F0704030504030204" pitchFamily="34" charset="0"/>
              </a:rPr>
              <a:t>. </a:t>
            </a:r>
            <a:r>
              <a:rPr lang="en-US" sz="2400" dirty="0" err="1">
                <a:latin typeface="Arial Rounded MT Bold" panose="020F0704030504030204" pitchFamily="34" charset="0"/>
              </a:rPr>
              <a:t>Shundan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so’ng</a:t>
            </a:r>
            <a:r>
              <a:rPr lang="en-US" sz="2400" dirty="0">
                <a:latin typeface="Arial Rounded MT Bold" panose="020F0704030504030204" pitchFamily="34" charset="0"/>
              </a:rPr>
              <a:t> u </a:t>
            </a:r>
            <a:r>
              <a:rPr lang="en-US" sz="2400" dirty="0" err="1">
                <a:latin typeface="Arial Rounded MT Bold" panose="020F0704030504030204" pitchFamily="34" charset="0"/>
              </a:rPr>
              <a:t>jonvorlarni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multfilmlarda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tiriltirishga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kirishgan</a:t>
            </a:r>
            <a:r>
              <a:rPr lang="en-US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ekan</a:t>
            </a:r>
            <a:r>
              <a:rPr lang="en-US" sz="2400" dirty="0" smtClean="0">
                <a:latin typeface="Arial Rounded MT Bold" panose="020F0704030504030204" pitchFamily="34" charset="0"/>
              </a:rPr>
              <a:t>.</a:t>
            </a:r>
            <a:r>
              <a:rPr lang="en-US" sz="2400" dirty="0">
                <a:latin typeface="Arial Rounded MT Bold" panose="020F0704030504030204" pitchFamily="34" charset="0"/>
              </a:rPr>
              <a:t/>
            </a:r>
            <a:br>
              <a:rPr lang="en-US" sz="2400" dirty="0">
                <a:latin typeface="Arial Rounded MT Bold" panose="020F0704030504030204" pitchFamily="34" charset="0"/>
              </a:rPr>
            </a:br>
            <a:r>
              <a:rPr lang="en-US" sz="2400" dirty="0">
                <a:latin typeface="Arial Rounded MT Bold" panose="020F0704030504030204" pitchFamily="34" charset="0"/>
              </a:rPr>
              <a:t>5. </a:t>
            </a:r>
            <a:r>
              <a:rPr lang="en-US" sz="2400" dirty="0" err="1" smtClean="0">
                <a:latin typeface="Arial Rounded MT Bold" panose="020F0704030504030204" pitchFamily="34" charset="0"/>
              </a:rPr>
              <a:t>O’rdak</a:t>
            </a:r>
            <a:r>
              <a:rPr lang="en-US" sz="2400" dirty="0" smtClean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va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g’ozlar</a:t>
            </a:r>
            <a:r>
              <a:rPr lang="en-US" sz="2400" dirty="0">
                <a:latin typeface="Arial Rounded MT Bold" panose="020F0704030504030204" pitchFamily="34" charset="0"/>
              </a:rPr>
              <a:t> 110 </a:t>
            </a:r>
            <a:r>
              <a:rPr lang="en-US" sz="2400" dirty="0" err="1">
                <a:latin typeface="Arial Rounded MT Bold" panose="020F0704030504030204" pitchFamily="34" charset="0"/>
              </a:rPr>
              <a:t>darajagacha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sovuqqa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bardosh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bera</a:t>
            </a:r>
            <a:r>
              <a:rPr lang="en-US" sz="2400" dirty="0">
                <a:latin typeface="Arial Rounded MT Bold" panose="020F0704030504030204" pitchFamily="34" charset="0"/>
              </a:rPr>
              <a:t> </a:t>
            </a:r>
            <a:r>
              <a:rPr lang="en-US" sz="2400" dirty="0" err="1">
                <a:latin typeface="Arial Rounded MT Bold" panose="020F0704030504030204" pitchFamily="34" charset="0"/>
              </a:rPr>
              <a:t>oladilar</a:t>
            </a:r>
            <a:r>
              <a:rPr lang="en-US" sz="2400" dirty="0">
                <a:latin typeface="Arial Rounded MT Bold" panose="020F0704030504030204" pitchFamily="34" charset="0"/>
              </a:rPr>
              <a:t>.</a:t>
            </a:r>
            <a:endParaRPr lang="ru-RU" sz="2400" dirty="0"/>
          </a:p>
        </p:txBody>
      </p:sp>
      <p:pic>
        <p:nvPicPr>
          <p:cNvPr id="2097167" name="Picture 4" descr="Frame_travel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88"/>
            <a:ext cx="12192000" cy="6856412"/>
          </a:xfrm>
          <a:prstGeom prst="rect">
            <a:avLst/>
          </a:prstGeom>
          <a:noFill/>
        </p:spPr>
      </p:pic>
      <p:sp>
        <p:nvSpPr>
          <p:cNvPr id="1048615" name="Скругленный прямоугольник 8"/>
          <p:cNvSpPr/>
          <p:nvPr/>
        </p:nvSpPr>
        <p:spPr>
          <a:xfrm>
            <a:off x="4067033" y="1610436"/>
            <a:ext cx="7014949" cy="444817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 smtClean="0">
                <a:solidFill>
                  <a:schemeClr val="tx1"/>
                </a:solidFill>
                <a:latin typeface="Jokerman" panose="04090605060D06020702" pitchFamily="82" charset="0"/>
              </a:rPr>
              <a:t>Qiziqarli</a:t>
            </a:r>
            <a:r>
              <a:rPr lang="en-US" sz="2800" dirty="0" smtClean="0">
                <a:solidFill>
                  <a:schemeClr val="tx1"/>
                </a:solidFill>
                <a:latin typeface="Jokerman" panose="04090605060D06020702" pitchFamily="82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Jokerman" panose="04090605060D06020702" pitchFamily="82" charset="0"/>
              </a:rPr>
              <a:t>ma’lumotlar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971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311" y="2536184"/>
            <a:ext cx="2825280" cy="4321816"/>
          </a:xfrm>
          <a:prstGeom prst="rect">
            <a:avLst/>
          </a:prstGeom>
          <a:noFill/>
          <a:ln>
            <a:noFill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Двойная волна 3"/>
          <p:cNvSpPr/>
          <p:nvPr/>
        </p:nvSpPr>
        <p:spPr>
          <a:xfrm>
            <a:off x="2238233" y="354842"/>
            <a:ext cx="7410734" cy="941695"/>
          </a:xfrm>
          <a:prstGeom prst="doubleWav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solidFill>
                  <a:schemeClr val="tx1"/>
                </a:solidFill>
              </a:rPr>
              <a:t>Dam </a:t>
            </a:r>
            <a:r>
              <a:rPr lang="en-US" sz="4400" dirty="0" err="1" smtClean="0">
                <a:solidFill>
                  <a:schemeClr val="tx1"/>
                </a:solidFill>
              </a:rPr>
              <a:t>olish</a:t>
            </a:r>
            <a:r>
              <a:rPr lang="en-US" sz="4400" dirty="0" smtClean="0">
                <a:solidFill>
                  <a:schemeClr val="tx1"/>
                </a:solidFill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</a:rPr>
              <a:t>daqiqasi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2097169" name="Рисунок 4" descr="56d6ff6ec534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17509">
            <a:off x="291784" y="-311849"/>
            <a:ext cx="2714626" cy="3735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7170" name="Рисунок 6" descr="SO02054_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913" y="2534204"/>
            <a:ext cx="2798770" cy="371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8620" name="Прямоугольник 1"/>
          <p:cNvSpPr/>
          <p:nvPr/>
        </p:nvSpPr>
        <p:spPr>
          <a:xfrm>
            <a:off x="4153469" y="1866060"/>
            <a:ext cx="6096000" cy="52349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/>
              <a:t>1. </a:t>
            </a:r>
            <a:r>
              <a:rPr lang="en-US" sz="2800" dirty="0" err="1"/>
              <a:t>Kichkina</a:t>
            </a:r>
            <a:r>
              <a:rPr lang="en-US" sz="2800" dirty="0"/>
              <a:t> </a:t>
            </a:r>
            <a:r>
              <a:rPr lang="en-US" sz="2800" dirty="0" err="1"/>
              <a:t>mitti</a:t>
            </a:r>
            <a:r>
              <a:rPr lang="en-US" sz="2800" dirty="0"/>
              <a:t>,</a:t>
            </a:r>
          </a:p>
          <a:p>
            <a:r>
              <a:rPr lang="en-US" sz="2800" dirty="0"/>
              <a:t> </a:t>
            </a:r>
            <a:r>
              <a:rPr lang="en-US" sz="2800" dirty="0" err="1"/>
              <a:t>Qo’limga</a:t>
            </a:r>
            <a:r>
              <a:rPr lang="en-US" sz="2800" dirty="0"/>
              <a:t> </a:t>
            </a:r>
            <a:r>
              <a:rPr lang="en-US" sz="2800" dirty="0" err="1"/>
              <a:t>olsam</a:t>
            </a:r>
            <a:endParaRPr lang="en-US" sz="2800" dirty="0"/>
          </a:p>
          <a:p>
            <a:r>
              <a:rPr lang="en-US" sz="2800" dirty="0"/>
              <a:t> </a:t>
            </a:r>
            <a:r>
              <a:rPr lang="en-US" sz="2800" dirty="0" err="1"/>
              <a:t>Qovurg’asi</a:t>
            </a:r>
            <a:r>
              <a:rPr lang="en-US" sz="2800" dirty="0"/>
              <a:t> </a:t>
            </a:r>
            <a:r>
              <a:rPr lang="en-US" sz="2800" dirty="0" err="1"/>
              <a:t>sinib</a:t>
            </a:r>
            <a:r>
              <a:rPr lang="en-US" sz="2800" dirty="0"/>
              <a:t> </a:t>
            </a:r>
            <a:r>
              <a:rPr lang="en-US" sz="2800" dirty="0" err="1"/>
              <a:t>ketdi</a:t>
            </a:r>
            <a:r>
              <a:rPr lang="en-US" sz="2800" dirty="0"/>
              <a:t>.</a:t>
            </a:r>
          </a:p>
          <a:p>
            <a:r>
              <a:rPr lang="en-US" sz="2800" dirty="0"/>
              <a:t>2. </a:t>
            </a:r>
            <a:r>
              <a:rPr lang="en-US" sz="2800" dirty="0" err="1"/>
              <a:t>Yungi</a:t>
            </a:r>
            <a:r>
              <a:rPr lang="en-US" sz="2800" dirty="0"/>
              <a:t> </a:t>
            </a:r>
            <a:r>
              <a:rPr lang="en-US" sz="2800" dirty="0" err="1"/>
              <a:t>igna</a:t>
            </a:r>
            <a:r>
              <a:rPr lang="en-US" sz="2800" dirty="0"/>
              <a:t>,</a:t>
            </a:r>
          </a:p>
          <a:p>
            <a:r>
              <a:rPr lang="en-US" sz="2800" dirty="0" err="1"/>
              <a:t>Burni</a:t>
            </a:r>
            <a:r>
              <a:rPr lang="en-US" sz="2800" dirty="0"/>
              <a:t> </a:t>
            </a:r>
            <a:r>
              <a:rPr lang="en-US" sz="2800" dirty="0" err="1" smtClean="0"/>
              <a:t>tugma</a:t>
            </a:r>
            <a:r>
              <a:rPr lang="en-US" sz="2800" dirty="0"/>
              <a:t>.</a:t>
            </a:r>
          </a:p>
          <a:p>
            <a:r>
              <a:rPr lang="en-US" sz="2800" dirty="0" err="1"/>
              <a:t>Ko’zi</a:t>
            </a:r>
            <a:r>
              <a:rPr lang="en-US" sz="2800" dirty="0"/>
              <a:t> </a:t>
            </a:r>
            <a:r>
              <a:rPr lang="en-US" sz="2800" dirty="0" err="1"/>
              <a:t>munchoq</a:t>
            </a:r>
            <a:endParaRPr lang="en-US" sz="2800" dirty="0"/>
          </a:p>
          <a:p>
            <a:r>
              <a:rPr lang="en-US" sz="2800" dirty="0" err="1"/>
              <a:t>Bag’ri</a:t>
            </a:r>
            <a:r>
              <a:rPr lang="en-US" sz="2800" dirty="0"/>
              <a:t> </a:t>
            </a:r>
            <a:r>
              <a:rPr lang="en-US" sz="2800" dirty="0" err="1"/>
              <a:t>yumshoq</a:t>
            </a:r>
            <a:r>
              <a:rPr lang="en-US" sz="2800" dirty="0"/>
              <a:t>. </a:t>
            </a:r>
          </a:p>
          <a:p>
            <a:r>
              <a:rPr lang="en-US" sz="2800" dirty="0"/>
              <a:t>3. Usti tosh, </a:t>
            </a:r>
            <a:r>
              <a:rPr lang="en-US" sz="2800" dirty="0" err="1"/>
              <a:t>osti</a:t>
            </a:r>
            <a:r>
              <a:rPr lang="en-US" sz="2800" dirty="0"/>
              <a:t> tosh</a:t>
            </a:r>
          </a:p>
          <a:p>
            <a:r>
              <a:rPr lang="en-US" sz="2800" dirty="0"/>
              <a:t> </a:t>
            </a:r>
            <a:r>
              <a:rPr lang="en-US" sz="2800" dirty="0" err="1"/>
              <a:t>O’rtasida</a:t>
            </a:r>
            <a:r>
              <a:rPr lang="en-US" sz="2800" dirty="0"/>
              <a:t> </a:t>
            </a:r>
            <a:r>
              <a:rPr lang="en-US" sz="2800" dirty="0" err="1"/>
              <a:t>chandir</a:t>
            </a:r>
            <a:r>
              <a:rPr lang="en-US" sz="2800" dirty="0"/>
              <a:t> bosh.</a:t>
            </a:r>
          </a:p>
          <a:p>
            <a:r>
              <a:rPr lang="en-US" sz="2800" dirty="0"/>
              <a:t>4. </a:t>
            </a:r>
            <a:r>
              <a:rPr lang="en-US" sz="2800" dirty="0" err="1" smtClean="0"/>
              <a:t>Qanoti</a:t>
            </a:r>
            <a:r>
              <a:rPr lang="en-US" sz="2800" dirty="0" smtClean="0"/>
              <a:t> </a:t>
            </a:r>
            <a:r>
              <a:rPr lang="en-US" sz="2800" dirty="0" err="1" smtClean="0"/>
              <a:t>bor</a:t>
            </a:r>
            <a:r>
              <a:rPr lang="en-US" sz="2800" dirty="0" smtClean="0"/>
              <a:t> </a:t>
            </a:r>
            <a:r>
              <a:rPr lang="en-US" sz="2800" dirty="0" err="1" smtClean="0"/>
              <a:t>uchmaydi</a:t>
            </a:r>
            <a:r>
              <a:rPr lang="en-US" sz="2800" dirty="0" smtClean="0"/>
              <a:t>,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</a:t>
            </a:r>
            <a:r>
              <a:rPr lang="en-US" sz="2800" dirty="0" err="1"/>
              <a:t>Q</a:t>
            </a:r>
            <a:r>
              <a:rPr lang="en-US" sz="2800" dirty="0" err="1" smtClean="0"/>
              <a:t>uruqlikda</a:t>
            </a:r>
            <a:r>
              <a:rPr lang="en-US" sz="2800" dirty="0" smtClean="0"/>
              <a:t> </a:t>
            </a:r>
            <a:r>
              <a:rPr lang="en-US" sz="2800" dirty="0" err="1" smtClean="0"/>
              <a:t>yurmaydi</a:t>
            </a:r>
            <a:endParaRPr lang="en-US" sz="2800" dirty="0"/>
          </a:p>
          <a:p>
            <a:pPr marL="457200" indent="-457200">
              <a:buAutoNum type="arabicPeriod"/>
            </a:pPr>
            <a:endParaRPr 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1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526" y="1869744"/>
            <a:ext cx="8338781" cy="3521122"/>
          </a:xfrm>
          <a:prstGeom prst="rect">
            <a:avLst/>
          </a:prstGeom>
        </p:spPr>
      </p:pic>
      <p:sp>
        <p:nvSpPr>
          <p:cNvPr id="1048621" name="Скругленный прямоугольник 2"/>
          <p:cNvSpPr/>
          <p:nvPr/>
        </p:nvSpPr>
        <p:spPr>
          <a:xfrm>
            <a:off x="1378424" y="504967"/>
            <a:ext cx="8734567" cy="88710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Yangi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mavzuni</a:t>
            </a:r>
            <a:r>
              <a:rPr lang="en-US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mustahkamlash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72" name="Picture 5" descr="&amp;Bcy;&amp;iecy;&amp;zcy; &amp;ncy;&amp;acy;&amp;zcy;&amp;vcy;&amp;acy;&amp;ncy;&amp;icy;&amp;yacy; - &amp;Zcy;&amp;acy;&amp;ncy;&amp;icy;&amp;mcy;&amp;acy;&amp;tcy;&amp;iecy;&amp;lcy;&amp;softcy;&amp;ncy;&amp;acy;&amp;yacy; &amp;mcy;&amp;acy;&amp;tcy;&amp;iecy;&amp;mcy;&amp;acy;&amp;tcy;&amp;icy;&amp;kcy;&amp;a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66913" y="3216395"/>
            <a:ext cx="27432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2" name="Скругленный прямоугольник 1"/>
          <p:cNvSpPr/>
          <p:nvPr/>
        </p:nvSpPr>
        <p:spPr>
          <a:xfrm>
            <a:off x="1815152" y="750627"/>
            <a:ext cx="8379726" cy="955343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Uyga</a:t>
            </a:r>
            <a:r>
              <a:rPr lang="en-US" sz="4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vazifa</a:t>
            </a:r>
            <a:endParaRPr lang="ru-RU" sz="4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97173" name="Picture 8" descr="C:\Users\home\Desktop\0_506ec_84ee8cff_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34162" y="4300586"/>
            <a:ext cx="1676400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23" name="Прямоугольник 3"/>
          <p:cNvSpPr/>
          <p:nvPr/>
        </p:nvSpPr>
        <p:spPr>
          <a:xfrm>
            <a:off x="1637731" y="2634018"/>
            <a:ext cx="7601803" cy="3070746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Matnni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o’qib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savollarga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javob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berishga</a:t>
            </a:r>
            <a:r>
              <a:rPr lang="en-US" sz="3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tayyorlaning</a:t>
            </a:r>
            <a:r>
              <a:rPr lang="en-US" sz="36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74" name="Picture 7" descr="C:\Users\home\Desktop\0_506ee_c2087dbf_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32996" y="3070746"/>
            <a:ext cx="2730120" cy="3129176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24" name="Выноска-облако 5"/>
          <p:cNvSpPr/>
          <p:nvPr/>
        </p:nvSpPr>
        <p:spPr>
          <a:xfrm>
            <a:off x="1446663" y="423080"/>
            <a:ext cx="6264323" cy="3684895"/>
          </a:xfrm>
          <a:prstGeom prst="cloudCallout">
            <a:avLst>
              <a:gd name="adj1" fmla="val 57875"/>
              <a:gd name="adj2" fmla="val 6043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err="1" smtClean="0">
                <a:solidFill>
                  <a:srgbClr val="FF0000"/>
                </a:solidFill>
                <a:latin typeface="Showcard Gothic" panose="04020904020102020604" pitchFamily="82" charset="0"/>
              </a:rPr>
              <a:t>E’tiboringiz</a:t>
            </a:r>
            <a:r>
              <a:rPr lang="en-US" sz="4400" dirty="0" smtClean="0">
                <a:solidFill>
                  <a:srgbClr val="FF0000"/>
                </a:solidFill>
                <a:latin typeface="Showcard Gothic" panose="04020904020102020604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Showcard Gothic" panose="04020904020102020604" pitchFamily="82" charset="0"/>
              </a:rPr>
              <a:t>uchun</a:t>
            </a:r>
            <a:r>
              <a:rPr lang="en-US" sz="4400" dirty="0" smtClean="0">
                <a:solidFill>
                  <a:srgbClr val="FF0000"/>
                </a:solidFill>
                <a:latin typeface="Showcard Gothic" panose="04020904020102020604" pitchFamily="82" charset="0"/>
              </a:rPr>
              <a:t> </a:t>
            </a:r>
            <a:r>
              <a:rPr lang="en-US" sz="4400" dirty="0" err="1" smtClean="0">
                <a:solidFill>
                  <a:srgbClr val="FF0000"/>
                </a:solidFill>
                <a:latin typeface="Showcard Gothic" panose="04020904020102020604" pitchFamily="82" charset="0"/>
              </a:rPr>
              <a:t>rahmat</a:t>
            </a:r>
            <a:r>
              <a:rPr lang="en-US" sz="4400" dirty="0" smtClean="0">
                <a:solidFill>
                  <a:srgbClr val="FF0000"/>
                </a:solidFill>
                <a:latin typeface="Showcard Gothic" panose="04020904020102020604" pitchFamily="82" charset="0"/>
              </a:rPr>
              <a:t>!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Picture 3" descr="C:\Users\Helen\Desktop\схемы\шаблоны мои\матем\2011-10-14_0607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36749"/>
            <a:ext cx="11256850" cy="6861175"/>
          </a:xfrm>
          <a:prstGeom prst="rect">
            <a:avLst/>
          </a:prstGeom>
          <a:noFill/>
          <a:ln>
            <a:noFill/>
          </a:ln>
        </p:spPr>
      </p:pic>
      <p:sp>
        <p:nvSpPr>
          <p:cNvPr id="1048606" name="Скругленный прямоугольник 7"/>
          <p:cNvSpPr/>
          <p:nvPr/>
        </p:nvSpPr>
        <p:spPr>
          <a:xfrm>
            <a:off x="532263" y="174024"/>
            <a:ext cx="11423176" cy="149812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540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avzu</a:t>
            </a:r>
            <a:r>
              <a:rPr lang="en-US" sz="54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5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O’lkamizda</a:t>
            </a:r>
            <a:r>
              <a:rPr lang="en-US" sz="5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uchraydigan</a:t>
            </a:r>
            <a:r>
              <a:rPr lang="en-US" sz="5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5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qushlar</a:t>
            </a:r>
            <a:r>
              <a:rPr lang="en-US" sz="5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5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5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003" y="1364775"/>
            <a:ext cx="9157648" cy="4626591"/>
          </a:xfrm>
          <a:prstGeom prst="rect">
            <a:avLst/>
          </a:prstGeom>
        </p:spPr>
      </p:pic>
      <p:sp>
        <p:nvSpPr>
          <p:cNvPr id="1048611" name="Скругленный прямоугольник 2"/>
          <p:cNvSpPr/>
          <p:nvPr/>
        </p:nvSpPr>
        <p:spPr>
          <a:xfrm>
            <a:off x="1433015" y="423081"/>
            <a:ext cx="8434316" cy="6823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 </a:t>
            </a:r>
            <a:r>
              <a:rPr lang="en-US" sz="4000" dirty="0" err="1" smtClean="0"/>
              <a:t>mavzu</a:t>
            </a:r>
            <a:endParaRPr lang="ru-RU" sz="4000" dirty="0"/>
          </a:p>
        </p:txBody>
      </p:sp>
      <p:pic>
        <p:nvPicPr>
          <p:cNvPr id="209715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58651" y="2275"/>
            <a:ext cx="11525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959" y="764275"/>
            <a:ext cx="8407020" cy="42763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8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230" y="682387"/>
            <a:ext cx="9225886" cy="4421875"/>
          </a:xfrm>
          <a:prstGeom prst="rect">
            <a:avLst/>
          </a:prstGeom>
        </p:spPr>
      </p:pic>
      <p:pic>
        <p:nvPicPr>
          <p:cNvPr id="2097159" name="Picture 6" descr="C:\Documents and Settings\User\Рабочий стол\смешарики\n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22972" y="3902384"/>
            <a:ext cx="1933579" cy="216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0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650" y="477672"/>
            <a:ext cx="8857397" cy="53635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1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104" y="566619"/>
            <a:ext cx="8830102" cy="1985513"/>
          </a:xfrm>
          <a:prstGeom prst="rect">
            <a:avLst/>
          </a:prstGeom>
        </p:spPr>
      </p:pic>
      <p:pic>
        <p:nvPicPr>
          <p:cNvPr id="2097162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104" y="2552132"/>
            <a:ext cx="8830102" cy="4014730"/>
          </a:xfrm>
          <a:prstGeom prst="rect">
            <a:avLst/>
          </a:prstGeom>
        </p:spPr>
      </p:pic>
      <p:pic>
        <p:nvPicPr>
          <p:cNvPr id="2097163" name="Рисунок 1" descr="c307d759d82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7206" y="4137987"/>
            <a:ext cx="2428875" cy="24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Скругленный прямоугольник 1"/>
          <p:cNvSpPr/>
          <p:nvPr/>
        </p:nvSpPr>
        <p:spPr>
          <a:xfrm>
            <a:off x="1446663" y="614149"/>
            <a:ext cx="8748215" cy="70968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Lug’at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ishi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97164" name="Picture 3" descr="F:\Мои рисунки\Детские\слоник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3959" y="3951019"/>
            <a:ext cx="3724131" cy="2500330"/>
          </a:xfrm>
          <a:prstGeom prst="rect">
            <a:avLst/>
          </a:prstGeom>
          <a:noFill/>
        </p:spPr>
      </p:pic>
      <p:sp>
        <p:nvSpPr>
          <p:cNvPr id="1048613" name="Скругленный прямоугольник 4"/>
          <p:cNvSpPr/>
          <p:nvPr/>
        </p:nvSpPr>
        <p:spPr>
          <a:xfrm>
            <a:off x="4176215" y="2169994"/>
            <a:ext cx="7356143" cy="297521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G’ovak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ichi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bo’sh</a:t>
            </a:r>
            <a:endParaRPr lang="en-US" sz="4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4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Ko’lmak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en-US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suv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to’planib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qolgan</a:t>
            </a: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 joy.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5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343" y="573206"/>
            <a:ext cx="8939284" cy="54864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Ион (конференц-зал)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 (конференц-зал)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Широкоэкранный</PresentationFormat>
  <Paragraphs>26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4" baseType="lpstr">
      <vt:lpstr>Arial</vt:lpstr>
      <vt:lpstr>Arial Rounded MT Bold</vt:lpstr>
      <vt:lpstr>Calibri</vt:lpstr>
      <vt:lpstr>Century Gothic</vt:lpstr>
      <vt:lpstr>Jokerman</vt:lpstr>
      <vt:lpstr>Showcard Gothic</vt:lpstr>
      <vt:lpstr>Times New Roman</vt:lpstr>
      <vt:lpstr>Wingdings 3</vt:lpstr>
      <vt:lpstr>Ион (конференц-зал)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Hasharotlarning asosiy belgisi nima? 2. Foydali hasharotlardan qaysilarini bilasiz? 3. qaysi zararli hasharotlarni bilasiz?</dc:title>
  <dc:creator>LENOVO</dc:creator>
  <cp:lastModifiedBy>Пользователь</cp:lastModifiedBy>
  <cp:revision>1</cp:revision>
  <dcterms:created xsi:type="dcterms:W3CDTF">2015-11-13T21:04:11Z</dcterms:created>
  <dcterms:modified xsi:type="dcterms:W3CDTF">2018-11-08T09:30:37Z</dcterms:modified>
</cp:coreProperties>
</file>