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2" r:id="rId19"/>
    <p:sldId id="293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07" autoAdjust="0"/>
  </p:normalViewPr>
  <p:slideViewPr>
    <p:cSldViewPr>
      <p:cViewPr varScale="1">
        <p:scale>
          <a:sx n="69" d="100"/>
          <a:sy n="69" d="100"/>
        </p:scale>
        <p:origin x="-3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873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9A83D1A-0DE6-477A-BADE-44D0097D667B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104873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104873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104873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873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D5D3C30-ADED-4FE0-9851-5B6AEF7DDC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5595084-14A2-4F65-97D2-70ED1A9011E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605EC3-54BF-4E74-8AE4-C9A7CA1B2ABC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1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38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39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40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41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рямоугольник 55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оугольник 64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65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66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48620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621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3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0E29F-B0F2-4E77-AAF3-460F5AEC8B8E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14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9DA88-33E0-4432-9179-1F802BB9DE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722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4A3BE-9870-428F-9D0F-3E467A511E38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0257D-3742-4DA7-9B7F-486D6FD1F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0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681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018F1-B017-49F2-98D3-A3C95DD78C48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CA6CA-17B3-4EB4-8512-E49EFB17A6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5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2B463-F75B-4AE5-B565-DA720D602E42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4AA86-354E-45B1-BAAB-AD8D726FBB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13"/>
          <p:cNvSpPr/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олилиния 14"/>
          <p:cNvSpPr/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олилиния 12"/>
          <p:cNvSpPr/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олилиния 15"/>
          <p:cNvSpPr/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16"/>
          <p:cNvSpPr/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олилиния 17"/>
          <p:cNvSpPr/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олилиния 18"/>
          <p:cNvSpPr/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олилиния 19"/>
          <p:cNvSpPr/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олилиния 20"/>
          <p:cNvSpPr/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олилиния 21"/>
          <p:cNvSpPr/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олилиния 22"/>
          <p:cNvSpPr/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олилиния 23"/>
          <p:cNvSpPr/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олилиния 24"/>
          <p:cNvSpPr/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7" name="Полилиния 25"/>
          <p:cNvSpPr/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олилиния 26"/>
          <p:cNvSpPr/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6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Прямоугольник 7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Прямоугольник 8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Прямоугольник 9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Прямоугольник 10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Прямоугольник 11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48710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15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8B12F-9BD9-43CC-960D-70354116903E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2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D2215-D142-4D71-ADDB-46542D0A6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65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4865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AC434-30AD-4BF5-A699-A7607202D3A1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E00A-EC21-4E78-85C7-4E761D474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24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15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рямоугольник 16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17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8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9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Прямоугольник 20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Прямоугольник 21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8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Прямоугольник 29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48659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660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1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2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48663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2DB83-2A6E-42CF-BA1E-21F901C58ECC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1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346A1-4164-4550-B6F4-19B2B3C3B7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6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61F42-3F25-4B8E-B77F-1E8F0FDF6121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30972A-4D7D-43CB-B67C-C0DC694169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DBECB-1973-4FF9-AB45-07292BD8C278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A2361-E091-461D-930B-2B8EF0E9E8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26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727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28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2367C-2118-4B64-8CDA-8D3DD6F274DE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24E1E-D8F9-4291-9D92-E2E2A9C89A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Прямая соединительная линия 8"/>
          <p:cNvCxnSpPr>
            <a:cxnSpLocks/>
          </p:cNvCxnSpPr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Группа 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Прямая соединительная линия 14"/>
            <p:cNvCxnSpPr>
              <a:cxnSpLocks/>
            </p:cNvCxnSpPr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15"/>
            <p:cNvCxnSpPr>
              <a:cxnSpLocks/>
            </p:cNvCxnSpPr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16"/>
            <p:cNvCxnSpPr>
              <a:cxnSpLocks/>
            </p:cNvCxnSpPr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Группа 13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Прямая соединительная линия 10"/>
            <p:cNvCxnSpPr>
              <a:cxnSpLocks/>
            </p:cNvCxnSpPr>
            <p:nvPr/>
          </p:nvCxnSpPr>
          <p:spPr>
            <a:xfrm rot="16200000">
              <a:off x="6663593" y="1300308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1"/>
            <p:cNvCxnSpPr>
              <a:cxnSpLocks/>
            </p:cNvCxnSpPr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2"/>
            <p:cNvCxnSpPr>
              <a:cxnSpLocks/>
            </p:cNvCxnSpPr>
            <p:nvPr/>
          </p:nvCxnSpPr>
          <p:spPr>
            <a:xfrm rot="5400000" flipH="1">
              <a:off x="6744513" y="12993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7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Прямая соединительная линия 18"/>
            <p:cNvCxnSpPr>
              <a:cxnSpLocks/>
            </p:cNvCxnSpPr>
            <p:nvPr/>
          </p:nvCxnSpPr>
          <p:spPr>
            <a:xfrm rot="16200000">
              <a:off x="6663592" y="13003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9"/>
            <p:cNvCxnSpPr>
              <a:cxnSpLocks/>
            </p:cNvCxnSpPr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20"/>
            <p:cNvCxnSpPr>
              <a:cxnSpLocks/>
            </p:cNvCxnSpPr>
            <p:nvPr/>
          </p:nvCxnSpPr>
          <p:spPr>
            <a:xfrm rot="5400000" flipH="1">
              <a:off x="6744512" y="12993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8689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8690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048691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8CC0C-8A73-4834-8699-B125742D3948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4B527-918F-42CF-A7E7-0F03716FA2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Прямоугольник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48577" name="Прямоугольник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48578" name="Прямоугольник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48579" name="Прямоугольник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48580" name="Прямоугольник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48581" name="Прямоугольник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48582" name="Прямоугольник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48583" name="Прямоугольник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48584" name="Прямоугольник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48585" name="Заголовок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492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48587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78B4EE3-4AF5-42EA-99A4-5E31105DA0AE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1048588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48589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4CCF3C65-5FE1-4AD2-88A5-A2583A02D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67" r:id="rId2"/>
    <p:sldLayoutId id="2147483673" r:id="rId3"/>
    <p:sldLayoutId id="2147483674" r:id="rId4"/>
    <p:sldLayoutId id="2147483675" r:id="rId5"/>
    <p:sldLayoutId id="2147483668" r:id="rId6"/>
    <p:sldLayoutId id="2147483676" r:id="rId7"/>
    <p:sldLayoutId id="2147483669" r:id="rId8"/>
    <p:sldLayoutId id="2147483677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</p:titleStyle>
    <p:bodyStyle>
      <a:lvl1pPr marL="411163" indent="-342900" algn="l" rtl="0" fontAlgn="base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Заголовок 1"/>
          <p:cNvSpPr>
            <a:spLocks noGrp="1"/>
          </p:cNvSpPr>
          <p:nvPr>
            <p:ph type="ctrTitle"/>
          </p:nvPr>
        </p:nvSpPr>
        <p:spPr>
          <a:xfrm>
            <a:off x="2214546" y="2071678"/>
            <a:ext cx="6286544" cy="2214578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z-Cyrl-UZ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altLang="ru-RU" dirty="0" smtClean="0"/>
              <a:t>Mavzu:Tabiatshunoslikni </a:t>
            </a:r>
            <a:r>
              <a:rPr lang="ru-RU" altLang="en-US" dirty="0" smtClean="0"/>
              <a:t>õqitish</a:t>
            </a:r>
            <a:r>
              <a:rPr lang="en-US" altLang="ru-RU" dirty="0" smtClean="0"/>
              <a:t> vositalari</a:t>
            </a:r>
            <a:endParaRPr lang="ru-RU" dirty="0"/>
          </a:p>
        </p:txBody>
      </p:sp>
    </p:spTree>
  </p:cSld>
  <p:clrMapOvr>
    <a:masterClrMapping/>
  </p:clrMapOvr>
  <p:transition spd="slow" advClick="0" advTm="5000">
    <p:diamond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0" y="0"/>
            <a:ext cx="1643063" cy="1285875"/>
          </a:xfrm>
          <a:prstGeom prst="actionButtonHom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48611" name="Овальная выноска 4"/>
          <p:cNvSpPr/>
          <p:nvPr/>
        </p:nvSpPr>
        <p:spPr>
          <a:xfrm>
            <a:off x="1571604" y="214290"/>
            <a:ext cx="6143668" cy="2286040"/>
          </a:xfrm>
          <a:prstGeom prst="wedgeEllipseCallout">
            <a:avLst>
              <a:gd name="adj1" fmla="val -21234"/>
              <a:gd name="adj2" fmla="val 6685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800" dirty="0"/>
              <a:t>Kuztishlar kundaligi bilan </a:t>
            </a:r>
            <a:r>
              <a:rPr lang="ru-RU" altLang="en-US" sz="2800" dirty="0"/>
              <a:t>ŏquvchilar</a:t>
            </a:r>
            <a:r>
              <a:rPr lang="en-US" altLang="ru-RU" sz="2800" dirty="0"/>
              <a:t> faqat sinfdagina emas balki uyda xam ishlaydilar.</a:t>
            </a:r>
            <a:endParaRPr lang="ru-RU" dirty="0"/>
          </a:p>
        </p:txBody>
      </p:sp>
      <p:graphicFrame>
        <p:nvGraphicFramePr>
          <p:cNvPr id="4194304" name="Object 2"/>
          <p:cNvGraphicFramePr>
            <a:graphicFrameLocks noChangeAspect="1"/>
          </p:cNvGraphicFramePr>
          <p:nvPr/>
        </p:nvGraphicFramePr>
        <p:xfrm>
          <a:off x="0" y="2794000"/>
          <a:ext cx="4127500" cy="4064000"/>
        </p:xfrm>
        <a:graphic>
          <a:graphicData uri="http://schemas.openxmlformats.org/presentationml/2006/ole">
            <p:oleObj spid="_x0000_s3074" name="CorelDRAW CMX" r:id="rId4" imgW="6982200" imgH="6874920" progId="">
              <p:embed/>
            </p:oleObj>
          </a:graphicData>
        </a:graphic>
      </p:graphicFrame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94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94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94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Выноска-облако 4"/>
          <p:cNvSpPr/>
          <p:nvPr/>
        </p:nvSpPr>
        <p:spPr>
          <a:xfrm>
            <a:off x="1876425" y="142875"/>
            <a:ext cx="5224463" cy="5853113"/>
          </a:xfrm>
          <a:prstGeom prst="cloudCallout">
            <a:avLst/>
          </a:prstGeom>
          <a:solidFill>
            <a:srgbClr val="65FF65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800" dirty="0"/>
              <a:t>Xarita va globus.</a:t>
            </a:r>
            <a:r>
              <a:rPr lang="ru-RU" altLang="en-US" sz="2800" dirty="0"/>
              <a:t>Õquvchilar</a:t>
            </a:r>
            <a:r>
              <a:rPr lang="en-US" altLang="ru-RU" sz="2800" dirty="0"/>
              <a:t> xarita va globus bilan 4-sinfdan boshlab dastlabki tasavvurlarni oladilar.Shuning un sinfda Respublikamiz tabbiy xaritasi bõlishi kerak</a:t>
            </a:r>
            <a:endParaRPr lang="ru-RU" sz="2000" dirty="0"/>
          </a:p>
        </p:txBody>
      </p:sp>
      <p:sp>
        <p:nvSpPr>
          <p:cNvPr id="1048604" name="Содержимое 2"/>
          <p:cNvSpPr txBox="1">
            <a:spLocks noChangeArrowheads="1"/>
          </p:cNvSpPr>
          <p:nvPr/>
        </p:nvSpPr>
        <p:spPr bwMode="auto">
          <a:xfrm>
            <a:off x="2000250" y="3071813"/>
            <a:ext cx="20002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400" b="1">
              <a:latin typeface="Corbel" pitchFamily="34" charset="0"/>
            </a:endParaRPr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048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3" grpId="0" animBg="1" autoUpdateAnimBg="0"/>
      <p:bldP spid="1048604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Содержимое 2"/>
          <p:cNvSpPr>
            <a:spLocks noGrp="1"/>
          </p:cNvSpPr>
          <p:nvPr>
            <p:ph idx="1"/>
          </p:nvPr>
        </p:nvSpPr>
        <p:spPr>
          <a:xfrm>
            <a:off x="914400" y="714375"/>
            <a:ext cx="7772400" cy="564197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048600" name="Блок-схема: перфолента 3"/>
          <p:cNvSpPr/>
          <p:nvPr/>
        </p:nvSpPr>
        <p:spPr>
          <a:xfrm>
            <a:off x="1357313" y="857250"/>
            <a:ext cx="6858000" cy="4929188"/>
          </a:xfrm>
          <a:prstGeom prst="flowChartPunchedTape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600" dirty="0"/>
              <a:t>Õquvchilarning</a:t>
            </a:r>
            <a:r>
              <a:rPr lang="en-US" altLang="ru-RU" sz="3600" dirty="0"/>
              <a:t> sinfda va uyda individual foydalanishi uchun "Bizning vatanimiz" atlasi shuningdek kontur xaritalar bõlishi zarur.</a:t>
            </a:r>
            <a:endParaRPr lang="ru-RU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Заголовок 1048594"/>
          <p:cNvSpPr>
            <a:spLocks noGrp="1"/>
          </p:cNvSpPr>
          <p:nvPr>
            <p:ph type="title"/>
          </p:nvPr>
        </p:nvSpPr>
        <p:spPr>
          <a:solidFill>
            <a:srgbClr val="800000"/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ru-RU">
                <a:solidFill>
                  <a:schemeClr val="tx2">
                    <a:satMod val="200000"/>
                  </a:schemeClr>
                </a:solidFill>
              </a:rPr>
              <a:t>Proeksion apparatlar</a:t>
            </a:r>
            <a:endParaRPr lang="ru-RU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2770" name="Содержимое 1048595"/>
          <p:cNvSpPr>
            <a:spLocks noGrp="1"/>
          </p:cNvSpPr>
          <p:nvPr>
            <p:ph idx="1"/>
          </p:nvPr>
        </p:nvSpPr>
        <p:spPr>
          <a:solidFill>
            <a:srgbClr val="330066"/>
          </a:solidFill>
        </p:spPr>
        <p:txBody>
          <a:bodyPr/>
          <a:lstStyle/>
          <a:p>
            <a:r>
              <a:rPr lang="en-US" altLang="ru-RU" sz="2800" smtClean="0"/>
              <a:t>Proeksion apparatlarga shishadagi diapozitivlarni namoyish qiladigan proeksion chiroq tiniq pardadagi diapozitivlarni namoyish qiladigan kadoskop va filmoskoplar kiradi.Sanoatimizda tayyorlangan maktab proeksion apparatlari maxsus qõllanma bilan ta'minlangan.Darsda diapozitivlarni namoyish qilishdan oldin </a:t>
            </a:r>
            <a:r>
              <a:rPr lang="ru-RU" altLang="en-US" sz="2800" smtClean="0"/>
              <a:t>õqituvchi</a:t>
            </a:r>
            <a:r>
              <a:rPr lang="en-US" altLang="ru-RU" sz="2800" smtClean="0"/>
              <a:t> maxsus qõllanma bilan tanishishi kerak.</a:t>
            </a:r>
            <a:endParaRPr lang="ru-RU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hape"/>
          <p:cNvSpPr>
            <a:spLocks noChangeArrowheads="1"/>
          </p:cNvSpPr>
          <p:nvPr/>
        </p:nvSpPr>
        <p:spPr bwMode="auto">
          <a:xfrm>
            <a:off x="2049463" y="1066800"/>
            <a:ext cx="5045075" cy="4959350"/>
          </a:xfrm>
          <a:prstGeom prst="ellipse">
            <a:avLst/>
          </a:prstGeom>
          <a:solidFill>
            <a:srgbClr val="0000FF"/>
          </a:solidFill>
          <a:ln w="25400">
            <a:solidFill>
              <a:srgbClr val="666666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altLang="ru-RU" sz="3200">
                <a:latin typeface="Corbel" pitchFamily="34" charset="0"/>
              </a:rPr>
              <a:t>Tabiatshunoslik darslarida kodoskop ham qõllanadi,unda fabrika usulida bajarilgan rasmlar kesmalar va boshqalar qõllanadi</a:t>
            </a:r>
            <a:endParaRPr lang="ru-RU">
              <a:latin typeface="Corbe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hape"/>
          <p:cNvSpPr>
            <a:spLocks noChangeArrowheads="1"/>
          </p:cNvSpPr>
          <p:nvPr/>
        </p:nvSpPr>
        <p:spPr bwMode="auto">
          <a:xfrm>
            <a:off x="1504950" y="-41275"/>
            <a:ext cx="6194425" cy="6738938"/>
          </a:xfrm>
          <a:prstGeom prst="star32">
            <a:avLst>
              <a:gd name="adj" fmla="val 37500"/>
            </a:avLst>
          </a:prstGeom>
          <a:solidFill>
            <a:srgbClr val="800000"/>
          </a:solidFill>
          <a:ln w="25400">
            <a:solidFill>
              <a:srgbClr val="666666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ru-RU" sz="2800">
                <a:latin typeface="Corbel" pitchFamily="34" charset="0"/>
              </a:rPr>
              <a:t>Transporant shu bilan qulayki,u xar xil jarayonlarni dinamikada(hatakatda)kõrsatish imkonini beradi.Bunday samaraga transporant kadrlarini izchillik bilan qõyib borish otqali erishiladi.</a:t>
            </a:r>
            <a:endParaRPr lang="ru-RU">
              <a:latin typeface="Corbe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1" name="Shape"/>
          <p:cNvSpPr/>
          <p:nvPr/>
        </p:nvSpPr>
        <p:spPr>
          <a:xfrm rot="21589990">
            <a:off x="1190625" y="730250"/>
            <a:ext cx="6934200" cy="6167438"/>
          </a:xfrm>
          <a:prstGeom prst="star5">
            <a:avLst/>
          </a:prstGeom>
          <a:solidFill>
            <a:srgbClr val="9933FF"/>
          </a:solidFill>
          <a:ln w="25400">
            <a:solidFill>
              <a:srgbClr val="3893E0"/>
            </a:solidFill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800">
                <a:latin typeface="+mn-lt"/>
              </a:rPr>
              <a:t>Ekran qurollaridan ayrim xollarda 10 ta kadrdan ham foydalanish mumkin</a:t>
            </a:r>
            <a:endParaRPr lang="ru-RU">
              <a:latin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hape"/>
          <p:cNvSpPr>
            <a:spLocks noChangeArrowheads="1"/>
          </p:cNvSpPr>
          <p:nvPr/>
        </p:nvSpPr>
        <p:spPr bwMode="auto">
          <a:xfrm>
            <a:off x="1350963" y="755650"/>
            <a:ext cx="6596062" cy="5480050"/>
          </a:xfrm>
          <a:prstGeom prst="flowChartMultidocument">
            <a:avLst/>
          </a:prstGeom>
          <a:solidFill>
            <a:srgbClr val="FF6600"/>
          </a:solidFill>
          <a:ln w="25400">
            <a:solidFill>
              <a:srgbClr val="1C7D4E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ru-RU" sz="2800">
                <a:latin typeface="Corbel" pitchFamily="34" charset="0"/>
              </a:rPr>
              <a:t>Ekran qurollari(slaydlar diafilmlar) mustaqil rõlni yoki asosiy tõldiruvchisi sifatida yordamchi rõlni bajarishi mumkin.Ekran qurollari devoriy suratlar kabi zaruratga qarab namoyish etiladi.Bir darsning </a:t>
            </a:r>
            <a:r>
              <a:rPr lang="ru-RU" altLang="en-US" sz="2800">
                <a:latin typeface="Corbel" pitchFamily="34" charset="0"/>
              </a:rPr>
              <a:t>õzida</a:t>
            </a:r>
            <a:r>
              <a:rPr lang="en-US" altLang="ru-RU" sz="2800">
                <a:latin typeface="Corbel" pitchFamily="34" charset="0"/>
              </a:rPr>
              <a:t> 5-6 kadrdan foydalanish tavsiya etiladi.</a:t>
            </a:r>
            <a:endParaRPr lang="ru-RU">
              <a:latin typeface="Corbe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Заголовок 1048648"/>
          <p:cNvSpPr>
            <a:spLocks noGrp="1"/>
          </p:cNvSpPr>
          <p:nvPr>
            <p:ph type="title"/>
          </p:nvPr>
        </p:nvSpPr>
        <p:spPr>
          <a:solidFill>
            <a:srgbClr val="330066"/>
          </a:solidFill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altLang="ru-RU">
                <a:solidFill>
                  <a:schemeClr val="tx2">
                    <a:satMod val="200000"/>
                  </a:schemeClr>
                </a:solidFill>
              </a:rPr>
              <a:t>Jonli tabiat burchagi</a:t>
            </a:r>
            <a:endParaRPr lang="ru-RU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7890" name="Содержимое 1048649"/>
          <p:cNvSpPr>
            <a:spLocks noGrp="1"/>
          </p:cNvSpPr>
          <p:nvPr>
            <p:ph idx="1"/>
          </p:nvPr>
        </p:nvSpPr>
        <p:spPr>
          <a:solidFill>
            <a:srgbClr val="008000"/>
          </a:solidFill>
        </p:spPr>
        <p:txBody>
          <a:bodyPr/>
          <a:lstStyle/>
          <a:p>
            <a:r>
              <a:rPr lang="en-US" altLang="ru-RU" smtClean="0"/>
              <a:t>Tabiatda davomli( uzoq davom etadigan) kuzatish va tajribalar uchunjonli tabiat burchagi tashkil etilishi kerak.U yerda hayvon  va </a:t>
            </a:r>
            <a:r>
              <a:rPr lang="ru-RU" altLang="en-US" smtClean="0"/>
              <a:t>õsimliklarni</a:t>
            </a:r>
            <a:r>
              <a:rPr lang="en-US" altLang="ru-RU" smtClean="0"/>
              <a:t> saqlash va zaruratga qarab ulardan tabiatshunoslik darslarida foydalanish mumkin.Burchak,shuningdek </a:t>
            </a:r>
            <a:r>
              <a:rPr lang="ru-RU" altLang="en-US" smtClean="0"/>
              <a:t>õquvchilarning</a:t>
            </a:r>
            <a:r>
              <a:rPr lang="en-US" altLang="ru-RU" smtClean="0"/>
              <a:t> darsdan va sinfdan tashqari ishlari uchun baza bõladi.Bu yerda ular yilning istalgan paytida ish olib borishlari mumkin.</a:t>
            </a:r>
            <a:endParaRPr lang="ru-RU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E’tiboringiz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uchun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tx2">
                    <a:satMod val="200000"/>
                  </a:schemeClr>
                </a:solidFill>
              </a:rPr>
              <a:t>rahmat</a:t>
            </a:r>
            <a:endParaRPr lang="ru-RU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23963" y="1571625"/>
            <a:ext cx="7153275" cy="421322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72056" cy="79690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/>
              <a:t>Yangi</a:t>
            </a:r>
            <a:r>
              <a:rPr lang="en-US" dirty="0" smtClean="0"/>
              <a:t> </a:t>
            </a:r>
            <a:r>
              <a:rPr lang="en-US" dirty="0" err="1" smtClean="0"/>
              <a:t>mavzu</a:t>
            </a:r>
            <a:r>
              <a:rPr lang="en-US" dirty="0" smtClean="0"/>
              <a:t> </a:t>
            </a:r>
            <a:r>
              <a:rPr lang="en-US" dirty="0" err="1" smtClean="0"/>
              <a:t>bayoni</a:t>
            </a:r>
            <a:r>
              <a:rPr lang="en-US" dirty="0" smtClean="0"/>
              <a:t>:</a:t>
            </a:r>
            <a:endParaRPr lang="ru-RU" dirty="0"/>
          </a:p>
        </p:txBody>
      </p:sp>
      <p:graphicFrame>
        <p:nvGraphicFramePr>
          <p:cNvPr id="4194305" name="Object 2"/>
          <p:cNvGraphicFramePr>
            <a:graphicFrameLocks noChangeAspect="1"/>
          </p:cNvGraphicFramePr>
          <p:nvPr/>
        </p:nvGraphicFramePr>
        <p:xfrm>
          <a:off x="5715000" y="1277938"/>
          <a:ext cx="3429000" cy="4286250"/>
        </p:xfrm>
        <a:graphic>
          <a:graphicData uri="http://schemas.openxmlformats.org/presentationml/2006/ole">
            <p:oleObj spid="_x0000_s2050" name="CorelDRAW CMX" r:id="rId4" imgW="6022080" imgH="7529760" progId="">
              <p:embed/>
            </p:oleObj>
          </a:graphicData>
        </a:graphic>
      </p:graphicFrame>
      <p:sp>
        <p:nvSpPr>
          <p:cNvPr id="1048630" name="Скругленная прямоугольная выноска 5"/>
          <p:cNvSpPr/>
          <p:nvPr/>
        </p:nvSpPr>
        <p:spPr>
          <a:xfrm>
            <a:off x="142875" y="1357313"/>
            <a:ext cx="6143625" cy="3786187"/>
          </a:xfrm>
          <a:prstGeom prst="wedgeRoundRectCallout">
            <a:avLst>
              <a:gd name="adj1" fmla="val 57660"/>
              <a:gd name="adj2" fmla="val -21443"/>
              <a:gd name="adj3" fmla="val 16667"/>
            </a:avLst>
          </a:prstGeom>
          <a:solidFill>
            <a:srgbClr val="3399FF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800" dirty="0"/>
              <a:t>Õquvchilar</a:t>
            </a:r>
            <a:r>
              <a:rPr lang="en-US" altLang="ru-RU" sz="2800" dirty="0"/>
              <a:t> birinchi sinfdan boshlab tabiatni va tabiat bilan boĝliq holda mehnat faoliyatini ekskursiyalar va predmetli darslar va </a:t>
            </a:r>
            <a:r>
              <a:rPr lang="ru-RU" altLang="en-US" sz="2800" dirty="0"/>
              <a:t>õqish</a:t>
            </a:r>
            <a:r>
              <a:rPr lang="en-US" altLang="ru-RU" sz="2800" dirty="0"/>
              <a:t> kitobidan tabiatshunoslik mazmunidagi maqolalar bilan </a:t>
            </a:r>
            <a:r>
              <a:rPr lang="ru-RU" altLang="en-US" sz="2800" dirty="0"/>
              <a:t>õrganadilar</a:t>
            </a:r>
            <a:r>
              <a:rPr lang="en-US" altLang="ru-RU" sz="2800" dirty="0"/>
              <a:t>.</a:t>
            </a:r>
            <a:endParaRPr lang="ru-RU" sz="2800" dirty="0"/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/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8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194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04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6" name="Picture 2" descr="C:\Шахло\animations\matematika\images (7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3" y="2500313"/>
            <a:ext cx="3357562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631" name="Скругленная прямоугольная выноска 4"/>
          <p:cNvSpPr/>
          <p:nvPr/>
        </p:nvSpPr>
        <p:spPr>
          <a:xfrm>
            <a:off x="4429124" y="642918"/>
            <a:ext cx="4214842" cy="5429288"/>
          </a:xfrm>
          <a:prstGeom prst="wedgeRoundRectCallout">
            <a:avLst>
              <a:gd name="adj1" fmla="val -62674"/>
              <a:gd name="adj2" fmla="val -7376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800" dirty="0"/>
              <a:t>Kõrgazmali qurollarga tabiiy yoki haqiqiy ob'ektlar va ularning mulyaji,surati,rasmi,sxemasi kiradi.</a:t>
            </a:r>
            <a:r>
              <a:rPr lang="ru-RU" altLang="en-US" sz="2800" dirty="0"/>
              <a:t>Õqitishda</a:t>
            </a:r>
            <a:r>
              <a:rPr lang="en-US" altLang="ru-RU" sz="2800" dirty="0"/>
              <a:t> diafilm va kinofilmlar va </a:t>
            </a:r>
            <a:r>
              <a:rPr lang="ru-RU" altLang="en-US" sz="2800" dirty="0"/>
              <a:t>õqitishning</a:t>
            </a:r>
            <a:r>
              <a:rPr lang="en-US" altLang="ru-RU" sz="2800" dirty="0"/>
              <a:t> boshqa texnika vositalari  tobor keng qõllanilmoqda.</a:t>
            </a:r>
            <a:endParaRPr lang="ru-RU" sz="2400" dirty="0"/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9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Содержимое 2"/>
          <p:cNvSpPr>
            <a:spLocks noGrp="1"/>
          </p:cNvSpPr>
          <p:nvPr>
            <p:ph idx="1"/>
          </p:nvPr>
        </p:nvSpPr>
        <p:spPr>
          <a:xfrm>
            <a:off x="5214938" y="1357313"/>
            <a:ext cx="3614737" cy="4714875"/>
          </a:xfrm>
          <a:solidFill>
            <a:srgbClr val="FF99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411480" fontAlgn="auto">
              <a:spcAft>
                <a:spcPts val="0"/>
              </a:spcAft>
              <a:buFont typeface="Wingdings"/>
              <a:buChar char=""/>
              <a:defRPr/>
            </a:pPr>
            <a:r>
              <a:rPr lang="en-US" altLang="ru-RU" sz="2800" dirty="0" err="1" smtClean="0"/>
              <a:t>Tabiiy qurollar-õrganilayotgan material tõĝrisida ancha haqiqiy tasavvurlar beradi va bolalarda bevosita qabul qilish asosida tabiatshunoslik tushunchalari hosil bõladi.</a:t>
            </a:r>
            <a:endParaRPr lang="ru-RU" sz="2000" dirty="0" smtClean="0"/>
          </a:p>
        </p:txBody>
      </p:sp>
      <p:sp>
        <p:nvSpPr>
          <p:cNvPr id="1048633" name="Выноска-облако 4"/>
          <p:cNvSpPr/>
          <p:nvPr/>
        </p:nvSpPr>
        <p:spPr>
          <a:xfrm>
            <a:off x="142875" y="142875"/>
            <a:ext cx="3429000" cy="2286000"/>
          </a:xfrm>
          <a:prstGeom prst="cloudCallout">
            <a:avLst/>
          </a:prstGeom>
          <a:solidFill>
            <a:srgbClr val="D66565"/>
          </a:solidFill>
          <a:ln w="635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400" dirty="0"/>
              <a:t>Tabiiy qurollar bu-tabiat jismlaridir.</a:t>
            </a:r>
            <a:endParaRPr lang="ru-RU" sz="2000" dirty="0"/>
          </a:p>
        </p:txBody>
      </p:sp>
      <p:graphicFrame>
        <p:nvGraphicFramePr>
          <p:cNvPr id="4194306" name="Object 2"/>
          <p:cNvGraphicFramePr>
            <a:graphicFrameLocks noChangeAspect="1"/>
          </p:cNvGraphicFramePr>
          <p:nvPr/>
        </p:nvGraphicFramePr>
        <p:xfrm>
          <a:off x="0" y="2357438"/>
          <a:ext cx="4500563" cy="4492625"/>
        </p:xfrm>
        <a:graphic>
          <a:graphicData uri="http://schemas.openxmlformats.org/presentationml/2006/ole">
            <p:oleObj spid="_x0000_s1026" name="CorelDRAW CMX" r:id="rId5" imgW="6631560" imgH="8286120" progId="">
              <p:embed/>
            </p:oleObj>
          </a:graphicData>
        </a:graphic>
      </p:graphicFrame>
      <p:sp>
        <p:nvSpPr>
          <p:cNvPr id="1048634" name="Содержимое 2"/>
          <p:cNvSpPr txBox="1">
            <a:spLocks noChangeArrowheads="1"/>
          </p:cNvSpPr>
          <p:nvPr/>
        </p:nvSpPr>
        <p:spPr bwMode="auto">
          <a:xfrm>
            <a:off x="2000250" y="3071813"/>
            <a:ext cx="20002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ru-RU" sz="2400" b="1">
              <a:latin typeface="Corbel" pitchFamily="34" charset="0"/>
            </a:endParaRPr>
          </a:p>
        </p:txBody>
      </p:sp>
      <p:sp>
        <p:nvSpPr>
          <p:cNvPr id="1048635" name="Арка 6"/>
          <p:cNvSpPr/>
          <p:nvPr/>
        </p:nvSpPr>
        <p:spPr>
          <a:xfrm>
            <a:off x="2071688" y="3000375"/>
            <a:ext cx="428625" cy="214313"/>
          </a:xfrm>
          <a:prstGeom prst="blockArc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48636" name="Арка 8"/>
          <p:cNvSpPr/>
          <p:nvPr/>
        </p:nvSpPr>
        <p:spPr>
          <a:xfrm>
            <a:off x="2643188" y="3000375"/>
            <a:ext cx="428625" cy="214313"/>
          </a:xfrm>
          <a:prstGeom prst="blockArc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863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863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86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48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48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>
                                            <p:txEl>
                                              <p:charRg st="170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8632">
                                            <p:txEl>
                                              <p:charRg st="170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48632">
                                            <p:txEl>
                                              <p:charRg st="170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8632">
                                            <p:txEl>
                                              <p:charRg st="170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4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94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94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48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48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9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48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048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2" grpId="0" build="p" animBg="1"/>
      <p:bldP spid="1048633" grpId="0" animBg="1"/>
      <p:bldP spid="10486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Содержимое 2"/>
          <p:cNvSpPr>
            <a:spLocks noGrp="1"/>
          </p:cNvSpPr>
          <p:nvPr>
            <p:ph idx="1"/>
          </p:nvPr>
        </p:nvSpPr>
        <p:spPr>
          <a:xfrm>
            <a:off x="1000100" y="490965"/>
            <a:ext cx="4071966" cy="4723986"/>
          </a:xfrm>
          <a:solidFill>
            <a:srgbClr val="CC99FF"/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6429" lnSpcReduction="20000"/>
          </a:bodyPr>
          <a:lstStyle/>
          <a:p>
            <a:pPr marL="411480" fontAlgn="auto" hangingPunct="0">
              <a:spcAft>
                <a:spcPts val="0"/>
              </a:spcAft>
              <a:buFont typeface="Wingdings"/>
              <a:buChar char=""/>
              <a:defRPr/>
            </a:pPr>
            <a:r>
              <a:rPr lang="uz-Cyrl-UZ" sz="2800" i="1" dirty="0" smtClean="0"/>
              <a:t>      </a:t>
            </a:r>
            <a:r>
              <a:rPr lang="en-US" altLang="uz-Cyrl-UZ" sz="3200" i="1" dirty="0" smtClean="0"/>
              <a:t>Sinfda yoki tabiatshunoslik kabinetida jonli tabiatni </a:t>
            </a:r>
            <a:r>
              <a:rPr lang="uz-Cyrl-UZ" altLang="en-US" sz="3200" i="1" dirty="0" smtClean="0"/>
              <a:t>õrganish</a:t>
            </a:r>
            <a:r>
              <a:rPr lang="en-US" altLang="uz-Cyrl-UZ" sz="3200" i="1" dirty="0" smtClean="0"/>
              <a:t> uchun har xil xona </a:t>
            </a:r>
            <a:r>
              <a:rPr lang="uz-Cyrl-UZ" altLang="en-US" sz="3200" i="1" dirty="0" smtClean="0"/>
              <a:t>õsimliklari</a:t>
            </a:r>
            <a:r>
              <a:rPr lang="en-US" altLang="uz-Cyrl-UZ" sz="3200" i="1" dirty="0" smtClean="0"/>
              <a:t>,shuningdek </a:t>
            </a:r>
            <a:r>
              <a:rPr lang="uz-Cyrl-UZ" altLang="en-US" sz="3200" i="1" dirty="0" smtClean="0"/>
              <a:t>õz</a:t>
            </a:r>
            <a:r>
              <a:rPr lang="en-US" altLang="uz-Cyrl-UZ" sz="3200" i="1" dirty="0" smtClean="0"/>
              <a:t> joylarining daraxtlari uchun xos bõlgan barglar,gullar,meva va uruĝlar bõlishi zarur.</a:t>
            </a:r>
            <a:endParaRPr lang="ru-RU" sz="2800" dirty="0" smtClean="0"/>
          </a:p>
        </p:txBody>
      </p:sp>
      <p:pic>
        <p:nvPicPr>
          <p:cNvPr id="2097159" name="Picture 2" descr="C:\Шахло\animations\red_parrot_reading_book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75" y="3429000"/>
            <a:ext cx="1571625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641" name="Выноска-облако 4"/>
          <p:cNvSpPr/>
          <p:nvPr/>
        </p:nvSpPr>
        <p:spPr>
          <a:xfrm>
            <a:off x="5357818" y="214290"/>
            <a:ext cx="3357586" cy="3178806"/>
          </a:xfrm>
          <a:prstGeom prst="cloudCallout">
            <a:avLst>
              <a:gd name="adj1" fmla="val -16618"/>
              <a:gd name="adj2" fmla="val 83352"/>
            </a:avLst>
          </a:prstGeom>
          <a:solidFill>
            <a:srgbClr val="9933FF"/>
          </a:solidFill>
          <a:ln>
            <a:solidFill>
              <a:srgbClr val="000000"/>
            </a:solidFill>
            <a:prstDash val="soli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800" dirty="0"/>
              <a:t>Tabiatshunoslik darslarida jonli tabiat burchagi dan foydalanish zarur.</a:t>
            </a:r>
            <a:endParaRPr lang="ru-RU" sz="2400" dirty="0"/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4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4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864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864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48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8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8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48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486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486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486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486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86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86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86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86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97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97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486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0" grpId="0" build="p" animBg="1"/>
      <p:bldP spid="104864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2" name="Прямоугольная выноска 4"/>
          <p:cNvSpPr/>
          <p:nvPr/>
        </p:nvSpPr>
        <p:spPr>
          <a:xfrm>
            <a:off x="1857375" y="285750"/>
            <a:ext cx="2786063" cy="3286125"/>
          </a:xfrm>
          <a:prstGeom prst="wedgeRectCallout">
            <a:avLst>
              <a:gd name="adj1" fmla="val -72896"/>
              <a:gd name="adj2" fmla="val 41271"/>
            </a:avLst>
          </a:prstGeom>
          <a:solidFill>
            <a:srgbClr val="008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800" dirty="0"/>
              <a:t>Jonsiz tabiatni </a:t>
            </a:r>
            <a:r>
              <a:rPr lang="ru-RU" altLang="en-US" sz="2800" dirty="0"/>
              <a:t>õrganishda</a:t>
            </a:r>
            <a:r>
              <a:rPr lang="en-US" altLang="ru-RU" sz="2800" dirty="0"/>
              <a:t> ham tabiiy tarqatma materiali,masalan, granit,kvarts,loy,qum bõlishi kerak.</a:t>
            </a:r>
            <a:endParaRPr lang="ru-RU" sz="2400" dirty="0"/>
          </a:p>
        </p:txBody>
      </p:sp>
      <p:pic>
        <p:nvPicPr>
          <p:cNvPr id="2097160" name="Picture 2" descr="C:\DAVR YOSHLARI\Clipart\POWERPNT\LADY2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3125"/>
            <a:ext cx="17145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97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Picture 2" descr="C:\Шахло\animations\2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142875"/>
            <a:ext cx="2357437" cy="275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1048643" name="Содержимое 5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643313"/>
          </a:xfrm>
          <a:solidFill>
            <a:srgbClr val="000000"/>
          </a:solidFill>
        </p:spPr>
        <p:txBody>
          <a:bodyPr>
            <a:normAutofit fontScale="96667" lnSpcReduction="20000"/>
          </a:bodyPr>
          <a:lstStyle/>
          <a:p>
            <a:pPr marL="411480" fontAlgn="auto" hangingPunct="0">
              <a:spcAft>
                <a:spcPts val="0"/>
              </a:spcAft>
              <a:buFont typeface="Wingdings"/>
              <a:buChar char=""/>
              <a:defRPr/>
            </a:pPr>
            <a:r>
              <a:rPr lang="en-US" altLang="ru-RU" sz="3200" dirty="0" smtClean="0"/>
              <a:t>Bolalarda bevosita qabul qilish mumkin bõlmagan tabiatcjismlari va hodisalari tõĝrisida aniq va tõĝri tasavvurlar hosil qilish uchun kõrsatiluvchi qurollardan foydalaniladi.Tabiatshunoslik kursini </a:t>
            </a:r>
            <a:r>
              <a:rPr lang="ru-RU" altLang="en-US" sz="3200" dirty="0" smtClean="0"/>
              <a:t>õrganish</a:t>
            </a:r>
            <a:r>
              <a:rPr lang="en-US" altLang="ru-RU" sz="3200" dirty="0" smtClean="0"/>
              <a:t> uchun zarur bõlgan kõpchilik kõrsatuv jihozlari maxsus dõkonlarda sotiladi.     </a:t>
            </a:r>
            <a:endParaRPr lang="ru-RU" dirty="0" smtClean="0"/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97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428625" y="3214688"/>
            <a:ext cx="7258050" cy="3257550"/>
          </a:xfrm>
          <a:solidFill>
            <a:srgbClr val="FF9900"/>
          </a:solidFill>
          <a:ln>
            <a:solidFill>
              <a:srgbClr val="800000"/>
            </a:solidFill>
          </a:ln>
        </p:spPr>
        <p:txBody>
          <a:bodyPr/>
          <a:lstStyle/>
          <a:p>
            <a:pPr hangingPunct="0">
              <a:buFont typeface="Wingdings" pitchFamily="2" charset="2"/>
              <a:buNone/>
            </a:pPr>
            <a:r>
              <a:rPr lang="en-US" altLang="ru-RU" sz="2800" smtClean="0">
                <a:solidFill>
                  <a:schemeClr val="bg1"/>
                </a:solidFill>
              </a:rPr>
              <a:t>3-4-sinflarda tabiatshunoslikni </a:t>
            </a:r>
            <a:r>
              <a:rPr lang="ru-RU" altLang="en-US" sz="2800" smtClean="0">
                <a:solidFill>
                  <a:schemeClr val="bg1"/>
                </a:solidFill>
              </a:rPr>
              <a:t>õrganish</a:t>
            </a:r>
            <a:r>
              <a:rPr lang="en-US" altLang="ru-RU" sz="2800" smtClean="0">
                <a:solidFill>
                  <a:schemeClr val="bg1"/>
                </a:solidFill>
              </a:rPr>
              <a:t> uchun "Jonajon </a:t>
            </a:r>
            <a:r>
              <a:rPr lang="ru-RU" altLang="en-US" sz="2800" smtClean="0">
                <a:solidFill>
                  <a:schemeClr val="bg1"/>
                </a:solidFill>
              </a:rPr>
              <a:t>ŏlka</a:t>
            </a:r>
            <a:r>
              <a:rPr lang="en-US" altLang="ru-RU" sz="2800" smtClean="0">
                <a:solidFill>
                  <a:schemeClr val="bg1"/>
                </a:solidFill>
              </a:rPr>
              <a:t> tabiati" turkumidagi jadvallar chiqarilgan.Tabiatshunoslik bõyicha devoriy </a:t>
            </a:r>
            <a:r>
              <a:rPr lang="ru-RU" altLang="en-US" sz="2800" smtClean="0">
                <a:solidFill>
                  <a:schemeClr val="bg1"/>
                </a:solidFill>
              </a:rPr>
              <a:t>õlkashunoslik</a:t>
            </a:r>
            <a:r>
              <a:rPr lang="en-US" altLang="ru-RU" sz="2800" smtClean="0">
                <a:solidFill>
                  <a:schemeClr val="bg1"/>
                </a:solidFill>
              </a:rPr>
              <a:t> suratlaridan,shuningdek zoologiya faniga oid jadvallardan foydalanish mumkin. </a:t>
            </a:r>
            <a:endParaRPr lang="ru-RU" sz="2800" smtClean="0">
              <a:solidFill>
                <a:schemeClr val="bg1"/>
              </a:solidFill>
            </a:endParaRPr>
          </a:p>
        </p:txBody>
      </p:sp>
      <p:pic>
        <p:nvPicPr>
          <p:cNvPr id="2097162" name="Picture 4" descr="C:\Шахло\animations\matematika\images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500063"/>
            <a:ext cx="263366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7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7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97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3" name="Picture 2" descr="C:\Шахло\animations\21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42875"/>
            <a:ext cx="2357437" cy="27543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1048645" name="Скругленная прямоугольная выноска 4"/>
          <p:cNvSpPr/>
          <p:nvPr/>
        </p:nvSpPr>
        <p:spPr>
          <a:xfrm>
            <a:off x="3286125" y="1357313"/>
            <a:ext cx="3143250" cy="1285875"/>
          </a:xfrm>
          <a:prstGeom prst="wedgeRoundRectCallout">
            <a:avLst>
              <a:gd name="adj1" fmla="val -92493"/>
              <a:gd name="adj2" fmla="val -6956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4000" dirty="0" err="1"/>
              <a:t>1-4-sinflarda</a:t>
            </a:r>
            <a:endParaRPr lang="ru-RU" sz="4000" dirty="0"/>
          </a:p>
        </p:txBody>
      </p:sp>
      <p:sp>
        <p:nvSpPr>
          <p:cNvPr id="26627" name="Содержимое 5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643313"/>
          </a:xfrm>
          <a:solidFill>
            <a:srgbClr val="0000FF"/>
          </a:solidFill>
        </p:spPr>
        <p:txBody>
          <a:bodyPr/>
          <a:lstStyle/>
          <a:p>
            <a:pPr hangingPunct="0">
              <a:buFont typeface="Wingdings" pitchFamily="2" charset="2"/>
              <a:buNone/>
            </a:pPr>
            <a:r>
              <a:rPr lang="en-US" altLang="ru-RU" sz="3600" smtClean="0"/>
              <a:t>1-4-sinflarda bosma rasmlari,ularni ifodalovchi matnlari,</a:t>
            </a:r>
            <a:r>
              <a:rPr lang="ru-RU" altLang="en-US" sz="3600" smtClean="0"/>
              <a:t>õquvchilar</a:t>
            </a:r>
            <a:r>
              <a:rPr lang="en-US" altLang="ru-RU" sz="3600" smtClean="0"/>
              <a:t> uchun savol va topshiriqlar bõlgan "Kuzatishlar kundaliklaridan foydalanish zarur".</a:t>
            </a:r>
            <a:endParaRPr lang="ru-RU" smtClean="0"/>
          </a:p>
        </p:txBody>
      </p:sp>
    </p:spTree>
  </p:cSld>
  <p:clrMapOvr>
    <a:masterClrMapping/>
  </p:clrMapOvr>
  <p:transition spd="slow"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97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4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</Words>
  <PresentationFormat>Экран (4:3)</PresentationFormat>
  <Paragraphs>25</Paragraphs>
  <Slides>19</Slides>
  <Notes>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4" baseType="lpstr">
      <vt:lpstr>Corbel</vt:lpstr>
      <vt:lpstr>Arial</vt:lpstr>
      <vt:lpstr>Consolas</vt:lpstr>
      <vt:lpstr>Wingdings</vt:lpstr>
      <vt:lpstr>Wingdings 2</vt:lpstr>
      <vt:lpstr>Wingdings 3</vt:lpstr>
      <vt:lpstr>Calibri</vt:lpstr>
      <vt:lpstr>Метро</vt:lpstr>
      <vt:lpstr>Метро</vt:lpstr>
      <vt:lpstr>Метро</vt:lpstr>
      <vt:lpstr>Метро</vt:lpstr>
      <vt:lpstr>Метро</vt:lpstr>
      <vt:lpstr>Метро</vt:lpstr>
      <vt:lpstr>Метро</vt:lpstr>
      <vt:lpstr>CorelDRAW CMX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Proeksion apparatlar</vt:lpstr>
      <vt:lpstr>Слайд 14</vt:lpstr>
      <vt:lpstr>Слайд 15</vt:lpstr>
      <vt:lpstr>Слайд 16</vt:lpstr>
      <vt:lpstr>Слайд 17</vt:lpstr>
      <vt:lpstr>Jonli tabiat burchagi</vt:lpstr>
      <vt:lpstr>E’tiboringiz uchun rahmat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O`ZAK VA O`ZAKDOSH SO`ZLAR</dc:title>
  <dc:creator>user</dc:creator>
  <cp:lastModifiedBy>1</cp:lastModifiedBy>
  <cp:revision>1</cp:revision>
  <dcterms:created xsi:type="dcterms:W3CDTF">2018-10-16T10:42:00Z</dcterms:created>
  <dcterms:modified xsi:type="dcterms:W3CDTF">2006-11-02T11:13:18Z</dcterms:modified>
</cp:coreProperties>
</file>