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8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7CD45-65EE-4E57-A8C0-FA6E51EAD01B}" type="datetimeFigureOut">
              <a:rPr lang="ru-RU" smtClean="0"/>
              <a:t>04.10.2016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98D38-0D3B-46CE-9953-473DF193272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7CD45-65EE-4E57-A8C0-FA6E51EAD01B}" type="datetimeFigureOut">
              <a:rPr lang="ru-RU" smtClean="0"/>
              <a:t>04.10.2016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98D38-0D3B-46CE-9953-473DF19327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7CD45-65EE-4E57-A8C0-FA6E51EAD01B}" type="datetimeFigureOut">
              <a:rPr lang="ru-RU" smtClean="0"/>
              <a:t>04.10.2016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98D38-0D3B-46CE-9953-473DF19327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7CD45-65EE-4E57-A8C0-FA6E51EAD01B}" type="datetimeFigureOut">
              <a:rPr lang="ru-RU" smtClean="0"/>
              <a:t>04.10.2016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98D38-0D3B-46CE-9953-473DF19327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7CD45-65EE-4E57-A8C0-FA6E51EAD01B}" type="datetimeFigureOut">
              <a:rPr lang="ru-RU" smtClean="0"/>
              <a:t>04.10.2016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98D38-0D3B-46CE-9953-473DF193272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7CD45-65EE-4E57-A8C0-FA6E51EAD01B}" type="datetimeFigureOut">
              <a:rPr lang="ru-RU" smtClean="0"/>
              <a:t>04.10.2016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98D38-0D3B-46CE-9953-473DF19327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7CD45-65EE-4E57-A8C0-FA6E51EAD01B}" type="datetimeFigureOut">
              <a:rPr lang="ru-RU" smtClean="0"/>
              <a:t>04.10.2016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98D38-0D3B-46CE-9953-473DF19327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7CD45-65EE-4E57-A8C0-FA6E51EAD01B}" type="datetimeFigureOut">
              <a:rPr lang="ru-RU" smtClean="0"/>
              <a:t>04.10.2016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98D38-0D3B-46CE-9953-473DF19327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7CD45-65EE-4E57-A8C0-FA6E51EAD01B}" type="datetimeFigureOut">
              <a:rPr lang="ru-RU" smtClean="0"/>
              <a:t>04.10.2016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98D38-0D3B-46CE-9953-473DF19327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7CD45-65EE-4E57-A8C0-FA6E51EAD01B}" type="datetimeFigureOut">
              <a:rPr lang="ru-RU" smtClean="0"/>
              <a:t>04.10.2016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98D38-0D3B-46CE-9953-473DF19327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7CD45-65EE-4E57-A8C0-FA6E51EAD01B}" type="datetimeFigureOut">
              <a:rPr lang="ru-RU" smtClean="0"/>
              <a:t>04.10.2016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CD98D38-0D3B-46CE-9953-473DF193272A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877CD45-65EE-4E57-A8C0-FA6E51EAD01B}" type="datetimeFigureOut">
              <a:rPr lang="ru-RU" smtClean="0"/>
              <a:t>04.10.2016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CD98D38-0D3B-46CE-9953-473DF193272A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530352" y="836712"/>
            <a:ext cx="7772400" cy="5040560"/>
          </a:xfrm>
        </p:spPr>
        <p:txBody>
          <a:bodyPr>
            <a:normAutofit/>
          </a:bodyPr>
          <a:lstStyle/>
          <a:p>
            <a:r>
              <a:rPr lang="en-US" sz="4400" b="1" dirty="0">
                <a:solidFill>
                  <a:srgbClr val="FFFF00"/>
                </a:solidFill>
              </a:rPr>
              <a:t>1-mavzu. </a:t>
            </a:r>
            <a:r>
              <a:rPr lang="uz-Cyrl-UZ" sz="4400" b="1" dirty="0">
                <a:solidFill>
                  <a:srgbClr val="FFFF00"/>
                </a:solidFill>
              </a:rPr>
              <a:t>Temuriylardan keyingi davr o‘zbek adabiyoti</a:t>
            </a:r>
            <a:endParaRPr lang="ru-RU" sz="4400" dirty="0">
              <a:solidFill>
                <a:srgbClr val="FFFF00"/>
              </a:solidFill>
            </a:endParaRPr>
          </a:p>
          <a:p>
            <a:r>
              <a:rPr lang="uz-Cyrl-UZ" sz="2400" b="1" dirty="0">
                <a:solidFill>
                  <a:srgbClr val="FFFF00"/>
                </a:solidFill>
              </a:rPr>
              <a:t> </a:t>
            </a:r>
            <a:endParaRPr lang="ru-RU" sz="2400" dirty="0">
              <a:solidFill>
                <a:srgbClr val="FFFF00"/>
              </a:solidFill>
            </a:endParaRPr>
          </a:p>
          <a:p>
            <a:r>
              <a:rPr lang="en-US" sz="2400" b="1" i="1" dirty="0" err="1">
                <a:solidFill>
                  <a:srgbClr val="FFFF00"/>
                </a:solidFill>
              </a:rPr>
              <a:t>Reja</a:t>
            </a:r>
            <a:r>
              <a:rPr lang="en-US" sz="2400" b="1" i="1" dirty="0">
                <a:solidFill>
                  <a:srgbClr val="FFFF00"/>
                </a:solidFill>
              </a:rPr>
              <a:t>:</a:t>
            </a:r>
            <a:endParaRPr lang="ru-RU" sz="2400" dirty="0">
              <a:solidFill>
                <a:srgbClr val="FFFF00"/>
              </a:solidFill>
            </a:endParaRPr>
          </a:p>
          <a:p>
            <a:r>
              <a:rPr lang="en-US" sz="2400" b="1" i="1" dirty="0">
                <a:solidFill>
                  <a:srgbClr val="FFFF00"/>
                </a:solidFill>
              </a:rPr>
              <a:t>1. </a:t>
            </a:r>
            <a:r>
              <a:rPr lang="en-US" sz="2400" b="1" i="1" dirty="0" err="1">
                <a:solidFill>
                  <a:srgbClr val="FFFF00"/>
                </a:solidFill>
              </a:rPr>
              <a:t>Davrning</a:t>
            </a:r>
            <a:r>
              <a:rPr lang="en-US" sz="2400" b="1" i="1" dirty="0">
                <a:solidFill>
                  <a:srgbClr val="FFFF00"/>
                </a:solidFill>
              </a:rPr>
              <a:t> </a:t>
            </a:r>
            <a:r>
              <a:rPr lang="en-US" sz="2400" b="1" i="1" dirty="0" err="1">
                <a:solidFill>
                  <a:srgbClr val="FFFF00"/>
                </a:solidFill>
              </a:rPr>
              <a:t>tarixiy</a:t>
            </a:r>
            <a:r>
              <a:rPr lang="en-US" sz="2400" b="1" i="1" dirty="0">
                <a:solidFill>
                  <a:srgbClr val="FFFF00"/>
                </a:solidFill>
              </a:rPr>
              <a:t> </a:t>
            </a:r>
            <a:r>
              <a:rPr lang="en-US" sz="2400" b="1" i="1" dirty="0" err="1">
                <a:solidFill>
                  <a:srgbClr val="FFFF00"/>
                </a:solidFill>
              </a:rPr>
              <a:t>sharoiti</a:t>
            </a:r>
            <a:r>
              <a:rPr lang="en-US" sz="2400" b="1" i="1" dirty="0">
                <a:solidFill>
                  <a:srgbClr val="FFFF00"/>
                </a:solidFill>
              </a:rPr>
              <a:t>.</a:t>
            </a:r>
            <a:endParaRPr lang="ru-RU" sz="2400" dirty="0">
              <a:solidFill>
                <a:srgbClr val="FFFF00"/>
              </a:solidFill>
            </a:endParaRPr>
          </a:p>
          <a:p>
            <a:r>
              <a:rPr lang="en-US" sz="2400" b="1" i="1" dirty="0">
                <a:solidFill>
                  <a:srgbClr val="FFFF00"/>
                </a:solidFill>
              </a:rPr>
              <a:t>2. </a:t>
            </a:r>
            <a:r>
              <a:rPr lang="en-US" sz="2400" b="1" i="1" dirty="0" err="1">
                <a:solidFill>
                  <a:srgbClr val="FFFF00"/>
                </a:solidFill>
              </a:rPr>
              <a:t>Manbalar</a:t>
            </a:r>
            <a:r>
              <a:rPr lang="en-US" sz="2400" b="1" i="1" dirty="0">
                <a:solidFill>
                  <a:srgbClr val="FFFF00"/>
                </a:solidFill>
              </a:rPr>
              <a:t> </a:t>
            </a:r>
            <a:r>
              <a:rPr lang="en-US" sz="2400" b="1" i="1" dirty="0" err="1">
                <a:solidFill>
                  <a:srgbClr val="FFFF00"/>
                </a:solidFill>
              </a:rPr>
              <a:t>va</a:t>
            </a:r>
            <a:r>
              <a:rPr lang="en-US" sz="2400" b="1" i="1" dirty="0">
                <a:solidFill>
                  <a:srgbClr val="FFFF00"/>
                </a:solidFill>
              </a:rPr>
              <a:t> </a:t>
            </a:r>
            <a:r>
              <a:rPr lang="en-US" sz="2400" b="1" i="1" dirty="0" err="1">
                <a:solidFill>
                  <a:srgbClr val="FFFF00"/>
                </a:solidFill>
              </a:rPr>
              <a:t>ularni</a:t>
            </a:r>
            <a:r>
              <a:rPr lang="en-US" sz="2400" b="1" i="1" dirty="0">
                <a:solidFill>
                  <a:srgbClr val="FFFF00"/>
                </a:solidFill>
              </a:rPr>
              <a:t> </a:t>
            </a:r>
            <a:r>
              <a:rPr lang="en-US" sz="2400" b="1" i="1" dirty="0" err="1">
                <a:solidFill>
                  <a:srgbClr val="FFFF00"/>
                </a:solidFill>
              </a:rPr>
              <a:t>o‘rganish</a:t>
            </a:r>
            <a:r>
              <a:rPr lang="en-US" sz="2400" b="1" i="1" dirty="0">
                <a:solidFill>
                  <a:srgbClr val="FFFF00"/>
                </a:solidFill>
              </a:rPr>
              <a:t> </a:t>
            </a:r>
            <a:r>
              <a:rPr lang="en-US" sz="2400" b="1" i="1" dirty="0" err="1">
                <a:solidFill>
                  <a:srgbClr val="FFFF00"/>
                </a:solidFill>
              </a:rPr>
              <a:t>yo‘llari</a:t>
            </a:r>
            <a:r>
              <a:rPr lang="en-US" sz="2400" b="1" i="1" dirty="0">
                <a:solidFill>
                  <a:srgbClr val="FFFF00"/>
                </a:solidFill>
              </a:rPr>
              <a:t>.</a:t>
            </a:r>
            <a:endParaRPr lang="ru-RU" sz="2400" dirty="0">
              <a:solidFill>
                <a:srgbClr val="FFFF00"/>
              </a:solidFill>
            </a:endParaRPr>
          </a:p>
          <a:p>
            <a:r>
              <a:rPr lang="en-US" sz="2400" b="1" i="1" dirty="0">
                <a:solidFill>
                  <a:srgbClr val="FFFF00"/>
                </a:solidFill>
              </a:rPr>
              <a:t>3.Qul </a:t>
            </a:r>
            <a:r>
              <a:rPr lang="en-US" sz="2400" b="1" i="1" dirty="0" err="1">
                <a:solidFill>
                  <a:srgbClr val="FFFF00"/>
                </a:solidFill>
              </a:rPr>
              <a:t>Ubaydiy</a:t>
            </a:r>
            <a:r>
              <a:rPr lang="en-US" sz="2400" b="1" i="1" dirty="0">
                <a:solidFill>
                  <a:srgbClr val="FFFF00"/>
                </a:solidFill>
              </a:rPr>
              <a:t> </a:t>
            </a:r>
            <a:r>
              <a:rPr lang="en-US" sz="2400" b="1" i="1" dirty="0" err="1">
                <a:solidFill>
                  <a:srgbClr val="FFFF00"/>
                </a:solidFill>
              </a:rPr>
              <a:t>hayoti</a:t>
            </a:r>
            <a:r>
              <a:rPr lang="en-US" sz="2400" b="1" i="1" dirty="0">
                <a:solidFill>
                  <a:srgbClr val="FFFF00"/>
                </a:solidFill>
              </a:rPr>
              <a:t> </a:t>
            </a:r>
            <a:r>
              <a:rPr lang="en-US" sz="2400" b="1" i="1" dirty="0" err="1">
                <a:solidFill>
                  <a:srgbClr val="FFFF00"/>
                </a:solidFill>
              </a:rPr>
              <a:t>va</a:t>
            </a:r>
            <a:r>
              <a:rPr lang="en-US" sz="2400" b="1" i="1" dirty="0">
                <a:solidFill>
                  <a:srgbClr val="FFFF00"/>
                </a:solidFill>
              </a:rPr>
              <a:t> </a:t>
            </a:r>
            <a:r>
              <a:rPr lang="en-US" sz="2400" b="1" i="1" dirty="0" err="1">
                <a:solidFill>
                  <a:srgbClr val="FFFF00"/>
                </a:solidFill>
              </a:rPr>
              <a:t>ijodi</a:t>
            </a:r>
            <a:endParaRPr lang="ru-RU" sz="2400" dirty="0">
              <a:solidFill>
                <a:srgbClr val="FFFF00"/>
              </a:solidFill>
            </a:endParaRPr>
          </a:p>
          <a:p>
            <a:r>
              <a:rPr lang="en-US" sz="2400" b="1" i="1" dirty="0">
                <a:solidFill>
                  <a:srgbClr val="FFFF00"/>
                </a:solidFill>
              </a:rPr>
              <a:t>4.M.Solih </a:t>
            </a:r>
            <a:r>
              <a:rPr lang="en-US" sz="2400" b="1" i="1" dirty="0" err="1">
                <a:solidFill>
                  <a:srgbClr val="FFFF00"/>
                </a:solidFill>
              </a:rPr>
              <a:t>hayoti</a:t>
            </a:r>
            <a:r>
              <a:rPr lang="en-US" sz="2400" b="1" i="1" dirty="0">
                <a:solidFill>
                  <a:srgbClr val="FFFF00"/>
                </a:solidFill>
              </a:rPr>
              <a:t> </a:t>
            </a:r>
            <a:r>
              <a:rPr lang="en-US" sz="2400" b="1" i="1" dirty="0" err="1">
                <a:solidFill>
                  <a:srgbClr val="FFFF00"/>
                </a:solidFill>
              </a:rPr>
              <a:t>va</a:t>
            </a:r>
            <a:r>
              <a:rPr lang="en-US" sz="2400" b="1" i="1" dirty="0">
                <a:solidFill>
                  <a:srgbClr val="FFFF00"/>
                </a:solidFill>
              </a:rPr>
              <a:t> </a:t>
            </a:r>
            <a:r>
              <a:rPr lang="en-US" sz="2400" b="1" i="1" dirty="0" err="1">
                <a:solidFill>
                  <a:srgbClr val="FFFF00"/>
                </a:solidFill>
              </a:rPr>
              <a:t>ijodi</a:t>
            </a:r>
            <a:endParaRPr lang="ru-RU" sz="2400" dirty="0">
              <a:solidFill>
                <a:srgbClr val="FFFF00"/>
              </a:solidFill>
            </a:endParaRPr>
          </a:p>
          <a:p>
            <a:r>
              <a:rPr lang="en-US" sz="2400" b="1" i="1" dirty="0">
                <a:solidFill>
                  <a:srgbClr val="FFFF00"/>
                </a:solidFill>
              </a:rPr>
              <a:t>5. </a:t>
            </a:r>
            <a:r>
              <a:rPr lang="en-US" sz="2400" b="1" i="1" dirty="0" err="1">
                <a:solidFill>
                  <a:srgbClr val="FFFF00"/>
                </a:solidFill>
              </a:rPr>
              <a:t>Majlisiy</a:t>
            </a:r>
            <a:r>
              <a:rPr lang="en-US" sz="2400" b="1" i="1" dirty="0">
                <a:solidFill>
                  <a:srgbClr val="FFFF00"/>
                </a:solidFill>
              </a:rPr>
              <a:t> </a:t>
            </a:r>
            <a:r>
              <a:rPr lang="en-US" sz="2400" b="1" i="1" dirty="0" err="1">
                <a:solidFill>
                  <a:srgbClr val="FFFF00"/>
                </a:solidFill>
              </a:rPr>
              <a:t>va</a:t>
            </a:r>
            <a:r>
              <a:rPr lang="en-US" sz="2400" b="1" i="1" dirty="0">
                <a:solidFill>
                  <a:srgbClr val="FFFF00"/>
                </a:solidFill>
              </a:rPr>
              <a:t> </a:t>
            </a:r>
            <a:r>
              <a:rPr lang="en-US" sz="2400" b="1" i="1" dirty="0" err="1">
                <a:solidFill>
                  <a:srgbClr val="FFFF00"/>
                </a:solidFill>
              </a:rPr>
              <a:t>Xoja</a:t>
            </a:r>
            <a:r>
              <a:rPr lang="en-US" sz="2400" b="1" i="1" dirty="0">
                <a:solidFill>
                  <a:srgbClr val="FFFF00"/>
                </a:solidFill>
              </a:rPr>
              <a:t> </a:t>
            </a:r>
            <a:r>
              <a:rPr lang="en-US" sz="2400" b="1" i="1" dirty="0" err="1">
                <a:solidFill>
                  <a:srgbClr val="FFFF00"/>
                </a:solidFill>
              </a:rPr>
              <a:t>ijodi</a:t>
            </a:r>
            <a:r>
              <a:rPr lang="en-US" sz="2400" b="1" i="1" dirty="0">
                <a:solidFill>
                  <a:srgbClr val="FFFF00"/>
                </a:solidFill>
              </a:rPr>
              <a:t>      </a:t>
            </a:r>
            <a:endParaRPr lang="ru-RU" sz="2400" dirty="0">
              <a:solidFill>
                <a:srgbClr val="FFFF00"/>
              </a:solidFill>
            </a:endParaRPr>
          </a:p>
          <a:p>
            <a:endParaRPr lang="ru-RU" sz="2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053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908720"/>
            <a:ext cx="8208912" cy="5328592"/>
          </a:xfrm>
        </p:spPr>
        <p:txBody>
          <a:bodyPr/>
          <a:lstStyle/>
          <a:p>
            <a:r>
              <a:rPr lang="uz-Cyrl-UZ" dirty="0">
                <a:solidFill>
                  <a:srgbClr val="FFFF00"/>
                </a:solidFill>
              </a:rPr>
              <a:t>Muhammad Solih devon tuzgan, nusxalari saqlanmagan. SHe’rlari tazkira va bayozlarda uchraydi. Bizgacha “SHayboniynoma” dostoni (1506-07) etib kelgan, Qosim Ali xattot tomonidan (1510) ko‘chirilgan qo‘lyozma Venada saqlanadi. Asar 76 bob, 8902 misradan tashkil topgan.</a:t>
            </a:r>
            <a:endParaRPr lang="ru-RU" dirty="0">
              <a:solidFill>
                <a:srgbClr val="FFFF00"/>
              </a:solidFill>
            </a:endParaRPr>
          </a:p>
          <a:p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427762"/>
            <a:ext cx="4608512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843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908720"/>
            <a:ext cx="7772400" cy="511256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 </a:t>
            </a:r>
            <a:r>
              <a:rPr lang="en-US" dirty="0" smtClean="0"/>
              <a:t>                                         </a:t>
            </a:r>
            <a:r>
              <a:rPr lang="en-US" b="1" dirty="0" err="1" smtClean="0">
                <a:solidFill>
                  <a:srgbClr val="FFFF00"/>
                </a:solidFill>
              </a:rPr>
              <a:t>Majlisiy</a:t>
            </a:r>
            <a:endParaRPr lang="ru-RU" dirty="0">
              <a:solidFill>
                <a:srgbClr val="FFFF00"/>
              </a:solidFill>
            </a:endParaRPr>
          </a:p>
          <a:p>
            <a:r>
              <a:rPr lang="en-US" b="1" dirty="0">
                <a:solidFill>
                  <a:srgbClr val="FFFF00"/>
                </a:solidFill>
              </a:rPr>
              <a:t> </a:t>
            </a:r>
            <a:endParaRPr lang="ru-RU" dirty="0">
              <a:solidFill>
                <a:srgbClr val="FFFF00"/>
              </a:solidFill>
            </a:endParaRPr>
          </a:p>
          <a:p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Majlisiy</a:t>
            </a:r>
            <a:r>
              <a:rPr lang="en-US" dirty="0">
                <a:solidFill>
                  <a:srgbClr val="FFFF00"/>
                </a:solidFill>
              </a:rPr>
              <a:t> (15-asr </a:t>
            </a:r>
            <a:r>
              <a:rPr lang="en-US" dirty="0" err="1">
                <a:solidFill>
                  <a:srgbClr val="FFFF00"/>
                </a:solidFill>
              </a:rPr>
              <a:t>oxiri</a:t>
            </a:r>
            <a:r>
              <a:rPr lang="en-US" dirty="0">
                <a:solidFill>
                  <a:srgbClr val="FFFF00"/>
                </a:solidFill>
              </a:rPr>
              <a:t>, </a:t>
            </a:r>
            <a:r>
              <a:rPr lang="en-US" dirty="0" err="1">
                <a:solidFill>
                  <a:srgbClr val="FFFF00"/>
                </a:solidFill>
              </a:rPr>
              <a:t>Xorazm</a:t>
            </a:r>
            <a:r>
              <a:rPr lang="en-US" dirty="0">
                <a:solidFill>
                  <a:srgbClr val="FFFF00"/>
                </a:solidFill>
              </a:rPr>
              <a:t> -16-asr 1-yarmi, </a:t>
            </a:r>
            <a:r>
              <a:rPr lang="en-US" dirty="0" err="1">
                <a:solidFill>
                  <a:srgbClr val="FFFF00"/>
                </a:solidFill>
              </a:rPr>
              <a:t>Buxoro</a:t>
            </a:r>
            <a:r>
              <a:rPr lang="en-US" dirty="0">
                <a:solidFill>
                  <a:srgbClr val="FFFF00"/>
                </a:solidFill>
              </a:rPr>
              <a:t>) — </a:t>
            </a:r>
            <a:r>
              <a:rPr lang="en-US" dirty="0" err="1">
                <a:solidFill>
                  <a:srgbClr val="FFFF00"/>
                </a:solidFill>
              </a:rPr>
              <a:t>shoir</a:t>
            </a:r>
            <a:r>
              <a:rPr lang="en-US" dirty="0">
                <a:solidFill>
                  <a:srgbClr val="FFFF00"/>
                </a:solidFill>
              </a:rPr>
              <a:t>. </a:t>
            </a:r>
            <a:r>
              <a:rPr lang="en-US" dirty="0" err="1">
                <a:solidFill>
                  <a:srgbClr val="FFFF00"/>
                </a:solidFill>
              </a:rPr>
              <a:t>Hayoti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va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ijodi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haqida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ayrim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ma’lumotlar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Nisoriynit</a:t>
            </a:r>
            <a:r>
              <a:rPr lang="en-US" dirty="0">
                <a:solidFill>
                  <a:srgbClr val="FFFF00"/>
                </a:solidFill>
              </a:rPr>
              <a:t> «</a:t>
            </a:r>
            <a:r>
              <a:rPr lang="en-US" dirty="0" err="1">
                <a:solidFill>
                  <a:srgbClr val="FFFF00"/>
                </a:solidFill>
              </a:rPr>
              <a:t>Muzakkir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ul-ahbob</a:t>
            </a:r>
            <a:r>
              <a:rPr lang="en-US" dirty="0">
                <a:solidFill>
                  <a:srgbClr val="FFFF00"/>
                </a:solidFill>
              </a:rPr>
              <a:t>» </a:t>
            </a:r>
            <a:r>
              <a:rPr lang="en-US" dirty="0" err="1">
                <a:solidFill>
                  <a:srgbClr val="FFFF00"/>
                </a:solidFill>
              </a:rPr>
              <a:t>tazkirasida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uchraydi</a:t>
            </a:r>
            <a:r>
              <a:rPr lang="en-US" dirty="0">
                <a:solidFill>
                  <a:srgbClr val="FFFF00"/>
                </a:solidFill>
              </a:rPr>
              <a:t>.</a:t>
            </a:r>
            <a:endParaRPr lang="ru-RU" dirty="0">
              <a:solidFill>
                <a:srgbClr val="FFFF00"/>
              </a:solidFill>
            </a:endParaRPr>
          </a:p>
          <a:p>
            <a:r>
              <a:rPr lang="en-US" dirty="0">
                <a:solidFill>
                  <a:srgbClr val="FFFF00"/>
                </a:solidFill>
              </a:rPr>
              <a:t> </a:t>
            </a:r>
            <a:endParaRPr lang="ru-RU" dirty="0">
              <a:solidFill>
                <a:srgbClr val="FFFF00"/>
              </a:solidFill>
            </a:endParaRPr>
          </a:p>
          <a:p>
            <a:r>
              <a:rPr lang="en-US" dirty="0" err="1">
                <a:solidFill>
                  <a:srgbClr val="FFFF00"/>
                </a:solidFill>
              </a:rPr>
              <a:t>Uning</a:t>
            </a:r>
            <a:r>
              <a:rPr lang="en-US" dirty="0">
                <a:solidFill>
                  <a:srgbClr val="FFFF00"/>
                </a:solidFill>
              </a:rPr>
              <a:t> 4000 </a:t>
            </a:r>
            <a:r>
              <a:rPr lang="en-US" dirty="0" err="1">
                <a:solidFill>
                  <a:srgbClr val="FFFF00"/>
                </a:solidFill>
              </a:rPr>
              <a:t>misralik</a:t>
            </a:r>
            <a:r>
              <a:rPr lang="en-US" dirty="0">
                <a:solidFill>
                  <a:srgbClr val="FFFF00"/>
                </a:solidFill>
              </a:rPr>
              <a:t> «</a:t>
            </a:r>
            <a:r>
              <a:rPr lang="en-US" dirty="0" err="1">
                <a:solidFill>
                  <a:srgbClr val="FFFF00"/>
                </a:solidFill>
              </a:rPr>
              <a:t>Qissai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Sayfulmuluk</a:t>
            </a:r>
            <a:r>
              <a:rPr lang="en-US" dirty="0">
                <a:solidFill>
                  <a:srgbClr val="FFFF00"/>
                </a:solidFill>
              </a:rPr>
              <a:t>» </a:t>
            </a:r>
            <a:r>
              <a:rPr lang="en-US" dirty="0" err="1">
                <a:solidFill>
                  <a:srgbClr val="FFFF00"/>
                </a:solidFill>
              </a:rPr>
              <a:t>ishqiy-sarguzasht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dostoni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bizgacha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yetib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kelgan</a:t>
            </a:r>
            <a:r>
              <a:rPr lang="en-US" dirty="0">
                <a:solidFill>
                  <a:srgbClr val="FFFF00"/>
                </a:solidFill>
              </a:rPr>
              <a:t>. </a:t>
            </a:r>
            <a:r>
              <a:rPr lang="en-US" dirty="0" err="1">
                <a:solidFill>
                  <a:srgbClr val="FFFF00"/>
                </a:solidFill>
              </a:rPr>
              <a:t>Asar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masnaviyda</a:t>
            </a:r>
            <a:r>
              <a:rPr lang="en-US" dirty="0">
                <a:solidFill>
                  <a:srgbClr val="FFFF00"/>
                </a:solidFill>
              </a:rPr>
              <a:t>, </a:t>
            </a:r>
            <a:r>
              <a:rPr lang="en-US" dirty="0" err="1">
                <a:solidFill>
                  <a:srgbClr val="FFFF00"/>
                </a:solidFill>
              </a:rPr>
              <a:t>hazaj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bahrida</a:t>
            </a:r>
            <a:r>
              <a:rPr lang="en-US" dirty="0">
                <a:solidFill>
                  <a:srgbClr val="FFFF00"/>
                </a:solidFill>
              </a:rPr>
              <a:t>, </a:t>
            </a:r>
            <a:r>
              <a:rPr lang="en-US" dirty="0" err="1">
                <a:solidFill>
                  <a:srgbClr val="FFFF00"/>
                </a:solidFill>
              </a:rPr>
              <a:t>qissa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ichida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qissa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shaklida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yozilgan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bo‘lib</a:t>
            </a:r>
            <a:r>
              <a:rPr lang="en-US" dirty="0">
                <a:solidFill>
                  <a:srgbClr val="FFFF00"/>
                </a:solidFill>
              </a:rPr>
              <a:t>, </a:t>
            </a:r>
            <a:r>
              <a:rPr lang="en-US" dirty="0" err="1">
                <a:solidFill>
                  <a:srgbClr val="FFFF00"/>
                </a:solidFill>
              </a:rPr>
              <a:t>tuzilishi</a:t>
            </a:r>
            <a:r>
              <a:rPr lang="en-US" dirty="0">
                <a:solidFill>
                  <a:srgbClr val="FFFF00"/>
                </a:solidFill>
              </a:rPr>
              <a:t>, </a:t>
            </a:r>
            <a:r>
              <a:rPr lang="en-US" dirty="0" err="1">
                <a:solidFill>
                  <a:srgbClr val="FFFF00"/>
                </a:solidFill>
              </a:rPr>
              <a:t>voqealar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bayoni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jihatidan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folklor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asarlariga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yaqin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turadi</a:t>
            </a:r>
            <a:r>
              <a:rPr lang="en-US" dirty="0">
                <a:solidFill>
                  <a:srgbClr val="FFFF00"/>
                </a:solidFill>
              </a:rPr>
              <a:t>. </a:t>
            </a:r>
            <a:r>
              <a:rPr lang="en-US" dirty="0" err="1">
                <a:solidFill>
                  <a:srgbClr val="FFFF00"/>
                </a:solidFill>
              </a:rPr>
              <a:t>Misr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shohi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Osimning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yolg‘iz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o‘g‘li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Sayfulmulukning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Fatina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shohi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Shohbol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qizi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Badeuljamolga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g‘oyibona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sevgisi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va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unga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erishish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yo‘lidagi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sarguzashtlari</a:t>
            </a:r>
            <a:r>
              <a:rPr lang="en-US" dirty="0">
                <a:solidFill>
                  <a:srgbClr val="FFFF00"/>
                </a:solidFill>
              </a:rPr>
              <a:t>, </a:t>
            </a:r>
            <a:r>
              <a:rPr lang="en-US" dirty="0" err="1">
                <a:solidFill>
                  <a:srgbClr val="FFFF00"/>
                </a:solidFill>
              </a:rPr>
              <a:t>umuman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insonning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o‘z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baxti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uchun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kurashi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va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bu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jarayonda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uning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kamol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topishi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tasvirlangan</a:t>
            </a:r>
            <a:r>
              <a:rPr lang="en-US" dirty="0">
                <a:solidFill>
                  <a:srgbClr val="FFFF00"/>
                </a:solidFill>
              </a:rPr>
              <a:t>. </a:t>
            </a:r>
            <a:r>
              <a:rPr lang="en-US" dirty="0" err="1">
                <a:solidFill>
                  <a:srgbClr val="FFFF00"/>
                </a:solidFill>
              </a:rPr>
              <a:t>Asarda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adolat</a:t>
            </a:r>
            <a:r>
              <a:rPr lang="en-US" dirty="0">
                <a:solidFill>
                  <a:srgbClr val="FFFF00"/>
                </a:solidFill>
              </a:rPr>
              <a:t>, </a:t>
            </a:r>
            <a:r>
              <a:rPr lang="en-US" dirty="0" err="1">
                <a:solidFill>
                  <a:srgbClr val="FFFF00"/>
                </a:solidFill>
              </a:rPr>
              <a:t>yaxshilik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va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ezgulik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madh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etilgan</a:t>
            </a:r>
            <a:r>
              <a:rPr lang="en-US" dirty="0">
                <a:solidFill>
                  <a:srgbClr val="FFFF00"/>
                </a:solidFill>
              </a:rPr>
              <a:t>, </a:t>
            </a:r>
            <a:r>
              <a:rPr lang="en-US" dirty="0" err="1">
                <a:solidFill>
                  <a:srgbClr val="FFFF00"/>
                </a:solidFill>
              </a:rPr>
              <a:t>podshohlar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adolatga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chaqirilgan</a:t>
            </a:r>
            <a:r>
              <a:rPr lang="en-US" dirty="0">
                <a:solidFill>
                  <a:srgbClr val="FFFF00"/>
                </a:solidFill>
              </a:rPr>
              <a:t>, </a:t>
            </a:r>
            <a:r>
              <a:rPr lang="en-US" dirty="0" err="1">
                <a:solidFill>
                  <a:srgbClr val="FFFF00"/>
                </a:solidFill>
              </a:rPr>
              <a:t>xotin-qizlar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huquqlarini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himoya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qilish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g‘oyalari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ilgari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surilgan</a:t>
            </a:r>
            <a:r>
              <a:rPr lang="en-US" dirty="0">
                <a:solidFill>
                  <a:srgbClr val="FFFF00"/>
                </a:solidFill>
              </a:rPr>
              <a:t>.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443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908720"/>
            <a:ext cx="7772400" cy="5256584"/>
          </a:xfrm>
        </p:spPr>
        <p:txBody>
          <a:bodyPr>
            <a:normAutofit lnSpcReduction="10000"/>
          </a:bodyPr>
          <a:lstStyle/>
          <a:p>
            <a:r>
              <a:rPr lang="en-US" b="1" dirty="0" err="1">
                <a:solidFill>
                  <a:srgbClr val="FFFF00"/>
                </a:solidFill>
              </a:rPr>
              <a:t>Xoja</a:t>
            </a:r>
            <a:endParaRPr lang="ru-RU" dirty="0">
              <a:solidFill>
                <a:srgbClr val="FFFF00"/>
              </a:solidFill>
            </a:endParaRPr>
          </a:p>
          <a:p>
            <a:r>
              <a:rPr lang="en-US" dirty="0">
                <a:solidFill>
                  <a:srgbClr val="FFFF00"/>
                </a:solidFill>
              </a:rPr>
              <a:t>                                       </a:t>
            </a:r>
            <a:endParaRPr lang="ru-RU" dirty="0">
              <a:solidFill>
                <a:srgbClr val="FFFF00"/>
              </a:solidFill>
            </a:endParaRPr>
          </a:p>
          <a:p>
            <a:r>
              <a:rPr lang="en-US" dirty="0" err="1">
                <a:solidFill>
                  <a:srgbClr val="FFFF00"/>
                </a:solidFill>
              </a:rPr>
              <a:t>Poshshoxoja</a:t>
            </a:r>
            <a:r>
              <a:rPr lang="en-US" dirty="0">
                <a:solidFill>
                  <a:srgbClr val="FFFF00"/>
                </a:solidFill>
              </a:rPr>
              <a:t>, </a:t>
            </a:r>
            <a:r>
              <a:rPr lang="en-US" dirty="0" err="1">
                <a:solidFill>
                  <a:srgbClr val="FFFF00"/>
                </a:solidFill>
              </a:rPr>
              <a:t>Poshshoxo‘ja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Abdulvahobxoja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o‘g‘li</a:t>
            </a:r>
            <a:r>
              <a:rPr lang="en-US" dirty="0">
                <a:solidFill>
                  <a:srgbClr val="FFFF00"/>
                </a:solidFill>
              </a:rPr>
              <a:t>, </a:t>
            </a:r>
            <a:r>
              <a:rPr lang="en-US" dirty="0" err="1">
                <a:solidFill>
                  <a:srgbClr val="FFFF00"/>
                </a:solidFill>
              </a:rPr>
              <a:t>Xoja</a:t>
            </a:r>
            <a:r>
              <a:rPr lang="en-US" dirty="0">
                <a:solidFill>
                  <a:srgbClr val="FFFF00"/>
                </a:solidFill>
              </a:rPr>
              <a:t> (1480, </a:t>
            </a:r>
            <a:r>
              <a:rPr lang="en-US" dirty="0" err="1">
                <a:solidFill>
                  <a:srgbClr val="FFFF00"/>
                </a:solidFill>
              </a:rPr>
              <a:t>Niso</a:t>
            </a:r>
            <a:r>
              <a:rPr lang="en-US" dirty="0">
                <a:solidFill>
                  <a:srgbClr val="FFFF00"/>
                </a:solidFill>
              </a:rPr>
              <a:t> — 1547, </a:t>
            </a:r>
            <a:r>
              <a:rPr lang="en-US" dirty="0" err="1">
                <a:solidFill>
                  <a:srgbClr val="FFFF00"/>
                </a:solidFill>
              </a:rPr>
              <a:t>Buxoro</a:t>
            </a:r>
            <a:r>
              <a:rPr lang="en-US" dirty="0">
                <a:solidFill>
                  <a:srgbClr val="FFFF00"/>
                </a:solidFill>
              </a:rPr>
              <a:t>) — </a:t>
            </a:r>
            <a:r>
              <a:rPr lang="en-US" dirty="0" err="1">
                <a:solidFill>
                  <a:srgbClr val="FFFF00"/>
                </a:solidFill>
              </a:rPr>
              <a:t>shoir</a:t>
            </a:r>
            <a:r>
              <a:rPr lang="en-US" dirty="0">
                <a:solidFill>
                  <a:srgbClr val="FFFF00"/>
                </a:solidFill>
              </a:rPr>
              <a:t>, </a:t>
            </a:r>
            <a:r>
              <a:rPr lang="en-US" dirty="0" err="1">
                <a:solidFill>
                  <a:srgbClr val="FFFF00"/>
                </a:solidFill>
              </a:rPr>
              <a:t>davlat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arbobi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va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yirik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ulamo</a:t>
            </a:r>
            <a:r>
              <a:rPr lang="en-US" dirty="0">
                <a:solidFill>
                  <a:srgbClr val="FFFF00"/>
                </a:solidFill>
              </a:rPr>
              <a:t>. </a:t>
            </a:r>
            <a:r>
              <a:rPr lang="en-US" dirty="0" err="1">
                <a:solidFill>
                  <a:srgbClr val="FFFF00"/>
                </a:solidFill>
              </a:rPr>
              <a:t>Otasi</a:t>
            </a:r>
            <a:r>
              <a:rPr lang="en-US" dirty="0">
                <a:solidFill>
                  <a:srgbClr val="FFFF00"/>
                </a:solidFill>
              </a:rPr>
              <a:t> — </a:t>
            </a:r>
            <a:r>
              <a:rPr lang="en-US" dirty="0" err="1">
                <a:solidFill>
                  <a:srgbClr val="FFFF00"/>
                </a:solidFill>
              </a:rPr>
              <a:t>Abdulvahobxoja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Sulaymonxoja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o‘g‘li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o‘z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davrining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yirik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tasavvuf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shayxi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va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shoiri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bo‘lgan</a:t>
            </a:r>
            <a:r>
              <a:rPr lang="en-US" dirty="0">
                <a:solidFill>
                  <a:srgbClr val="FFFF00"/>
                </a:solidFill>
              </a:rPr>
              <a:t>. </a:t>
            </a:r>
            <a:r>
              <a:rPr lang="en-US" dirty="0" err="1">
                <a:solidFill>
                  <a:srgbClr val="FFFF00"/>
                </a:solidFill>
              </a:rPr>
              <a:t>Poshshoxoja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Niso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va</a:t>
            </a:r>
            <a:r>
              <a:rPr lang="en-US" dirty="0">
                <a:solidFill>
                  <a:srgbClr val="FFFF00"/>
                </a:solidFill>
              </a:rPr>
              <a:t> Marv </a:t>
            </a:r>
            <a:r>
              <a:rPr lang="en-US" dirty="0" err="1">
                <a:solidFill>
                  <a:srgbClr val="FFFF00"/>
                </a:solidFill>
              </a:rPr>
              <a:t>madrasalarida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tahsil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olgan</a:t>
            </a:r>
            <a:r>
              <a:rPr lang="en-US" dirty="0">
                <a:solidFill>
                  <a:srgbClr val="FFFF00"/>
                </a:solidFill>
              </a:rPr>
              <a:t>.</a:t>
            </a:r>
            <a:endParaRPr lang="ru-RU" dirty="0">
              <a:solidFill>
                <a:srgbClr val="FFFF00"/>
              </a:solidFill>
            </a:endParaRPr>
          </a:p>
          <a:p>
            <a:r>
              <a:rPr lang="en-US" dirty="0" err="1">
                <a:solidFill>
                  <a:srgbClr val="FFFF00"/>
                </a:solidFill>
              </a:rPr>
              <a:t>Poshshoxoja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nasr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va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nazmda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adabiy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asarlar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yaratgan</a:t>
            </a:r>
            <a:r>
              <a:rPr lang="en-US" dirty="0">
                <a:solidFill>
                  <a:srgbClr val="FFFF00"/>
                </a:solidFill>
              </a:rPr>
              <a:t>. Muhammad «</a:t>
            </a:r>
            <a:r>
              <a:rPr lang="en-US" dirty="0" err="1">
                <a:solidFill>
                  <a:srgbClr val="FFFF00"/>
                </a:solidFill>
              </a:rPr>
              <a:t>Xoja</a:t>
            </a:r>
            <a:r>
              <a:rPr lang="en-US" dirty="0">
                <a:solidFill>
                  <a:srgbClr val="FFFF00"/>
                </a:solidFill>
              </a:rPr>
              <a:t>» </a:t>
            </a:r>
            <a:r>
              <a:rPr lang="en-US" dirty="0" err="1">
                <a:solidFill>
                  <a:srgbClr val="FFFF00"/>
                </a:solidFill>
              </a:rPr>
              <a:t>taxallusi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bilan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ijod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qilgan</a:t>
            </a:r>
            <a:r>
              <a:rPr lang="en-US" dirty="0">
                <a:solidFill>
                  <a:srgbClr val="FFFF00"/>
                </a:solidFill>
              </a:rPr>
              <a:t>. U </a:t>
            </a:r>
            <a:r>
              <a:rPr lang="en-US" dirty="0" err="1">
                <a:solidFill>
                  <a:srgbClr val="FFFF00"/>
                </a:solidFill>
              </a:rPr>
              <a:t>Shayboniyxonning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o‘g‘li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Temur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Sultonga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atab</a:t>
            </a:r>
            <a:r>
              <a:rPr lang="en-US" dirty="0">
                <a:solidFill>
                  <a:srgbClr val="FFFF00"/>
                </a:solidFill>
              </a:rPr>
              <a:t> «</a:t>
            </a:r>
            <a:r>
              <a:rPr lang="en-US" dirty="0" err="1">
                <a:solidFill>
                  <a:srgbClr val="FFFF00"/>
                </a:solidFill>
              </a:rPr>
              <a:t>Miftoh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ul-adl</a:t>
            </a:r>
            <a:r>
              <a:rPr lang="en-US" dirty="0">
                <a:solidFill>
                  <a:srgbClr val="FFFF00"/>
                </a:solidFill>
              </a:rPr>
              <a:t>» («</a:t>
            </a:r>
            <a:r>
              <a:rPr lang="en-US" dirty="0" err="1">
                <a:solidFill>
                  <a:srgbClr val="FFFF00"/>
                </a:solidFill>
              </a:rPr>
              <a:t>Adolat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kaliti</a:t>
            </a:r>
            <a:r>
              <a:rPr lang="en-US" dirty="0">
                <a:solidFill>
                  <a:srgbClr val="FFFF00"/>
                </a:solidFill>
              </a:rPr>
              <a:t>», 1508—10), </a:t>
            </a:r>
            <a:r>
              <a:rPr lang="en-US" dirty="0" err="1">
                <a:solidFill>
                  <a:srgbClr val="FFFF00"/>
                </a:solidFill>
              </a:rPr>
              <a:t>Kistan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Qaro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Sultonga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bag‘ishlab</a:t>
            </a:r>
            <a:r>
              <a:rPr lang="en-US" dirty="0">
                <a:solidFill>
                  <a:srgbClr val="FFFF00"/>
                </a:solidFill>
              </a:rPr>
              <a:t> «</a:t>
            </a:r>
            <a:r>
              <a:rPr lang="en-US" dirty="0" err="1">
                <a:solidFill>
                  <a:srgbClr val="FFFF00"/>
                </a:solidFill>
              </a:rPr>
              <a:t>Gulzor</a:t>
            </a:r>
            <a:r>
              <a:rPr lang="en-US" dirty="0">
                <a:solidFill>
                  <a:srgbClr val="FFFF00"/>
                </a:solidFill>
              </a:rPr>
              <a:t>» (1538) </a:t>
            </a:r>
            <a:r>
              <a:rPr lang="en-US" dirty="0" err="1">
                <a:solidFill>
                  <a:srgbClr val="FFFF00"/>
                </a:solidFill>
              </a:rPr>
              <a:t>kabi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asarlar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yozgan</a:t>
            </a:r>
            <a:r>
              <a:rPr lang="en-US" dirty="0">
                <a:solidFill>
                  <a:srgbClr val="FFFF00"/>
                </a:solidFill>
              </a:rPr>
              <a:t>. Bu </a:t>
            </a:r>
            <a:r>
              <a:rPr lang="en-US" dirty="0" err="1">
                <a:solidFill>
                  <a:srgbClr val="FFFF00"/>
                </a:solidFill>
              </a:rPr>
              <a:t>asarlarda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axloqiy-didaktik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xususiyatga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ega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bo‘lgan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fikrlarni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sharhlash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uchun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mashhur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podshohlar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haqidagi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turli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hikoyat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va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masallar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keltirilgan</a:t>
            </a:r>
            <a:r>
              <a:rPr lang="en-US" dirty="0">
                <a:solidFill>
                  <a:srgbClr val="FFFF00"/>
                </a:solidFill>
              </a:rPr>
              <a:t>. </a:t>
            </a:r>
            <a:r>
              <a:rPr lang="en-US" dirty="0" err="1">
                <a:solidFill>
                  <a:srgbClr val="FFFF00"/>
                </a:solidFill>
              </a:rPr>
              <a:t>Ularda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davlatni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boshqarish</a:t>
            </a:r>
            <a:r>
              <a:rPr lang="en-US" dirty="0">
                <a:solidFill>
                  <a:srgbClr val="FFFF00"/>
                </a:solidFill>
              </a:rPr>
              <a:t>, </a:t>
            </a:r>
            <a:r>
              <a:rPr lang="en-US" dirty="0" err="1">
                <a:solidFill>
                  <a:srgbClr val="FFFF00"/>
                </a:solidFill>
              </a:rPr>
              <a:t>raiyat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bilan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munosabat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masalalari</a:t>
            </a:r>
            <a:r>
              <a:rPr lang="en-US" dirty="0">
                <a:solidFill>
                  <a:srgbClr val="FFFF00"/>
                </a:solidFill>
              </a:rPr>
              <a:t>, </a:t>
            </a:r>
            <a:r>
              <a:rPr lang="en-US" dirty="0" err="1">
                <a:solidFill>
                  <a:srgbClr val="FFFF00"/>
                </a:solidFill>
              </a:rPr>
              <a:t>insofli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va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adolatli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podshoh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obrazi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tasvirlangan</a:t>
            </a:r>
            <a:r>
              <a:rPr lang="en-US" dirty="0">
                <a:solidFill>
                  <a:srgbClr val="FFFF00"/>
                </a:solidFill>
              </a:rPr>
              <a:t>.</a:t>
            </a:r>
            <a:endParaRPr lang="ru-RU" dirty="0">
              <a:solidFill>
                <a:srgbClr val="FFFF00"/>
              </a:solidFill>
            </a:endParaRPr>
          </a:p>
          <a:p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583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908720"/>
            <a:ext cx="7772400" cy="5256584"/>
          </a:xfrm>
        </p:spPr>
        <p:txBody>
          <a:bodyPr/>
          <a:lstStyle/>
          <a:p>
            <a:r>
              <a:rPr lang="en-US" dirty="0" err="1">
                <a:solidFill>
                  <a:srgbClr val="FFFF00"/>
                </a:solidFill>
              </a:rPr>
              <a:t>Poshshoxoja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ruboiy</a:t>
            </a:r>
            <a:r>
              <a:rPr lang="en-US" dirty="0">
                <a:solidFill>
                  <a:srgbClr val="FFFF00"/>
                </a:solidFill>
              </a:rPr>
              <a:t>, </a:t>
            </a:r>
            <a:r>
              <a:rPr lang="en-US" dirty="0" err="1">
                <a:solidFill>
                  <a:srgbClr val="FFFF00"/>
                </a:solidFill>
              </a:rPr>
              <a:t>g‘azal</a:t>
            </a:r>
            <a:r>
              <a:rPr lang="en-US" dirty="0">
                <a:solidFill>
                  <a:srgbClr val="FFFF00"/>
                </a:solidFill>
              </a:rPr>
              <a:t>, </a:t>
            </a:r>
            <a:r>
              <a:rPr lang="en-US" dirty="0" err="1">
                <a:solidFill>
                  <a:srgbClr val="FFFF00"/>
                </a:solidFill>
              </a:rPr>
              <a:t>qita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janrlarida</a:t>
            </a:r>
            <a:r>
              <a:rPr lang="en-US" dirty="0">
                <a:solidFill>
                  <a:srgbClr val="FFFF00"/>
                </a:solidFill>
              </a:rPr>
              <a:t> ham </a:t>
            </a:r>
            <a:r>
              <a:rPr lang="en-US" dirty="0" err="1">
                <a:solidFill>
                  <a:srgbClr val="FFFF00"/>
                </a:solidFill>
              </a:rPr>
              <a:t>ijod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qilgan</a:t>
            </a:r>
            <a:r>
              <a:rPr lang="en-US" dirty="0">
                <a:solidFill>
                  <a:srgbClr val="FFFF00"/>
                </a:solidFill>
              </a:rPr>
              <a:t>. </a:t>
            </a:r>
            <a:r>
              <a:rPr lang="en-US" dirty="0" err="1">
                <a:solidFill>
                  <a:srgbClr val="FFFF00"/>
                </a:solidFill>
              </a:rPr>
              <a:t>Jonibek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Sultonga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atab</a:t>
            </a:r>
            <a:r>
              <a:rPr lang="en-US" dirty="0">
                <a:solidFill>
                  <a:srgbClr val="FFFF00"/>
                </a:solidFill>
              </a:rPr>
              <a:t> «</a:t>
            </a:r>
            <a:r>
              <a:rPr lang="en-US" dirty="0" err="1">
                <a:solidFill>
                  <a:srgbClr val="FFFF00"/>
                </a:solidFill>
              </a:rPr>
              <a:t>Maqsad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ul-atvor</a:t>
            </a:r>
            <a:r>
              <a:rPr lang="en-US" dirty="0">
                <a:solidFill>
                  <a:srgbClr val="FFFF00"/>
                </a:solidFill>
              </a:rPr>
              <a:t>» (1516—20) </a:t>
            </a:r>
            <a:r>
              <a:rPr lang="en-US" dirty="0" err="1">
                <a:solidFill>
                  <a:srgbClr val="FFFF00"/>
                </a:solidFill>
              </a:rPr>
              <a:t>dostonini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yozgan</a:t>
            </a:r>
            <a:r>
              <a:rPr lang="en-US" dirty="0">
                <a:solidFill>
                  <a:srgbClr val="FFFF00"/>
                </a:solidFill>
              </a:rPr>
              <a:t>. </a:t>
            </a:r>
            <a:r>
              <a:rPr lang="en-US" dirty="0" err="1">
                <a:solidFill>
                  <a:srgbClr val="FFFF00"/>
                </a:solidFill>
              </a:rPr>
              <a:t>O‘zbek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va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fors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tillarida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tartib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bergan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devoni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bizgacha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yetib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kelmagan</a:t>
            </a:r>
            <a:r>
              <a:rPr lang="en-US" dirty="0">
                <a:solidFill>
                  <a:srgbClr val="FFFF00"/>
                </a:solidFill>
              </a:rPr>
              <a:t>. </a:t>
            </a:r>
            <a:r>
              <a:rPr lang="en-US" dirty="0" err="1">
                <a:solidFill>
                  <a:srgbClr val="FFFF00"/>
                </a:solidFill>
              </a:rPr>
              <a:t>Poshshoxojaning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o‘g‘li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Hasanxoja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Nisoriyning</a:t>
            </a:r>
            <a:r>
              <a:rPr lang="en-US" dirty="0">
                <a:solidFill>
                  <a:srgbClr val="FFFF00"/>
                </a:solidFill>
              </a:rPr>
              <a:t> «</a:t>
            </a:r>
            <a:r>
              <a:rPr lang="en-US" dirty="0" err="1">
                <a:solidFill>
                  <a:srgbClr val="FFFF00"/>
                </a:solidFill>
              </a:rPr>
              <a:t>Muzakkiri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ahbob</a:t>
            </a:r>
            <a:r>
              <a:rPr lang="en-US" dirty="0">
                <a:solidFill>
                  <a:srgbClr val="FFFF00"/>
                </a:solidFill>
              </a:rPr>
              <a:t>» («</a:t>
            </a:r>
            <a:r>
              <a:rPr lang="en-US" dirty="0" err="1">
                <a:solidFill>
                  <a:srgbClr val="FFFF00"/>
                </a:solidFill>
              </a:rPr>
              <a:t>Do‘stlar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yodnomasi</a:t>
            </a:r>
            <a:r>
              <a:rPr lang="en-US" dirty="0">
                <a:solidFill>
                  <a:srgbClr val="FFFF00"/>
                </a:solidFill>
              </a:rPr>
              <a:t>») </a:t>
            </a:r>
            <a:r>
              <a:rPr lang="en-US" dirty="0" err="1">
                <a:solidFill>
                  <a:srgbClr val="FFFF00"/>
                </a:solidFill>
              </a:rPr>
              <a:t>tazkirasida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yozilishicha</a:t>
            </a:r>
            <a:r>
              <a:rPr lang="en-US" dirty="0">
                <a:solidFill>
                  <a:srgbClr val="FFFF00"/>
                </a:solidFill>
              </a:rPr>
              <a:t>, </a:t>
            </a:r>
            <a:r>
              <a:rPr lang="en-US" dirty="0" err="1">
                <a:solidFill>
                  <a:srgbClr val="FFFF00"/>
                </a:solidFill>
              </a:rPr>
              <a:t>Poshshoxojaning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turkiy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gazallariga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Bobur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yuqori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ba</a:t>
            </a:r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err="1">
                <a:solidFill>
                  <a:srgbClr val="FFFF00"/>
                </a:solidFill>
              </a:rPr>
              <a:t>Poshshoxoja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Bahouddin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Naqshband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maqbarasi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yonida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dafn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etilgan</a:t>
            </a:r>
            <a:r>
              <a:rPr lang="en-US" dirty="0">
                <a:solidFill>
                  <a:srgbClr val="FFFF00"/>
                </a:solidFill>
              </a:rPr>
              <a:t>. </a:t>
            </a:r>
            <a:r>
              <a:rPr lang="en-US" dirty="0" err="1">
                <a:solidFill>
                  <a:srgbClr val="FFFF00"/>
                </a:solidFill>
              </a:rPr>
              <a:t>Uning</a:t>
            </a:r>
            <a:r>
              <a:rPr lang="en-US" dirty="0">
                <a:solidFill>
                  <a:srgbClr val="FFFF00"/>
                </a:solidFill>
              </a:rPr>
              <a:t> «</a:t>
            </a:r>
            <a:r>
              <a:rPr lang="en-US" dirty="0" err="1">
                <a:solidFill>
                  <a:srgbClr val="FFFF00"/>
                </a:solidFill>
              </a:rPr>
              <a:t>Gulzor</a:t>
            </a:r>
            <a:r>
              <a:rPr lang="en-US" dirty="0">
                <a:solidFill>
                  <a:srgbClr val="FFFF00"/>
                </a:solidFill>
              </a:rPr>
              <a:t>» </a:t>
            </a:r>
            <a:r>
              <a:rPr lang="en-US" dirty="0" err="1">
                <a:solidFill>
                  <a:srgbClr val="FFFF00"/>
                </a:solidFill>
              </a:rPr>
              <a:t>va</a:t>
            </a:r>
            <a:r>
              <a:rPr lang="en-US" dirty="0">
                <a:solidFill>
                  <a:srgbClr val="FFFF00"/>
                </a:solidFill>
              </a:rPr>
              <a:t> «</a:t>
            </a:r>
            <a:r>
              <a:rPr lang="en-US" dirty="0" err="1">
                <a:solidFill>
                  <a:srgbClr val="FFFF00"/>
                </a:solidFill>
              </a:rPr>
              <a:t>Miftoh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ul-adl</a:t>
            </a:r>
            <a:r>
              <a:rPr lang="en-US" dirty="0">
                <a:solidFill>
                  <a:srgbClr val="FFFF00"/>
                </a:solidFill>
              </a:rPr>
              <a:t>» </a:t>
            </a:r>
            <a:r>
              <a:rPr lang="en-US" dirty="0" err="1">
                <a:solidFill>
                  <a:srgbClr val="FFFF00"/>
                </a:solidFill>
              </a:rPr>
              <a:t>asarlari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O‘zbekiston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Fanlar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Akademiyasi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Sharqshunoslik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instituti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va</a:t>
            </a:r>
            <a:r>
              <a:rPr lang="en-US" dirty="0">
                <a:solidFill>
                  <a:srgbClr val="FFFF00"/>
                </a:solidFill>
              </a:rPr>
              <a:t> Sankt-</a:t>
            </a:r>
            <a:r>
              <a:rPr lang="en-US" dirty="0" err="1">
                <a:solidFill>
                  <a:srgbClr val="FFFF00"/>
                </a:solidFill>
              </a:rPr>
              <a:t>Peterburg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Sharqshunoslik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instituti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qo‘lyozmalar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fondida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saqlanadi</a:t>
            </a:r>
            <a:r>
              <a:rPr lang="en-US" dirty="0">
                <a:solidFill>
                  <a:srgbClr val="FFFF00"/>
                </a:solidFill>
              </a:rPr>
              <a:t>. </a:t>
            </a:r>
            <a:r>
              <a:rPr lang="ru-RU" dirty="0" err="1">
                <a:solidFill>
                  <a:srgbClr val="FFFF00"/>
                </a:solidFill>
              </a:rPr>
              <a:t>Asarlari</a:t>
            </a:r>
            <a:r>
              <a:rPr lang="ru-RU" dirty="0">
                <a:solidFill>
                  <a:srgbClr val="FFFF00"/>
                </a:solidFill>
              </a:rPr>
              <a:t> </a:t>
            </a:r>
            <a:r>
              <a:rPr lang="ru-RU" dirty="0" err="1">
                <a:solidFill>
                  <a:srgbClr val="FFFF00"/>
                </a:solidFill>
              </a:rPr>
              <a:t>o‘zbek</a:t>
            </a:r>
            <a:r>
              <a:rPr lang="ru-RU" dirty="0">
                <a:solidFill>
                  <a:srgbClr val="FFFF00"/>
                </a:solidFill>
              </a:rPr>
              <a:t> </a:t>
            </a:r>
            <a:r>
              <a:rPr lang="ru-RU" dirty="0" err="1">
                <a:solidFill>
                  <a:srgbClr val="FFFF00"/>
                </a:solidFill>
              </a:rPr>
              <a:t>tilida</a:t>
            </a:r>
            <a:r>
              <a:rPr lang="ru-RU" dirty="0">
                <a:solidFill>
                  <a:srgbClr val="FFFF00"/>
                </a:solidFill>
              </a:rPr>
              <a:t> </a:t>
            </a:r>
            <a:r>
              <a:rPr lang="ru-RU" dirty="0" err="1">
                <a:solidFill>
                  <a:srgbClr val="FFFF00"/>
                </a:solidFill>
              </a:rPr>
              <a:t>nashr</a:t>
            </a:r>
            <a:r>
              <a:rPr lang="ru-RU" dirty="0">
                <a:solidFill>
                  <a:srgbClr val="FFFF00"/>
                </a:solidFill>
              </a:rPr>
              <a:t> </a:t>
            </a:r>
            <a:r>
              <a:rPr lang="ru-RU" dirty="0" err="1">
                <a:solidFill>
                  <a:srgbClr val="FFFF00"/>
                </a:solidFill>
              </a:rPr>
              <a:t>qilingan</a:t>
            </a:r>
            <a:r>
              <a:rPr lang="ru-RU" dirty="0">
                <a:solidFill>
                  <a:srgbClr val="FFFF00"/>
                </a:solidFill>
              </a:rPr>
              <a:t>.</a:t>
            </a:r>
          </a:p>
          <a:p>
            <a:r>
              <a:rPr lang="en-US" dirty="0">
                <a:solidFill>
                  <a:srgbClr val="FFFF00"/>
                </a:solidFill>
              </a:rPr>
              <a:t> </a:t>
            </a:r>
            <a:endParaRPr lang="ru-RU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ho </a:t>
            </a:r>
            <a:r>
              <a:rPr lang="en-US" dirty="0" err="1">
                <a:solidFill>
                  <a:srgbClr val="FFFF00"/>
                </a:solidFill>
              </a:rPr>
              <a:t>bergan</a:t>
            </a:r>
            <a:r>
              <a:rPr lang="en-US" dirty="0">
                <a:solidFill>
                  <a:srgbClr val="FFFF00"/>
                </a:solidFill>
              </a:rPr>
              <a:t>.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89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836712"/>
            <a:ext cx="7772400" cy="5184576"/>
          </a:xfrm>
        </p:spPr>
        <p:txBody>
          <a:bodyPr>
            <a:normAutofit lnSpcReduction="10000"/>
          </a:bodyPr>
          <a:lstStyle/>
          <a:p>
            <a:r>
              <a:rPr lang="en-US" dirty="0">
                <a:solidFill>
                  <a:srgbClr val="FFFF00"/>
                </a:solidFill>
              </a:rPr>
              <a:t>XVI </a:t>
            </a:r>
            <a:r>
              <a:rPr lang="en-US" dirty="0" err="1">
                <a:solidFill>
                  <a:srgbClr val="FFFF00"/>
                </a:solidFill>
              </a:rPr>
              <a:t>asr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siyosiy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hayotda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katta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o‘zgarishlar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bilan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boshlandi</a:t>
            </a:r>
            <a:r>
              <a:rPr lang="en-US" dirty="0">
                <a:solidFill>
                  <a:srgbClr val="FFFF00"/>
                </a:solidFill>
              </a:rPr>
              <a:t>. </a:t>
            </a:r>
            <a:r>
              <a:rPr lang="en-US" dirty="0" err="1">
                <a:solidFill>
                  <a:srgbClr val="FFFF00"/>
                </a:solidFill>
              </a:rPr>
              <a:t>Hukmron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sulolalar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almashishi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yuz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berdi</a:t>
            </a:r>
            <a:r>
              <a:rPr lang="en-US" dirty="0">
                <a:solidFill>
                  <a:srgbClr val="FFFF00"/>
                </a:solidFill>
              </a:rPr>
              <a:t>. 137 </a:t>
            </a:r>
            <a:r>
              <a:rPr lang="en-US" dirty="0" err="1">
                <a:solidFill>
                  <a:srgbClr val="FFFF00"/>
                </a:solidFill>
              </a:rPr>
              <a:t>yil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Movarounnahr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va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Xurosonni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boshqargan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Temuriylar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sulolasi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o‘rnini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Shayboniylar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egalladi</a:t>
            </a:r>
            <a:r>
              <a:rPr lang="en-US" dirty="0">
                <a:solidFill>
                  <a:srgbClr val="FFFF00"/>
                </a:solidFill>
              </a:rPr>
              <a:t>. </a:t>
            </a:r>
            <a:r>
              <a:rPr lang="en-US" dirty="0" err="1">
                <a:solidFill>
                  <a:srgbClr val="FFFF00"/>
                </a:solidFill>
              </a:rPr>
              <a:t>Temuriylar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saltanatining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so‘nggi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vakillari</a:t>
            </a:r>
            <a:r>
              <a:rPr lang="en-US" dirty="0">
                <a:solidFill>
                  <a:srgbClr val="FFFF00"/>
                </a:solidFill>
              </a:rPr>
              <a:t> – </a:t>
            </a:r>
            <a:r>
              <a:rPr lang="en-US" dirty="0" err="1">
                <a:solidFill>
                  <a:srgbClr val="FFFF00"/>
                </a:solidFill>
              </a:rPr>
              <a:t>Husayn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Boyqaro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vafot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etib</a:t>
            </a:r>
            <a:r>
              <a:rPr lang="en-US" dirty="0">
                <a:solidFill>
                  <a:srgbClr val="FFFF00"/>
                </a:solidFill>
              </a:rPr>
              <a:t>, </a:t>
            </a:r>
            <a:r>
              <a:rPr lang="en-US" dirty="0" err="1">
                <a:solidFill>
                  <a:srgbClr val="FFFF00"/>
                </a:solidFill>
              </a:rPr>
              <a:t>shahzodalar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parokanda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bo‘ldi</a:t>
            </a:r>
            <a:r>
              <a:rPr lang="en-US" dirty="0">
                <a:solidFill>
                  <a:srgbClr val="FFFF00"/>
                </a:solidFill>
              </a:rPr>
              <a:t>. </a:t>
            </a:r>
            <a:r>
              <a:rPr lang="en-US" dirty="0" err="1">
                <a:solidFill>
                  <a:srgbClr val="FFFF00"/>
                </a:solidFill>
              </a:rPr>
              <a:t>Bobur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esa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o‘z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vatanidagi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parokandalikning</a:t>
            </a:r>
            <a:r>
              <a:rPr lang="en-US" dirty="0">
                <a:solidFill>
                  <a:srgbClr val="FFFF00"/>
                </a:solidFill>
              </a:rPr>
              <a:t>, </a:t>
            </a:r>
            <a:r>
              <a:rPr lang="en-US" dirty="0" err="1">
                <a:solidFill>
                  <a:srgbClr val="FFFF00"/>
                </a:solidFill>
              </a:rPr>
              <a:t>siyosiy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tarqoqlikning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qurboni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bo‘lib</a:t>
            </a:r>
            <a:r>
              <a:rPr lang="en-US" dirty="0">
                <a:solidFill>
                  <a:srgbClr val="FFFF00"/>
                </a:solidFill>
              </a:rPr>
              <a:t>, </a:t>
            </a:r>
            <a:r>
              <a:rPr lang="en-US" dirty="0" err="1">
                <a:solidFill>
                  <a:srgbClr val="FFFF00"/>
                </a:solidFill>
              </a:rPr>
              <a:t>yurtini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tark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etdi</a:t>
            </a:r>
            <a:r>
              <a:rPr lang="en-US" dirty="0">
                <a:solidFill>
                  <a:srgbClr val="FFFF00"/>
                </a:solidFill>
              </a:rPr>
              <a:t>. </a:t>
            </a:r>
            <a:r>
              <a:rPr lang="en-US" dirty="0" err="1">
                <a:solidFill>
                  <a:srgbClr val="FFFF00"/>
                </a:solidFill>
              </a:rPr>
              <a:t>Kobul</a:t>
            </a:r>
            <a:r>
              <a:rPr lang="en-US" dirty="0">
                <a:solidFill>
                  <a:srgbClr val="FFFF00"/>
                </a:solidFill>
              </a:rPr>
              <a:t>, </a:t>
            </a:r>
            <a:r>
              <a:rPr lang="en-US" dirty="0" err="1">
                <a:solidFill>
                  <a:srgbClr val="FFFF00"/>
                </a:solidFill>
              </a:rPr>
              <a:t>undan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Hindistonga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o‘tib</a:t>
            </a:r>
            <a:r>
              <a:rPr lang="en-US" dirty="0">
                <a:solidFill>
                  <a:srgbClr val="FFFF00"/>
                </a:solidFill>
              </a:rPr>
              <a:t>, </a:t>
            </a:r>
            <a:r>
              <a:rPr lang="en-US" dirty="0" err="1">
                <a:solidFill>
                  <a:srgbClr val="FFFF00"/>
                </a:solidFill>
              </a:rPr>
              <a:t>uch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asrdan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ko‘proq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hukm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surgan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boburiylar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saltanatiga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asos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soldi</a:t>
            </a:r>
            <a:r>
              <a:rPr lang="en-US" dirty="0">
                <a:solidFill>
                  <a:srgbClr val="FFFF00"/>
                </a:solidFill>
              </a:rPr>
              <a:t>.</a:t>
            </a:r>
            <a:endParaRPr lang="ru-RU" dirty="0">
              <a:solidFill>
                <a:srgbClr val="FFFF00"/>
              </a:solidFill>
            </a:endParaRPr>
          </a:p>
          <a:p>
            <a:r>
              <a:rPr lang="en-US" dirty="0">
                <a:solidFill>
                  <a:srgbClr val="FFFF00"/>
                </a:solidFill>
              </a:rPr>
              <a:t>Muhammad </a:t>
            </a:r>
            <a:r>
              <a:rPr lang="en-US" dirty="0" err="1">
                <a:solidFill>
                  <a:srgbClr val="FFFF00"/>
                </a:solidFill>
              </a:rPr>
              <a:t>Shayboniy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o‘zbek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urug‘ining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shabon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sulolasidan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bo‘lib</a:t>
            </a:r>
            <a:r>
              <a:rPr lang="en-US" dirty="0">
                <a:solidFill>
                  <a:srgbClr val="FFFF00"/>
                </a:solidFill>
              </a:rPr>
              <a:t>, </a:t>
            </a:r>
            <a:r>
              <a:rPr lang="en-US" dirty="0" err="1">
                <a:solidFill>
                  <a:srgbClr val="FFFF00"/>
                </a:solidFill>
              </a:rPr>
              <a:t>Dashti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Qipchoqdagi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o‘zbek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davlatining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asoschisi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Abulxayrxonning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nabirasi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edi</a:t>
            </a:r>
            <a:r>
              <a:rPr lang="en-US" dirty="0">
                <a:solidFill>
                  <a:srgbClr val="FFFF00"/>
                </a:solidFill>
              </a:rPr>
              <a:t>.</a:t>
            </a:r>
            <a:endParaRPr lang="ru-RU" dirty="0">
              <a:solidFill>
                <a:srgbClr val="FFFF00"/>
              </a:solidFill>
            </a:endParaRPr>
          </a:p>
          <a:p>
            <a:r>
              <a:rPr lang="en-US" dirty="0">
                <a:solidFill>
                  <a:srgbClr val="FFFF00"/>
                </a:solidFill>
              </a:rPr>
              <a:t>      </a:t>
            </a:r>
            <a:r>
              <a:rPr lang="en-US" dirty="0" err="1">
                <a:solidFill>
                  <a:srgbClr val="FFFF00"/>
                </a:solidFill>
              </a:rPr>
              <a:t>Shayboniyxon</a:t>
            </a:r>
            <a:r>
              <a:rPr lang="en-US" dirty="0">
                <a:solidFill>
                  <a:srgbClr val="FFFF00"/>
                </a:solidFill>
              </a:rPr>
              <a:t> 1499 </a:t>
            </a:r>
            <a:r>
              <a:rPr lang="en-US" dirty="0" err="1">
                <a:solidFill>
                  <a:srgbClr val="FFFF00"/>
                </a:solidFill>
              </a:rPr>
              <a:t>yilda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Buxoroni</a:t>
            </a:r>
            <a:r>
              <a:rPr lang="en-US" dirty="0">
                <a:solidFill>
                  <a:srgbClr val="FFFF00"/>
                </a:solidFill>
              </a:rPr>
              <a:t>, 1500 </a:t>
            </a:r>
            <a:r>
              <a:rPr lang="en-US" dirty="0" err="1">
                <a:solidFill>
                  <a:srgbClr val="FFFF00"/>
                </a:solidFill>
              </a:rPr>
              <a:t>yilda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Samarqandni</a:t>
            </a:r>
            <a:r>
              <a:rPr lang="en-US" dirty="0">
                <a:solidFill>
                  <a:srgbClr val="FFFF00"/>
                </a:solidFill>
              </a:rPr>
              <a:t>, 1505 </a:t>
            </a:r>
            <a:r>
              <a:rPr lang="en-US" dirty="0" err="1">
                <a:solidFill>
                  <a:srgbClr val="FFFF00"/>
                </a:solidFill>
              </a:rPr>
              <a:t>yilda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Xorazmni</a:t>
            </a:r>
            <a:r>
              <a:rPr lang="en-US" dirty="0">
                <a:solidFill>
                  <a:srgbClr val="FFFF00"/>
                </a:solidFill>
              </a:rPr>
              <a:t>, 1507 </a:t>
            </a:r>
            <a:r>
              <a:rPr lang="en-US" dirty="0" err="1">
                <a:solidFill>
                  <a:srgbClr val="FFFF00"/>
                </a:solidFill>
              </a:rPr>
              <a:t>yilda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Xuroson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poytaxti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Hirotni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egalladi</a:t>
            </a:r>
            <a:r>
              <a:rPr lang="en-US" dirty="0">
                <a:solidFill>
                  <a:srgbClr val="FFFF00"/>
                </a:solidFill>
              </a:rPr>
              <a:t>.</a:t>
            </a:r>
            <a:endParaRPr lang="ru-RU" dirty="0">
              <a:solidFill>
                <a:srgbClr val="FFFF00"/>
              </a:solidFill>
            </a:endParaRPr>
          </a:p>
          <a:p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22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764704"/>
            <a:ext cx="7772400" cy="5328592"/>
          </a:xfrm>
        </p:spPr>
        <p:txBody>
          <a:bodyPr>
            <a:normAutofit lnSpcReduction="10000"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>
                <a:solidFill>
                  <a:srgbClr val="FFFF00"/>
                </a:solidFill>
              </a:rPr>
              <a:t>1510 </a:t>
            </a:r>
            <a:r>
              <a:rPr lang="en-US" dirty="0" err="1">
                <a:solidFill>
                  <a:srgbClr val="FFFF00"/>
                </a:solidFill>
              </a:rPr>
              <a:t>yilda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Eron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shohi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Ismoil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Safaviy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qo‘shini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bilan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bo‘lgan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jangda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halok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bo‘ldi</a:t>
            </a:r>
            <a:r>
              <a:rPr lang="en-US" dirty="0">
                <a:solidFill>
                  <a:srgbClr val="FFFF00"/>
                </a:solidFill>
              </a:rPr>
              <a:t>. </a:t>
            </a:r>
            <a:r>
              <a:rPr lang="en-US" dirty="0" err="1">
                <a:solidFill>
                  <a:srgbClr val="FFFF00"/>
                </a:solidFill>
              </a:rPr>
              <a:t>So‘ng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taxtga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amakisi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Ko‘chkunchixon</a:t>
            </a:r>
            <a:r>
              <a:rPr lang="en-US" dirty="0">
                <a:solidFill>
                  <a:srgbClr val="FFFF00"/>
                </a:solidFill>
              </a:rPr>
              <a:t> (1510-1530), </a:t>
            </a:r>
            <a:r>
              <a:rPr lang="en-US" dirty="0" err="1">
                <a:solidFill>
                  <a:srgbClr val="FFFF00"/>
                </a:solidFill>
              </a:rPr>
              <a:t>o‘g‘li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Abusaid</a:t>
            </a:r>
            <a:r>
              <a:rPr lang="en-US" dirty="0">
                <a:solidFill>
                  <a:srgbClr val="FFFF00"/>
                </a:solidFill>
              </a:rPr>
              <a:t> (1530-1533), </a:t>
            </a:r>
            <a:r>
              <a:rPr lang="en-US" dirty="0" err="1">
                <a:solidFill>
                  <a:srgbClr val="FFFF00"/>
                </a:solidFill>
              </a:rPr>
              <a:t>Shayboniyxonning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jiyani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Ubaydulloxon</a:t>
            </a:r>
            <a:r>
              <a:rPr lang="en-US" dirty="0">
                <a:solidFill>
                  <a:srgbClr val="FFFF00"/>
                </a:solidFill>
              </a:rPr>
              <a:t> (1533-1539), </a:t>
            </a:r>
            <a:r>
              <a:rPr lang="en-US" dirty="0" err="1">
                <a:solidFill>
                  <a:srgbClr val="FFFF00"/>
                </a:solidFill>
              </a:rPr>
              <a:t>keyin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Abdullo</a:t>
            </a:r>
            <a:r>
              <a:rPr lang="en-US" dirty="0">
                <a:solidFill>
                  <a:srgbClr val="FFFF00"/>
                </a:solidFill>
              </a:rPr>
              <a:t> I (1539-1540), </a:t>
            </a:r>
            <a:r>
              <a:rPr lang="en-US" dirty="0" err="1">
                <a:solidFill>
                  <a:srgbClr val="FFFF00"/>
                </a:solidFill>
              </a:rPr>
              <a:t>Abdulatif</a:t>
            </a:r>
            <a:r>
              <a:rPr lang="en-US" dirty="0">
                <a:solidFill>
                  <a:srgbClr val="FFFF00"/>
                </a:solidFill>
              </a:rPr>
              <a:t> (1540-1551) </a:t>
            </a:r>
            <a:r>
              <a:rPr lang="en-US" dirty="0" err="1">
                <a:solidFill>
                  <a:srgbClr val="FFFF00"/>
                </a:solidFill>
              </a:rPr>
              <a:t>chiqdilar</a:t>
            </a:r>
            <a:r>
              <a:rPr lang="en-US" dirty="0">
                <a:solidFill>
                  <a:srgbClr val="FFFF00"/>
                </a:solidFill>
              </a:rPr>
              <a:t>. 1550 </a:t>
            </a:r>
            <a:r>
              <a:rPr lang="en-US" dirty="0" err="1">
                <a:solidFill>
                  <a:srgbClr val="FFFF00"/>
                </a:solidFill>
              </a:rPr>
              <a:t>yillarda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Shayboniylar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orasida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toj-taxt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uchun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kurash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kuchaydi</a:t>
            </a:r>
            <a:r>
              <a:rPr lang="en-US" dirty="0">
                <a:solidFill>
                  <a:srgbClr val="FFFF00"/>
                </a:solidFill>
              </a:rPr>
              <a:t>. 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908720"/>
            <a:ext cx="5904656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503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764704"/>
            <a:ext cx="7772400" cy="5256584"/>
          </a:xfrm>
        </p:spPr>
        <p:txBody>
          <a:bodyPr>
            <a:noAutofit/>
          </a:bodyPr>
          <a:lstStyle/>
          <a:p>
            <a:r>
              <a:rPr lang="en-US" sz="2800" dirty="0" err="1">
                <a:solidFill>
                  <a:srgbClr val="FFFF00"/>
                </a:solidFill>
              </a:rPr>
              <a:t>Shu</a:t>
            </a:r>
            <a:r>
              <a:rPr lang="en-US" sz="2800" dirty="0">
                <a:solidFill>
                  <a:srgbClr val="FFFF00"/>
                </a:solidFill>
              </a:rPr>
              <a:t> </a:t>
            </a:r>
            <a:r>
              <a:rPr lang="en-US" sz="2800" dirty="0" err="1">
                <a:solidFill>
                  <a:srgbClr val="FFFF00"/>
                </a:solidFill>
              </a:rPr>
              <a:t>davrlargacha</a:t>
            </a:r>
            <a:r>
              <a:rPr lang="en-US" sz="2800" dirty="0">
                <a:solidFill>
                  <a:srgbClr val="FFFF00"/>
                </a:solidFill>
              </a:rPr>
              <a:t> </a:t>
            </a:r>
            <a:r>
              <a:rPr lang="en-US" sz="2800" dirty="0" err="1">
                <a:solidFill>
                  <a:srgbClr val="FFFF00"/>
                </a:solidFill>
              </a:rPr>
              <a:t>Movarounnahr</a:t>
            </a:r>
            <a:r>
              <a:rPr lang="en-US" sz="2800" dirty="0">
                <a:solidFill>
                  <a:srgbClr val="FFFF00"/>
                </a:solidFill>
              </a:rPr>
              <a:t> </a:t>
            </a:r>
            <a:r>
              <a:rPr lang="en-US" sz="2800" dirty="0" err="1">
                <a:solidFill>
                  <a:srgbClr val="FFFF00"/>
                </a:solidFill>
              </a:rPr>
              <a:t>Sharq</a:t>
            </a:r>
            <a:r>
              <a:rPr lang="en-US" sz="2800" dirty="0">
                <a:solidFill>
                  <a:srgbClr val="FFFF00"/>
                </a:solidFill>
              </a:rPr>
              <a:t> </a:t>
            </a:r>
            <a:r>
              <a:rPr lang="en-US" sz="2800" dirty="0" err="1">
                <a:solidFill>
                  <a:srgbClr val="FFFF00"/>
                </a:solidFill>
              </a:rPr>
              <a:t>mamlakatlariaro</a:t>
            </a:r>
            <a:r>
              <a:rPr lang="en-US" sz="2800" dirty="0">
                <a:solidFill>
                  <a:srgbClr val="FFFF00"/>
                </a:solidFill>
              </a:rPr>
              <a:t> </a:t>
            </a:r>
            <a:r>
              <a:rPr lang="en-US" sz="2800" dirty="0" err="1">
                <a:solidFill>
                  <a:srgbClr val="FFFF00"/>
                </a:solidFill>
              </a:rPr>
              <a:t>savdo</a:t>
            </a:r>
            <a:r>
              <a:rPr lang="en-US" sz="2800" dirty="0">
                <a:solidFill>
                  <a:srgbClr val="FFFF00"/>
                </a:solidFill>
              </a:rPr>
              <a:t> </a:t>
            </a:r>
            <a:r>
              <a:rPr lang="en-US" sz="2800" dirty="0" err="1">
                <a:solidFill>
                  <a:srgbClr val="FFFF00"/>
                </a:solidFill>
              </a:rPr>
              <a:t>yo‘li</a:t>
            </a:r>
            <a:r>
              <a:rPr lang="en-US" sz="2800" dirty="0">
                <a:solidFill>
                  <a:srgbClr val="FFFF00"/>
                </a:solidFill>
              </a:rPr>
              <a:t> </a:t>
            </a:r>
            <a:r>
              <a:rPr lang="en-US" sz="2800" dirty="0" err="1">
                <a:solidFill>
                  <a:srgbClr val="FFFF00"/>
                </a:solidFill>
              </a:rPr>
              <a:t>sifatida</a:t>
            </a:r>
            <a:r>
              <a:rPr lang="en-US" sz="2800" dirty="0">
                <a:solidFill>
                  <a:srgbClr val="FFFF00"/>
                </a:solidFill>
              </a:rPr>
              <a:t> </a:t>
            </a:r>
            <a:r>
              <a:rPr lang="en-US" sz="2800" dirty="0" err="1">
                <a:solidFill>
                  <a:srgbClr val="FFFF00"/>
                </a:solidFill>
              </a:rPr>
              <a:t>katta</a:t>
            </a:r>
            <a:r>
              <a:rPr lang="en-US" sz="2800" dirty="0">
                <a:solidFill>
                  <a:srgbClr val="FFFF00"/>
                </a:solidFill>
              </a:rPr>
              <a:t> </a:t>
            </a:r>
            <a:r>
              <a:rPr lang="en-US" sz="2800" dirty="0" err="1">
                <a:solidFill>
                  <a:srgbClr val="FFFF00"/>
                </a:solidFill>
              </a:rPr>
              <a:t>mavqega</a:t>
            </a:r>
            <a:r>
              <a:rPr lang="en-US" sz="2800" dirty="0">
                <a:solidFill>
                  <a:srgbClr val="FFFF00"/>
                </a:solidFill>
              </a:rPr>
              <a:t> </a:t>
            </a:r>
            <a:r>
              <a:rPr lang="en-US" sz="2800" dirty="0" err="1">
                <a:solidFill>
                  <a:srgbClr val="FFFF00"/>
                </a:solidFill>
              </a:rPr>
              <a:t>ega</a:t>
            </a:r>
            <a:r>
              <a:rPr lang="en-US" sz="2800" dirty="0">
                <a:solidFill>
                  <a:srgbClr val="FFFF00"/>
                </a:solidFill>
              </a:rPr>
              <a:t> </a:t>
            </a:r>
            <a:r>
              <a:rPr lang="en-US" sz="2800" dirty="0" err="1">
                <a:solidFill>
                  <a:srgbClr val="FFFF00"/>
                </a:solidFill>
              </a:rPr>
              <a:t>edi</a:t>
            </a:r>
            <a:r>
              <a:rPr lang="en-US" sz="2800" dirty="0">
                <a:solidFill>
                  <a:srgbClr val="FFFF00"/>
                </a:solidFill>
              </a:rPr>
              <a:t>. </a:t>
            </a:r>
            <a:r>
              <a:rPr lang="en-US" sz="2800" dirty="0" err="1">
                <a:solidFill>
                  <a:srgbClr val="FFFF00"/>
                </a:solidFill>
              </a:rPr>
              <a:t>Dengiz</a:t>
            </a:r>
            <a:r>
              <a:rPr lang="en-US" sz="2800" dirty="0">
                <a:solidFill>
                  <a:srgbClr val="FFFF00"/>
                </a:solidFill>
              </a:rPr>
              <a:t> </a:t>
            </a:r>
            <a:r>
              <a:rPr lang="en-US" sz="2800" dirty="0" err="1">
                <a:solidFill>
                  <a:srgbClr val="FFFF00"/>
                </a:solidFill>
              </a:rPr>
              <a:t>suv</a:t>
            </a:r>
            <a:r>
              <a:rPr lang="en-US" sz="2800" dirty="0">
                <a:solidFill>
                  <a:srgbClr val="FFFF00"/>
                </a:solidFill>
              </a:rPr>
              <a:t> </a:t>
            </a:r>
            <a:r>
              <a:rPr lang="en-US" sz="2800" dirty="0" err="1">
                <a:solidFill>
                  <a:srgbClr val="FFFF00"/>
                </a:solidFill>
              </a:rPr>
              <a:t>yo‘llarining</a:t>
            </a:r>
            <a:r>
              <a:rPr lang="en-US" sz="2800" dirty="0">
                <a:solidFill>
                  <a:srgbClr val="FFFF00"/>
                </a:solidFill>
              </a:rPr>
              <a:t> </a:t>
            </a:r>
            <a:r>
              <a:rPr lang="en-US" sz="2800" dirty="0" err="1">
                <a:solidFill>
                  <a:srgbClr val="FFFF00"/>
                </a:solidFill>
              </a:rPr>
              <a:t>ochilishi</a:t>
            </a:r>
            <a:r>
              <a:rPr lang="en-US" sz="2800" dirty="0">
                <a:solidFill>
                  <a:srgbClr val="FFFF00"/>
                </a:solidFill>
              </a:rPr>
              <a:t> </a:t>
            </a:r>
            <a:r>
              <a:rPr lang="en-US" sz="2800" dirty="0" err="1">
                <a:solidFill>
                  <a:srgbClr val="FFFF00"/>
                </a:solidFill>
              </a:rPr>
              <a:t>uning</a:t>
            </a:r>
            <a:r>
              <a:rPr lang="en-US" sz="2800" dirty="0">
                <a:solidFill>
                  <a:srgbClr val="FFFF00"/>
                </a:solidFill>
              </a:rPr>
              <a:t> </a:t>
            </a:r>
            <a:r>
              <a:rPr lang="en-US" sz="2800" dirty="0" err="1">
                <a:solidFill>
                  <a:srgbClr val="FFFF00"/>
                </a:solidFill>
              </a:rPr>
              <a:t>bu</a:t>
            </a:r>
            <a:r>
              <a:rPr lang="en-US" sz="2800" dirty="0">
                <a:solidFill>
                  <a:srgbClr val="FFFF00"/>
                </a:solidFill>
              </a:rPr>
              <a:t> </a:t>
            </a:r>
            <a:r>
              <a:rPr lang="en-US" sz="2800" dirty="0" err="1">
                <a:solidFill>
                  <a:srgbClr val="FFFF00"/>
                </a:solidFill>
              </a:rPr>
              <a:t>rutbasiga</a:t>
            </a:r>
            <a:r>
              <a:rPr lang="en-US" sz="2800" dirty="0">
                <a:solidFill>
                  <a:srgbClr val="FFFF00"/>
                </a:solidFill>
              </a:rPr>
              <a:t> </a:t>
            </a:r>
            <a:r>
              <a:rPr lang="en-US" sz="2800" dirty="0" err="1">
                <a:solidFill>
                  <a:srgbClr val="FFFF00"/>
                </a:solidFill>
              </a:rPr>
              <a:t>putur</a:t>
            </a:r>
            <a:r>
              <a:rPr lang="en-US" sz="2800" dirty="0">
                <a:solidFill>
                  <a:srgbClr val="FFFF00"/>
                </a:solidFill>
              </a:rPr>
              <a:t> </a:t>
            </a:r>
            <a:r>
              <a:rPr lang="en-US" sz="2800" dirty="0" err="1">
                <a:solidFill>
                  <a:srgbClr val="FFFF00"/>
                </a:solidFill>
              </a:rPr>
              <a:t>etkazdi</a:t>
            </a:r>
            <a:r>
              <a:rPr lang="en-US" sz="2800" dirty="0">
                <a:solidFill>
                  <a:srgbClr val="FFFF00"/>
                </a:solidFill>
              </a:rPr>
              <a:t>.</a:t>
            </a:r>
            <a:endParaRPr lang="ru-RU" sz="2800" dirty="0">
              <a:solidFill>
                <a:srgbClr val="FFFF00"/>
              </a:solidFill>
            </a:endParaRPr>
          </a:p>
          <a:p>
            <a:r>
              <a:rPr lang="en-US" sz="2800" dirty="0">
                <a:solidFill>
                  <a:srgbClr val="FFFF00"/>
                </a:solidFill>
              </a:rPr>
              <a:t>     </a:t>
            </a:r>
            <a:r>
              <a:rPr lang="uz-Cyrl-UZ" sz="2800" dirty="0">
                <a:solidFill>
                  <a:srgbClr val="FFFF00"/>
                </a:solidFill>
              </a:rPr>
              <a:t>Ammo bu fikrlardan butun jamiyat inqirozga yuz tutgan, madaniyat va adabiyot tanazzulga uchragan degan xulosaga kelish kerak emas. C</a:t>
            </a:r>
            <a:r>
              <a:rPr lang="en-US" sz="2800" dirty="0">
                <a:solidFill>
                  <a:srgbClr val="FFFF00"/>
                </a:solidFill>
              </a:rPr>
              <a:t>h</a:t>
            </a:r>
            <a:r>
              <a:rPr lang="uz-Cyrl-UZ" sz="2800" dirty="0">
                <a:solidFill>
                  <a:srgbClr val="FFFF00"/>
                </a:solidFill>
              </a:rPr>
              <a:t>unki har qanday mushkul vaziyatlarda ham, inson hamisha ezgulikka, taraqqiyotga intiladi. Eng g‘amgin, qorong‘u kunlaridan ham umid izlaydi. S</a:t>
            </a:r>
            <a:r>
              <a:rPr lang="en-US" sz="2800" dirty="0">
                <a:solidFill>
                  <a:srgbClr val="FFFF00"/>
                </a:solidFill>
              </a:rPr>
              <a:t>h</a:t>
            </a:r>
            <a:r>
              <a:rPr lang="uz-Cyrl-UZ" sz="2800" dirty="0">
                <a:solidFill>
                  <a:srgbClr val="FFFF00"/>
                </a:solidFill>
              </a:rPr>
              <a:t>uning uchun ham, bizga bu davrlarda yaratilgan ulug‘ meros etib kelgan.</a:t>
            </a:r>
            <a:endParaRPr lang="ru-RU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531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908720"/>
            <a:ext cx="7772400" cy="5112568"/>
          </a:xfrm>
        </p:spPr>
        <p:txBody>
          <a:bodyPr>
            <a:normAutofit fontScale="92500" lnSpcReduction="10000"/>
          </a:bodyPr>
          <a:lstStyle/>
          <a:p>
            <a:r>
              <a:rPr lang="uz-Cyrl-UZ" dirty="0">
                <a:solidFill>
                  <a:srgbClr val="FFFF00"/>
                </a:solidFill>
              </a:rPr>
              <a:t> Bu davrning to‘g‘ri, ob’ektiv bahosini berish uchun, albatta, o‘sha paytda yaratilgan ilmiy, adabiy, tarixiy manbalarni mukammal o‘rganish taqozo etiladi. Chunki ular davrning ijtimoiy-siyosiy hayoti, tarixiy sharoiti, adabiy muhiti haqida ma’lumot berib falsafiy, ijtimoiy qarashlarni tahlil etish uchun muhimdir.</a:t>
            </a:r>
            <a:endParaRPr lang="ru-RU" dirty="0">
              <a:solidFill>
                <a:srgbClr val="FFFF00"/>
              </a:solidFill>
            </a:endParaRPr>
          </a:p>
          <a:p>
            <a:r>
              <a:rPr lang="uz-Cyrl-UZ" dirty="0">
                <a:solidFill>
                  <a:srgbClr val="FFFF00"/>
                </a:solidFill>
              </a:rPr>
              <a:t>    Bunday asarlar sirasiga Hofiz Tanish Buxoriyning “Abdullanoma”, muallifi noma’lum ”Tavorixi guzida-nusratnoma”, Kamoliddin Binoiyning “Shayboniynoma”, Gulbadanbegimning “Humoyunnoma”, Boburning “Boburnoma”, Zayniddin Mahmud Vosifiyning “Badoe’ ul-vaqoe” Husayn Voiz Koshifiyning “Rashahot aynul-hayot”, Hasanxoja Nisoriyning “Muzakkiri ahbob”, Mutribiyning “Tazkirat ush-shuaro”, Maleho Samarqandiyning “Muzakkiri ashob”, Fazliy Namangoniyning “Majmuai shoiron”, Vozehning “Tuhfatul-ahbob”, Muhammad Yusuf Munshiyning “Tarixi  Muqimxoniy”, Mirmuhammad Amin Buxoriyning “Ubaydullonoma”, Hakimxon To‘raning “Muntaxab ut-tavorix”, Munis Ogahiy, Abulg‘ozining tarixiy asarlarini kiritish mumkin. 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25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836712"/>
            <a:ext cx="7772400" cy="5256584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                                         </a:t>
            </a:r>
            <a:r>
              <a:rPr lang="en-US" b="1" dirty="0" err="1">
                <a:solidFill>
                  <a:srgbClr val="FFFF00"/>
                </a:solidFill>
              </a:rPr>
              <a:t>Qul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Ubaydiy</a:t>
            </a:r>
            <a:endParaRPr lang="ru-RU" dirty="0">
              <a:solidFill>
                <a:srgbClr val="FFFF00"/>
              </a:solidFill>
            </a:endParaRPr>
          </a:p>
          <a:p>
            <a:r>
              <a:rPr lang="en-US" b="1" dirty="0">
                <a:solidFill>
                  <a:srgbClr val="FFFF00"/>
                </a:solidFill>
              </a:rPr>
              <a:t> </a:t>
            </a:r>
            <a:endParaRPr lang="ru-RU" dirty="0">
              <a:solidFill>
                <a:srgbClr val="FFFF00"/>
              </a:solidFill>
            </a:endParaRPr>
          </a:p>
          <a:p>
            <a:r>
              <a:rPr lang="en-US" dirty="0" err="1">
                <a:solidFill>
                  <a:srgbClr val="FFFF00"/>
                </a:solidFill>
              </a:rPr>
              <a:t>Ubaydullaxon</a:t>
            </a:r>
            <a:r>
              <a:rPr lang="en-US" dirty="0">
                <a:solidFill>
                  <a:srgbClr val="FFFF00"/>
                </a:solidFill>
              </a:rPr>
              <a:t>, </a:t>
            </a:r>
            <a:r>
              <a:rPr lang="en-US" dirty="0" err="1">
                <a:solidFill>
                  <a:srgbClr val="FFFF00"/>
                </a:solidFill>
              </a:rPr>
              <a:t>Ubaydulla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Sulton</a:t>
            </a:r>
            <a:r>
              <a:rPr lang="en-US" dirty="0">
                <a:solidFill>
                  <a:srgbClr val="FFFF00"/>
                </a:solidFill>
              </a:rPr>
              <a:t>, </a:t>
            </a:r>
            <a:r>
              <a:rPr lang="en-US" dirty="0" err="1">
                <a:solidFill>
                  <a:srgbClr val="FFFF00"/>
                </a:solidFill>
              </a:rPr>
              <a:t>Ubaydiy</a:t>
            </a:r>
            <a:r>
              <a:rPr lang="en-US" dirty="0">
                <a:solidFill>
                  <a:srgbClr val="FFFF00"/>
                </a:solidFill>
              </a:rPr>
              <a:t> (</a:t>
            </a:r>
            <a:r>
              <a:rPr lang="en-US" dirty="0" err="1">
                <a:solidFill>
                  <a:srgbClr val="FFFF00"/>
                </a:solidFill>
              </a:rPr>
              <a:t>to‘liq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ismi</a:t>
            </a:r>
            <a:r>
              <a:rPr lang="en-US" dirty="0">
                <a:solidFill>
                  <a:srgbClr val="FFFF00"/>
                </a:solidFill>
              </a:rPr>
              <a:t>: </a:t>
            </a:r>
            <a:r>
              <a:rPr lang="en-US" dirty="0" err="1">
                <a:solidFill>
                  <a:srgbClr val="FFFF00"/>
                </a:solidFill>
              </a:rPr>
              <a:t>Abulg‘oziy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Ubaydulloh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Bahodirxon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ibn</a:t>
            </a:r>
            <a:r>
              <a:rPr lang="en-US" dirty="0">
                <a:solidFill>
                  <a:srgbClr val="FFFF00"/>
                </a:solidFill>
              </a:rPr>
              <a:t> Mahmud </a:t>
            </a:r>
            <a:r>
              <a:rPr lang="en-US" dirty="0" err="1">
                <a:solidFill>
                  <a:srgbClr val="FFFF00"/>
                </a:solidFill>
              </a:rPr>
              <a:t>Sulton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ibn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Shoh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Budog</a:t>
            </a:r>
            <a:r>
              <a:rPr lang="en-US" dirty="0">
                <a:solidFill>
                  <a:srgbClr val="FFFF00"/>
                </a:solidFill>
              </a:rPr>
              <a:t>‘ </a:t>
            </a:r>
            <a:r>
              <a:rPr lang="en-US" dirty="0" err="1">
                <a:solidFill>
                  <a:srgbClr val="FFFF00"/>
                </a:solidFill>
              </a:rPr>
              <a:t>Sulton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ibn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Abulxayrxon</a:t>
            </a:r>
            <a:r>
              <a:rPr lang="en-US" dirty="0">
                <a:solidFill>
                  <a:srgbClr val="FFFF00"/>
                </a:solidFill>
              </a:rPr>
              <a:t>) (1486, </a:t>
            </a:r>
            <a:r>
              <a:rPr lang="en-US" dirty="0" err="1">
                <a:solidFill>
                  <a:srgbClr val="FFFF00"/>
                </a:solidFill>
              </a:rPr>
              <a:t>Xorazmning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Vazir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shahri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yaqinidagi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Tirsak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mavzesi</a:t>
            </a:r>
            <a:r>
              <a:rPr lang="en-US" dirty="0">
                <a:solidFill>
                  <a:srgbClr val="FFFF00"/>
                </a:solidFill>
              </a:rPr>
              <a:t> — 1540.17.3, </a:t>
            </a:r>
            <a:r>
              <a:rPr lang="en-US" dirty="0" err="1">
                <a:solidFill>
                  <a:srgbClr val="FFFF00"/>
                </a:solidFill>
              </a:rPr>
              <a:t>Buxoro</a:t>
            </a:r>
            <a:r>
              <a:rPr lang="en-US" dirty="0">
                <a:solidFill>
                  <a:srgbClr val="FFFF00"/>
                </a:solidFill>
              </a:rPr>
              <a:t>) — </a:t>
            </a:r>
            <a:r>
              <a:rPr lang="en-US" dirty="0" err="1">
                <a:solidFill>
                  <a:srgbClr val="FFFF00"/>
                </a:solidFill>
              </a:rPr>
              <a:t>Buxoro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xoni</a:t>
            </a:r>
            <a:r>
              <a:rPr lang="en-US" dirty="0">
                <a:solidFill>
                  <a:srgbClr val="FFFF00"/>
                </a:solidFill>
              </a:rPr>
              <a:t> (1533—40), </a:t>
            </a:r>
            <a:r>
              <a:rPr lang="en-US" dirty="0" err="1">
                <a:solidFill>
                  <a:srgbClr val="FFFF00"/>
                </a:solidFill>
              </a:rPr>
              <a:t>shoir</a:t>
            </a:r>
            <a:r>
              <a:rPr lang="en-US" dirty="0">
                <a:solidFill>
                  <a:srgbClr val="FFFF00"/>
                </a:solidFill>
              </a:rPr>
              <a:t>. </a:t>
            </a:r>
            <a:r>
              <a:rPr lang="en-US" dirty="0" err="1">
                <a:solidFill>
                  <a:srgbClr val="FFFF00"/>
                </a:solidFill>
              </a:rPr>
              <a:t>Shayboniylar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sulolasidan</a:t>
            </a:r>
            <a:r>
              <a:rPr lang="en-US" dirty="0">
                <a:solidFill>
                  <a:srgbClr val="FFFF00"/>
                </a:solidFill>
              </a:rPr>
              <a:t>. Muhammad </a:t>
            </a:r>
            <a:r>
              <a:rPr lang="en-US" dirty="0" err="1">
                <a:solidFill>
                  <a:srgbClr val="FFFF00"/>
                </a:solidFill>
              </a:rPr>
              <a:t>Shayboniyxonning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jiyani</a:t>
            </a:r>
            <a:r>
              <a:rPr lang="en-US" dirty="0">
                <a:solidFill>
                  <a:srgbClr val="FFFF00"/>
                </a:solidFill>
              </a:rPr>
              <a:t>, Mahmud </a:t>
            </a:r>
            <a:r>
              <a:rPr lang="en-US" dirty="0" err="1">
                <a:solidFill>
                  <a:srgbClr val="FFFF00"/>
                </a:solidFill>
              </a:rPr>
              <a:t>Sultonning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o‘g‘li</a:t>
            </a:r>
            <a:r>
              <a:rPr lang="en-US" dirty="0">
                <a:solidFill>
                  <a:srgbClr val="FFFF00"/>
                </a:solidFill>
              </a:rPr>
              <a:t>. </a:t>
            </a:r>
            <a:r>
              <a:rPr lang="en-US" dirty="0" err="1">
                <a:solidFill>
                  <a:srgbClr val="FFFF00"/>
                </a:solidFill>
              </a:rPr>
              <a:t>Otasining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iltimosiga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ko’ra</a:t>
            </a:r>
            <a:r>
              <a:rPr lang="en-US" dirty="0">
                <a:solidFill>
                  <a:srgbClr val="FFFF00"/>
                </a:solidFill>
              </a:rPr>
              <a:t>, </a:t>
            </a:r>
            <a:r>
              <a:rPr lang="en-US" dirty="0" err="1">
                <a:solidFill>
                  <a:srgbClr val="FFFF00"/>
                </a:solidFill>
              </a:rPr>
              <a:t>unga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Xoja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Ubaydulloh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Ahror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o‘z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ismini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bergan</a:t>
            </a:r>
            <a:r>
              <a:rPr lang="en-US" dirty="0">
                <a:solidFill>
                  <a:srgbClr val="FFFF00"/>
                </a:solidFill>
              </a:rPr>
              <a:t>. </a:t>
            </a:r>
            <a:r>
              <a:rPr lang="en-US" dirty="0" err="1">
                <a:solidFill>
                  <a:srgbClr val="FFFF00"/>
                </a:solidFill>
              </a:rPr>
              <a:t>Tasavvuf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bo‘yicha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dastlabki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saboqni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otasining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piri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Mavlono</a:t>
            </a:r>
            <a:r>
              <a:rPr lang="en-US" dirty="0">
                <a:solidFill>
                  <a:srgbClr val="FFFF00"/>
                </a:solidFill>
              </a:rPr>
              <a:t> Muhammad </a:t>
            </a:r>
            <a:r>
              <a:rPr lang="en-US" dirty="0" err="1">
                <a:solidFill>
                  <a:srgbClr val="FFFF00"/>
                </a:solidFill>
              </a:rPr>
              <a:t>Qozidan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olgan</a:t>
            </a:r>
            <a:r>
              <a:rPr lang="en-US" dirty="0">
                <a:solidFill>
                  <a:srgbClr val="FFFF00"/>
                </a:solidFill>
              </a:rPr>
              <a:t>. </a:t>
            </a:r>
            <a:r>
              <a:rPr lang="en-US" dirty="0" err="1">
                <a:solidFill>
                  <a:srgbClr val="FFFF00"/>
                </a:solidFill>
              </a:rPr>
              <a:t>Ubaydullaxonga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o‘z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davrining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mashhur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ulamolari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Fazlulloh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ibn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Ro‘zbehon</a:t>
            </a:r>
            <a:r>
              <a:rPr lang="en-US" dirty="0">
                <a:solidFill>
                  <a:srgbClr val="FFFF00"/>
                </a:solidFill>
              </a:rPr>
              <a:t>, </a:t>
            </a:r>
            <a:r>
              <a:rPr lang="en-US" dirty="0" err="1">
                <a:solidFill>
                  <a:srgbClr val="FFFF00"/>
                </a:solidFill>
              </a:rPr>
              <a:t>Maxdumi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A’zam</a:t>
            </a:r>
            <a:r>
              <a:rPr lang="en-US" dirty="0">
                <a:solidFill>
                  <a:srgbClr val="FFFF00"/>
                </a:solidFill>
              </a:rPr>
              <a:t>, </a:t>
            </a:r>
            <a:r>
              <a:rPr lang="en-US" dirty="0" err="1">
                <a:solidFill>
                  <a:srgbClr val="FFFF00"/>
                </a:solidFill>
              </a:rPr>
              <a:t>Mavlono</a:t>
            </a:r>
            <a:r>
              <a:rPr lang="en-US" dirty="0">
                <a:solidFill>
                  <a:srgbClr val="FFFF00"/>
                </a:solidFill>
              </a:rPr>
              <a:t> Muhammad </a:t>
            </a:r>
            <a:r>
              <a:rPr lang="en-US" dirty="0" err="1">
                <a:solidFill>
                  <a:srgbClr val="FFFF00"/>
                </a:solidFill>
              </a:rPr>
              <a:t>Azizon</a:t>
            </a:r>
            <a:r>
              <a:rPr lang="en-US" dirty="0">
                <a:solidFill>
                  <a:srgbClr val="FFFF00"/>
                </a:solidFill>
              </a:rPr>
              <a:t>, </a:t>
            </a:r>
            <a:r>
              <a:rPr lang="en-US" dirty="0" err="1">
                <a:solidFill>
                  <a:srgbClr val="FFFF00"/>
                </a:solidFill>
              </a:rPr>
              <a:t>Mavlono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Xoja</a:t>
            </a:r>
            <a:r>
              <a:rPr lang="en-US" dirty="0">
                <a:solidFill>
                  <a:srgbClr val="FFFF00"/>
                </a:solidFill>
              </a:rPr>
              <a:t> Muhammad Sadr </a:t>
            </a:r>
            <a:r>
              <a:rPr lang="en-US" dirty="0" err="1">
                <a:solidFill>
                  <a:srgbClr val="FFFF00"/>
                </a:solidFill>
              </a:rPr>
              <a:t>va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boshqalar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ustozlik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qilgan</a:t>
            </a:r>
            <a:r>
              <a:rPr lang="en-US" dirty="0">
                <a:solidFill>
                  <a:srgbClr val="FFFF00"/>
                </a:solidFill>
              </a:rPr>
              <a:t>. </a:t>
            </a:r>
            <a:r>
              <a:rPr lang="en-US" dirty="0" err="1">
                <a:solidFill>
                  <a:srgbClr val="FFFF00"/>
                </a:solidFill>
              </a:rPr>
              <a:t>Xususan</a:t>
            </a:r>
            <a:r>
              <a:rPr lang="en-US" dirty="0">
                <a:solidFill>
                  <a:srgbClr val="FFFF00"/>
                </a:solidFill>
              </a:rPr>
              <a:t>, </a:t>
            </a:r>
            <a:r>
              <a:rPr lang="en-US" dirty="0" err="1">
                <a:solidFill>
                  <a:srgbClr val="FFFF00"/>
                </a:solidFill>
              </a:rPr>
              <a:t>unga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davlat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arbobi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va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sarkarda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amir</a:t>
            </a:r>
            <a:r>
              <a:rPr lang="en-US" dirty="0">
                <a:solidFill>
                  <a:srgbClr val="FFFF00"/>
                </a:solidFill>
              </a:rPr>
              <a:t> Abdulla </a:t>
            </a:r>
            <a:r>
              <a:rPr lang="en-US" dirty="0" err="1">
                <a:solidFill>
                  <a:srgbClr val="FFFF00"/>
                </a:solidFill>
              </a:rPr>
              <a:t>Yamaniy</a:t>
            </a:r>
            <a:r>
              <a:rPr lang="en-US" dirty="0">
                <a:solidFill>
                  <a:srgbClr val="FFFF00"/>
                </a:solidFill>
              </a:rPr>
              <a:t> (</a:t>
            </a:r>
            <a:r>
              <a:rPr lang="en-US" dirty="0" err="1">
                <a:solidFill>
                  <a:srgbClr val="FFFF00"/>
                </a:solidFill>
              </a:rPr>
              <a:t>Buxoroda</a:t>
            </a:r>
            <a:r>
              <a:rPr lang="en-US" dirty="0">
                <a:solidFill>
                  <a:srgbClr val="FFFF00"/>
                </a:solidFill>
              </a:rPr>
              <a:t> Mir Arab </a:t>
            </a:r>
            <a:r>
              <a:rPr lang="en-US" dirty="0" err="1">
                <a:solidFill>
                  <a:srgbClr val="FFFF00"/>
                </a:solidFill>
              </a:rPr>
              <a:t>nomi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bilan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mashhur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bo‘lgan</a:t>
            </a:r>
            <a:r>
              <a:rPr lang="en-US" dirty="0">
                <a:solidFill>
                  <a:srgbClr val="FFFF00"/>
                </a:solidFill>
              </a:rPr>
              <a:t>) </a:t>
            </a:r>
            <a:r>
              <a:rPr lang="en-US" dirty="0" err="1">
                <a:solidFill>
                  <a:srgbClr val="FFFF00"/>
                </a:solidFill>
              </a:rPr>
              <a:t>harbiy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san’atdan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saboq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bergan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va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o‘ziga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murid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qilib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olgan</a:t>
            </a:r>
            <a:r>
              <a:rPr lang="en-US" dirty="0">
                <a:solidFill>
                  <a:srgbClr val="FFFF00"/>
                </a:solidFill>
              </a:rPr>
              <a:t>.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171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836712"/>
            <a:ext cx="7772400" cy="525658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143000"/>
            <a:ext cx="3240360" cy="4572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143000"/>
            <a:ext cx="3816424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07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980728"/>
            <a:ext cx="7772400" cy="5184576"/>
          </a:xfrm>
        </p:spPr>
        <p:txBody>
          <a:bodyPr>
            <a:normAutofit lnSpcReduction="10000"/>
          </a:bodyPr>
          <a:lstStyle/>
          <a:p>
            <a:r>
              <a:rPr lang="en-US" dirty="0" err="1">
                <a:solidFill>
                  <a:srgbClr val="FFFF00"/>
                </a:solidFill>
              </a:rPr>
              <a:t>Ubaydullaxon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o‘zbek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va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fors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adabiyotidagi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yirik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ruboiynavislardan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hisoblanadi</a:t>
            </a:r>
            <a:r>
              <a:rPr lang="en-US" dirty="0">
                <a:solidFill>
                  <a:srgbClr val="FFFF00"/>
                </a:solidFill>
              </a:rPr>
              <a:t>. </a:t>
            </a:r>
            <a:r>
              <a:rPr lang="en-US" dirty="0" err="1">
                <a:solidFill>
                  <a:srgbClr val="FFFF00"/>
                </a:solidFill>
              </a:rPr>
              <a:t>Uning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bu</a:t>
            </a:r>
            <a:r>
              <a:rPr lang="en-US" dirty="0">
                <a:solidFill>
                  <a:srgbClr val="FFFF00"/>
                </a:solidFill>
              </a:rPr>
              <a:t> 2 </a:t>
            </a:r>
            <a:r>
              <a:rPr lang="en-US" dirty="0" err="1">
                <a:solidFill>
                  <a:srgbClr val="FFFF00"/>
                </a:solidFill>
              </a:rPr>
              <a:t>tildagi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ruboiylari</a:t>
            </a:r>
            <a:r>
              <a:rPr lang="en-US" dirty="0">
                <a:solidFill>
                  <a:srgbClr val="FFFF00"/>
                </a:solidFill>
              </a:rPr>
              <a:t> 850 </a:t>
            </a:r>
            <a:r>
              <a:rPr lang="en-US" dirty="0" err="1">
                <a:solidFill>
                  <a:srgbClr val="FFFF00"/>
                </a:solidFill>
              </a:rPr>
              <a:t>ga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yaqin</a:t>
            </a:r>
            <a:r>
              <a:rPr lang="en-US" dirty="0">
                <a:solidFill>
                  <a:srgbClr val="FFFF00"/>
                </a:solidFill>
              </a:rPr>
              <a:t>. </a:t>
            </a:r>
            <a:r>
              <a:rPr lang="en-US" dirty="0" err="1">
                <a:solidFill>
                  <a:srgbClr val="FFFF00"/>
                </a:solidFill>
              </a:rPr>
              <a:t>Xususan</a:t>
            </a:r>
            <a:r>
              <a:rPr lang="en-US" dirty="0">
                <a:solidFill>
                  <a:srgbClr val="FFFF00"/>
                </a:solidFill>
              </a:rPr>
              <a:t>, </a:t>
            </a:r>
            <a:r>
              <a:rPr lang="en-US" dirty="0" err="1">
                <a:solidFill>
                  <a:srgbClr val="FFFF00"/>
                </a:solidFill>
              </a:rPr>
              <a:t>o‘zbek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adabiyotida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ruboiyning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Boburdan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keyingi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taraqqiyoti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Ubaydullaxon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nomi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bilan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bog‘liq</a:t>
            </a:r>
            <a:r>
              <a:rPr lang="en-US" dirty="0">
                <a:solidFill>
                  <a:srgbClr val="FFFF00"/>
                </a:solidFill>
              </a:rPr>
              <a:t>. </a:t>
            </a:r>
            <a:r>
              <a:rPr lang="en-US" dirty="0" err="1">
                <a:solidFill>
                  <a:srgbClr val="FFFF00"/>
                </a:solidFill>
              </a:rPr>
              <a:t>Shoir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she’rlarida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o‘zbek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tilining</a:t>
            </a:r>
            <a:r>
              <a:rPr lang="en-US" dirty="0">
                <a:solidFill>
                  <a:srgbClr val="FFFF00"/>
                </a:solidFill>
              </a:rPr>
              <a:t> boy </a:t>
            </a:r>
            <a:r>
              <a:rPr lang="en-US" dirty="0" err="1">
                <a:solidFill>
                  <a:srgbClr val="FFFF00"/>
                </a:solidFill>
              </a:rPr>
              <a:t>imkoniyatlaridan</a:t>
            </a:r>
            <a:r>
              <a:rPr lang="en-US" dirty="0">
                <a:solidFill>
                  <a:srgbClr val="FFFF00"/>
                </a:solidFill>
              </a:rPr>
              <a:t>, </a:t>
            </a:r>
            <a:r>
              <a:rPr lang="en-US" dirty="0" err="1">
                <a:solidFill>
                  <a:srgbClr val="FFFF00"/>
                </a:solidFill>
              </a:rPr>
              <a:t>uziga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xos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xususiyatlaridan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mahorat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bilan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foydalangan</a:t>
            </a:r>
            <a:r>
              <a:rPr lang="en-US" dirty="0">
                <a:solidFill>
                  <a:srgbClr val="FFFF00"/>
                </a:solidFill>
              </a:rPr>
              <a:t>.</a:t>
            </a:r>
            <a:endParaRPr lang="ru-RU" dirty="0">
              <a:solidFill>
                <a:srgbClr val="FFFF00"/>
              </a:solidFill>
            </a:endParaRPr>
          </a:p>
          <a:p>
            <a:r>
              <a:rPr lang="en-US" dirty="0" err="1">
                <a:solidFill>
                  <a:srgbClr val="FFFF00"/>
                </a:solidFill>
              </a:rPr>
              <a:t>Ubaydullaxon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Buxoro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yaqinida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joylashgan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Bahouddin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majmuasidagi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Daxmai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shohon</a:t>
            </a:r>
            <a:r>
              <a:rPr lang="en-US" dirty="0">
                <a:solidFill>
                  <a:srgbClr val="FFFF00"/>
                </a:solidFill>
              </a:rPr>
              <a:t> (</a:t>
            </a:r>
            <a:r>
              <a:rPr lang="en-US" dirty="0" err="1">
                <a:solidFill>
                  <a:srgbClr val="FFFF00"/>
                </a:solidFill>
              </a:rPr>
              <a:t>Shoxlar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daxmasi</a:t>
            </a:r>
            <a:r>
              <a:rPr lang="en-US" dirty="0">
                <a:solidFill>
                  <a:srgbClr val="FFFF00"/>
                </a:solidFill>
              </a:rPr>
              <a:t>)</a:t>
            </a:r>
            <a:r>
              <a:rPr lang="en-US" dirty="0" err="1">
                <a:solidFill>
                  <a:srgbClr val="FFFF00"/>
                </a:solidFill>
              </a:rPr>
              <a:t>dagi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shayboniylar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xilxonasida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dafn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etilgan</a:t>
            </a:r>
            <a:r>
              <a:rPr lang="en-US" dirty="0">
                <a:solidFill>
                  <a:srgbClr val="FFFF00"/>
                </a:solidFill>
              </a:rPr>
              <a:t>. </a:t>
            </a:r>
            <a:r>
              <a:rPr lang="en-US" dirty="0" err="1">
                <a:solidFill>
                  <a:srgbClr val="FFFF00"/>
                </a:solidFill>
              </a:rPr>
              <a:t>Ubaydullaxon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kulliyoti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yagona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nusxada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O‘zbekiston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Fanlar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Akademiyasi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Sharqshunoslik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institutining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qulyozmalar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fondida</a:t>
            </a:r>
            <a:r>
              <a:rPr lang="en-US" dirty="0">
                <a:solidFill>
                  <a:srgbClr val="FFFF00"/>
                </a:solidFill>
              </a:rPr>
              <a:t> (inv. ?8931), «</a:t>
            </a:r>
            <a:r>
              <a:rPr lang="en-US" dirty="0" err="1">
                <a:solidFill>
                  <a:srgbClr val="FFFF00"/>
                </a:solidFill>
              </a:rPr>
              <a:t>Devoni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Ubaydulloxon</a:t>
            </a:r>
            <a:r>
              <a:rPr lang="en-US" dirty="0">
                <a:solidFill>
                  <a:srgbClr val="FFFF00"/>
                </a:solidFill>
              </a:rPr>
              <a:t>» </a:t>
            </a:r>
            <a:r>
              <a:rPr lang="en-US" dirty="0" err="1">
                <a:solidFill>
                  <a:srgbClr val="FFFF00"/>
                </a:solidFill>
              </a:rPr>
              <a:t>qo‘lyozmasi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Turkiyaning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Nuri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Usmoniya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kutubxonasida</a:t>
            </a:r>
            <a:r>
              <a:rPr lang="en-US" dirty="0">
                <a:solidFill>
                  <a:srgbClr val="FFFF00"/>
                </a:solidFill>
              </a:rPr>
              <a:t> (inv. ?4904), «</a:t>
            </a:r>
            <a:r>
              <a:rPr lang="en-US" dirty="0" err="1">
                <a:solidFill>
                  <a:srgbClr val="FFFF00"/>
                </a:solidFill>
              </a:rPr>
              <a:t>Masoil</a:t>
            </a:r>
            <a:r>
              <a:rPr lang="en-US" dirty="0">
                <a:solidFill>
                  <a:srgbClr val="FFFF00"/>
                </a:solidFill>
              </a:rPr>
              <a:t> us-</a:t>
            </a:r>
            <a:r>
              <a:rPr lang="en-US" dirty="0" err="1">
                <a:solidFill>
                  <a:srgbClr val="FFFF00"/>
                </a:solidFill>
              </a:rPr>
              <a:t>salot</a:t>
            </a:r>
            <a:r>
              <a:rPr lang="en-US" dirty="0">
                <a:solidFill>
                  <a:srgbClr val="FFFF00"/>
                </a:solidFill>
              </a:rPr>
              <a:t>» </a:t>
            </a:r>
            <a:r>
              <a:rPr lang="en-US" dirty="0" err="1">
                <a:solidFill>
                  <a:srgbClr val="FFFF00"/>
                </a:solidFill>
              </a:rPr>
              <a:t>nomli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terma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bayozi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Ko‘niyodagi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Izzatquyun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xususiy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kutubxonasida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saqlanadi</a:t>
            </a:r>
            <a:r>
              <a:rPr lang="en-US" dirty="0">
                <a:solidFill>
                  <a:srgbClr val="FFFF00"/>
                </a:solidFill>
              </a:rPr>
              <a:t>.</a:t>
            </a:r>
            <a:endParaRPr lang="ru-RU" dirty="0">
              <a:solidFill>
                <a:srgbClr val="FFFF00"/>
              </a:solidFill>
            </a:endParaRPr>
          </a:p>
          <a:p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95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908720"/>
            <a:ext cx="7772400" cy="5328592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Muhammad </a:t>
            </a:r>
            <a:r>
              <a:rPr lang="en-US" b="1" dirty="0" err="1">
                <a:solidFill>
                  <a:srgbClr val="FFFF00"/>
                </a:solidFill>
              </a:rPr>
              <a:t>Solih</a:t>
            </a:r>
            <a:endParaRPr lang="ru-RU" dirty="0">
              <a:solidFill>
                <a:srgbClr val="FFFF00"/>
              </a:solidFill>
            </a:endParaRPr>
          </a:p>
          <a:p>
            <a:r>
              <a:rPr lang="en-US" b="1" dirty="0">
                <a:solidFill>
                  <a:srgbClr val="FFFF00"/>
                </a:solidFill>
              </a:rPr>
              <a:t> </a:t>
            </a:r>
            <a:endParaRPr lang="ru-RU" dirty="0">
              <a:solidFill>
                <a:srgbClr val="FFFF00"/>
              </a:solidFill>
            </a:endParaRPr>
          </a:p>
          <a:p>
            <a:r>
              <a:rPr lang="uz-Cyrl-UZ" dirty="0">
                <a:solidFill>
                  <a:srgbClr val="FFFF00"/>
                </a:solidFill>
              </a:rPr>
              <a:t>Muhammad Solih XV asrning ikkinchi yarmi XVI asrning boshlarida yashab ijod etgan shoirdiAr. </a:t>
            </a:r>
            <a:endParaRPr lang="ru-RU" dirty="0">
              <a:solidFill>
                <a:srgbClr val="FFFF00"/>
              </a:solidFill>
            </a:endParaRPr>
          </a:p>
          <a:p>
            <a:r>
              <a:rPr lang="uz-Cyrl-UZ" dirty="0">
                <a:solidFill>
                  <a:srgbClr val="FFFF00"/>
                </a:solidFill>
              </a:rPr>
              <a:t>Muhammad Solihning Bobosi Amir SHohmalik Amir Temur va Mirzo Ulug‘bek saroyida, otasi Nur Saidbek esa Mirzo Ulug‘bek, Jo‘gi Mirzo va Abu Said Mirzo saroyida xizmat qilgan. U Abu Saidning vasalli sifatida Xorazmni boshqarardi. Husayn Boyqaro hujum qilib Xorazmni egallaydi. Nur Said yaxshi mudofaa qilmaganlikda ayblanib, hibsga olinadi. Ixtiyoriddin qal’asiga qamaydilar. </a:t>
            </a:r>
            <a:r>
              <a:rPr lang="en-US" dirty="0" err="1">
                <a:solidFill>
                  <a:srgbClr val="FFFF00"/>
                </a:solidFill>
              </a:rPr>
              <a:t>Jomiy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tilagi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bilan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ozod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etiladi</a:t>
            </a:r>
            <a:r>
              <a:rPr lang="en-US" dirty="0">
                <a:solidFill>
                  <a:srgbClr val="FFFF00"/>
                </a:solidFill>
              </a:rPr>
              <a:t>. 1469 </a:t>
            </a:r>
            <a:r>
              <a:rPr lang="en-US" dirty="0" err="1">
                <a:solidFill>
                  <a:srgbClr val="FFFF00"/>
                </a:solidFill>
              </a:rPr>
              <a:t>yilda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Husayn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Boyqaro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Hirot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taxtiga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chiqadi</a:t>
            </a:r>
            <a:r>
              <a:rPr lang="en-US" dirty="0">
                <a:solidFill>
                  <a:srgbClr val="FFFF00"/>
                </a:solidFill>
              </a:rPr>
              <a:t>. </a:t>
            </a:r>
            <a:r>
              <a:rPr lang="en-US" dirty="0" err="1">
                <a:solidFill>
                  <a:srgbClr val="FFFF00"/>
                </a:solidFill>
              </a:rPr>
              <a:t>Abusaid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yaqinlari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qatorida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bo‘lgan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Nur</a:t>
            </a:r>
            <a:r>
              <a:rPr lang="en-US" dirty="0">
                <a:solidFill>
                  <a:srgbClr val="FFFF00"/>
                </a:solidFill>
              </a:rPr>
              <a:t> Said ham </a:t>
            </a:r>
            <a:r>
              <a:rPr lang="en-US" dirty="0" err="1">
                <a:solidFill>
                  <a:srgbClr val="FFFF00"/>
                </a:solidFill>
              </a:rPr>
              <a:t>qatl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etiladi</a:t>
            </a:r>
            <a:r>
              <a:rPr lang="en-US" dirty="0">
                <a:solidFill>
                  <a:srgbClr val="FFFF00"/>
                </a:solidFill>
              </a:rPr>
              <a:t>. </a:t>
            </a:r>
            <a:r>
              <a:rPr lang="en-US" dirty="0" err="1">
                <a:solidFill>
                  <a:srgbClr val="FFFF00"/>
                </a:solidFill>
              </a:rPr>
              <a:t>Keyinchalik</a:t>
            </a:r>
            <a:r>
              <a:rPr lang="en-US" dirty="0">
                <a:solidFill>
                  <a:srgbClr val="FFFF00"/>
                </a:solidFill>
              </a:rPr>
              <a:t> Muhammad </a:t>
            </a:r>
            <a:r>
              <a:rPr lang="en-US" dirty="0" err="1">
                <a:solidFill>
                  <a:srgbClr val="FFFF00"/>
                </a:solidFill>
              </a:rPr>
              <a:t>Solih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uz-Cyrl-UZ" dirty="0">
                <a:solidFill>
                  <a:srgbClr val="FFFF00"/>
                </a:solidFill>
              </a:rPr>
              <a:t>“</a:t>
            </a:r>
            <a:r>
              <a:rPr lang="en-US" dirty="0" err="1">
                <a:solidFill>
                  <a:srgbClr val="FFFF00"/>
                </a:solidFill>
              </a:rPr>
              <a:t>SHayboniynoma</a:t>
            </a:r>
            <a:r>
              <a:rPr lang="uz-Cyrl-UZ" dirty="0">
                <a:solidFill>
                  <a:srgbClr val="FFFF00"/>
                </a:solidFill>
              </a:rPr>
              <a:t>”</a:t>
            </a:r>
            <a:r>
              <a:rPr lang="en-US" dirty="0" err="1">
                <a:solidFill>
                  <a:srgbClr val="FFFF00"/>
                </a:solidFill>
              </a:rPr>
              <a:t>sida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bu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fojealarni</a:t>
            </a:r>
            <a:r>
              <a:rPr lang="en-US" dirty="0">
                <a:solidFill>
                  <a:srgbClr val="FFFF00"/>
                </a:solidFill>
              </a:rPr>
              <a:t>, </a:t>
            </a:r>
            <a:r>
              <a:rPr lang="en-US" dirty="0" err="1">
                <a:solidFill>
                  <a:srgbClr val="FFFF00"/>
                </a:solidFill>
              </a:rPr>
              <a:t>qiyinchilik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ko‘rganini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yozadi</a:t>
            </a:r>
            <a:r>
              <a:rPr lang="en-US" dirty="0">
                <a:solidFill>
                  <a:srgbClr val="FFFF00"/>
                </a:solidFill>
              </a:rPr>
              <a:t>. </a:t>
            </a:r>
            <a:r>
              <a:rPr lang="uz-Cyrl-UZ" dirty="0">
                <a:solidFill>
                  <a:srgbClr val="FFFF00"/>
                </a:solidFill>
              </a:rPr>
              <a:t>“</a:t>
            </a:r>
            <a:r>
              <a:rPr lang="en-US" dirty="0" err="1">
                <a:solidFill>
                  <a:srgbClr val="FFFF00"/>
                </a:solidFill>
              </a:rPr>
              <a:t>Kitob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nazmining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sababi</a:t>
            </a:r>
            <a:r>
              <a:rPr lang="uz-Cyrl-UZ" dirty="0">
                <a:solidFill>
                  <a:srgbClr val="FFFF00"/>
                </a:solidFill>
              </a:rPr>
              <a:t>”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qismida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shunday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misralar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bor</a:t>
            </a:r>
            <a:r>
              <a:rPr lang="en-US" dirty="0">
                <a:solidFill>
                  <a:srgbClr val="FFFF00"/>
                </a:solidFill>
              </a:rPr>
              <a:t>:</a:t>
            </a:r>
            <a:endParaRPr lang="ru-RU" dirty="0">
              <a:solidFill>
                <a:srgbClr val="FFFF00"/>
              </a:solidFill>
            </a:endParaRPr>
          </a:p>
          <a:p>
            <a:r>
              <a:rPr lang="en-US" dirty="0">
                <a:solidFill>
                  <a:srgbClr val="FFFF00"/>
                </a:solidFill>
              </a:rPr>
              <a:t>	</a:t>
            </a:r>
            <a:r>
              <a:rPr lang="uz-Cyrl-UZ" dirty="0">
                <a:solidFill>
                  <a:srgbClr val="FFFF00"/>
                </a:solidFill>
              </a:rPr>
              <a:t>	</a:t>
            </a:r>
            <a:r>
              <a:rPr lang="en-US" i="1" dirty="0" err="1">
                <a:solidFill>
                  <a:srgbClr val="FFFF00"/>
                </a:solidFill>
              </a:rPr>
              <a:t>Laqabi</a:t>
            </a:r>
            <a:r>
              <a:rPr lang="en-US" i="1" dirty="0">
                <a:solidFill>
                  <a:srgbClr val="FFFF00"/>
                </a:solidFill>
              </a:rPr>
              <a:t> </a:t>
            </a:r>
            <a:r>
              <a:rPr lang="en-US" i="1" dirty="0" err="1">
                <a:solidFill>
                  <a:srgbClr val="FFFF00"/>
                </a:solidFill>
              </a:rPr>
              <a:t>Solihu</a:t>
            </a:r>
            <a:r>
              <a:rPr lang="en-US" i="1" dirty="0">
                <a:solidFill>
                  <a:srgbClr val="FFFF00"/>
                </a:solidFill>
              </a:rPr>
              <a:t> </a:t>
            </a:r>
            <a:r>
              <a:rPr lang="en-US" i="1" dirty="0" err="1">
                <a:solidFill>
                  <a:srgbClr val="FFFF00"/>
                </a:solidFill>
              </a:rPr>
              <a:t>o‘zi</a:t>
            </a:r>
            <a:r>
              <a:rPr lang="en-US" i="1" dirty="0">
                <a:solidFill>
                  <a:srgbClr val="FFFF00"/>
                </a:solidFill>
              </a:rPr>
              <a:t> </a:t>
            </a:r>
            <a:r>
              <a:rPr lang="en-US" i="1" dirty="0" err="1">
                <a:solidFill>
                  <a:srgbClr val="FFFF00"/>
                </a:solidFill>
              </a:rPr>
              <a:t>tolih</a:t>
            </a:r>
            <a:r>
              <a:rPr lang="en-US" i="1" dirty="0">
                <a:solidFill>
                  <a:srgbClr val="FFFF00"/>
                </a:solidFill>
              </a:rPr>
              <a:t>,</a:t>
            </a:r>
            <a:endParaRPr lang="ru-RU" dirty="0">
              <a:solidFill>
                <a:srgbClr val="FFFF00"/>
              </a:solidFill>
            </a:endParaRPr>
          </a:p>
          <a:p>
            <a:r>
              <a:rPr lang="en-US" i="1" dirty="0">
                <a:solidFill>
                  <a:srgbClr val="FFFF00"/>
                </a:solidFill>
              </a:rPr>
              <a:t>	</a:t>
            </a:r>
            <a:r>
              <a:rPr lang="uz-Cyrl-UZ" i="1" dirty="0">
                <a:solidFill>
                  <a:srgbClr val="FFFF00"/>
                </a:solidFill>
              </a:rPr>
              <a:t>	</a:t>
            </a:r>
            <a:r>
              <a:rPr lang="en-US" i="1" dirty="0" err="1">
                <a:solidFill>
                  <a:srgbClr val="FFFF00"/>
                </a:solidFill>
              </a:rPr>
              <a:t>Nur</a:t>
            </a:r>
            <a:r>
              <a:rPr lang="en-US" i="1" dirty="0">
                <a:solidFill>
                  <a:srgbClr val="FFFF00"/>
                </a:solidFill>
              </a:rPr>
              <a:t> Said </a:t>
            </a:r>
            <a:r>
              <a:rPr lang="en-US" i="1" dirty="0" err="1">
                <a:solidFill>
                  <a:srgbClr val="FFFF00"/>
                </a:solidFill>
              </a:rPr>
              <a:t>o‘g‘li</a:t>
            </a:r>
            <a:r>
              <a:rPr lang="en-US" i="1" dirty="0">
                <a:solidFill>
                  <a:srgbClr val="FFFF00"/>
                </a:solidFill>
              </a:rPr>
              <a:t> Muhammad </a:t>
            </a:r>
            <a:r>
              <a:rPr lang="en-US" i="1" dirty="0" err="1">
                <a:solidFill>
                  <a:srgbClr val="FFFF00"/>
                </a:solidFill>
              </a:rPr>
              <a:t>Solih</a:t>
            </a:r>
            <a:r>
              <a:rPr lang="en-US" i="1" dirty="0">
                <a:solidFill>
                  <a:srgbClr val="FFFF00"/>
                </a:solidFill>
              </a:rPr>
              <a:t>.</a:t>
            </a:r>
            <a:endParaRPr lang="ru-RU" dirty="0">
              <a:solidFill>
                <a:srgbClr val="FFFF00"/>
              </a:solidFill>
            </a:endParaRPr>
          </a:p>
          <a:p>
            <a:r>
              <a:rPr lang="en-US" i="1" dirty="0">
                <a:solidFill>
                  <a:srgbClr val="FFFF00"/>
                </a:solidFill>
              </a:rPr>
              <a:t>	</a:t>
            </a:r>
            <a:r>
              <a:rPr lang="uz-Cyrl-UZ" i="1" dirty="0">
                <a:solidFill>
                  <a:srgbClr val="FFFF00"/>
                </a:solidFill>
              </a:rPr>
              <a:t>	</a:t>
            </a:r>
            <a:r>
              <a:rPr lang="en-US" i="1" dirty="0" err="1">
                <a:solidFill>
                  <a:srgbClr val="FFFF00"/>
                </a:solidFill>
              </a:rPr>
              <a:t>Munoq</a:t>
            </a:r>
            <a:r>
              <a:rPr lang="en-US" i="1" dirty="0">
                <a:solidFill>
                  <a:srgbClr val="FFFF00"/>
                </a:solidFill>
              </a:rPr>
              <a:t> </a:t>
            </a:r>
            <a:r>
              <a:rPr lang="en-US" i="1" dirty="0" err="1">
                <a:solidFill>
                  <a:srgbClr val="FFFF00"/>
                </a:solidFill>
              </a:rPr>
              <a:t>ayturki</a:t>
            </a:r>
            <a:r>
              <a:rPr lang="en-US" i="1" dirty="0">
                <a:solidFill>
                  <a:srgbClr val="FFFF00"/>
                </a:solidFill>
              </a:rPr>
              <a:t>, </a:t>
            </a:r>
            <a:r>
              <a:rPr lang="en-US" i="1" dirty="0" err="1">
                <a:solidFill>
                  <a:srgbClr val="FFFF00"/>
                </a:solidFill>
              </a:rPr>
              <a:t>xudodin</a:t>
            </a:r>
            <a:r>
              <a:rPr lang="en-US" i="1" dirty="0">
                <a:solidFill>
                  <a:srgbClr val="FFFF00"/>
                </a:solidFill>
              </a:rPr>
              <a:t> </a:t>
            </a:r>
            <a:r>
              <a:rPr lang="en-US" i="1" dirty="0" err="1">
                <a:solidFill>
                  <a:srgbClr val="FFFF00"/>
                </a:solidFill>
              </a:rPr>
              <a:t>taqdir</a:t>
            </a:r>
            <a:r>
              <a:rPr lang="en-US" i="1" dirty="0">
                <a:solidFill>
                  <a:srgbClr val="FFFF00"/>
                </a:solidFill>
              </a:rPr>
              <a:t>,</a:t>
            </a:r>
            <a:endParaRPr lang="ru-RU" dirty="0">
              <a:solidFill>
                <a:srgbClr val="FFFF00"/>
              </a:solidFill>
            </a:endParaRPr>
          </a:p>
          <a:p>
            <a:r>
              <a:rPr lang="en-US" i="1" dirty="0">
                <a:solidFill>
                  <a:srgbClr val="FFFF00"/>
                </a:solidFill>
              </a:rPr>
              <a:t>	</a:t>
            </a:r>
            <a:r>
              <a:rPr lang="uz-Cyrl-UZ" i="1" dirty="0">
                <a:solidFill>
                  <a:srgbClr val="FFFF00"/>
                </a:solidFill>
              </a:rPr>
              <a:t>	CHun otam ishiga berdi tag‘yir –</a:t>
            </a:r>
            <a:endParaRPr lang="ru-RU" dirty="0">
              <a:solidFill>
                <a:srgbClr val="FFFF00"/>
              </a:solidFill>
            </a:endParaRPr>
          </a:p>
          <a:p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285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22</TotalTime>
  <Words>784</Words>
  <Application>Microsoft Office PowerPoint</Application>
  <PresentationFormat>Экран (4:3)</PresentationFormat>
  <Paragraphs>52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</cp:revision>
  <dcterms:created xsi:type="dcterms:W3CDTF">2016-10-04T07:50:39Z</dcterms:created>
  <dcterms:modified xsi:type="dcterms:W3CDTF">2016-10-04T08:23:30Z</dcterms:modified>
</cp:coreProperties>
</file>